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2" r:id="rId2"/>
    <p:sldId id="266" r:id="rId3"/>
    <p:sldId id="271" r:id="rId4"/>
    <p:sldId id="272" r:id="rId5"/>
    <p:sldId id="270" r:id="rId6"/>
    <p:sldId id="269" r:id="rId7"/>
    <p:sldId id="273" r:id="rId8"/>
    <p:sldId id="274" r:id="rId9"/>
    <p:sldId id="276" r:id="rId10"/>
    <p:sldId id="279" r:id="rId11"/>
    <p:sldId id="278" r:id="rId12"/>
    <p:sldId id="281" r:id="rId13"/>
    <p:sldId id="275" r:id="rId14"/>
    <p:sldId id="280" r:id="rId15"/>
    <p:sldId id="277" r:id="rId16"/>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8E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058" autoAdjust="0"/>
  </p:normalViewPr>
  <p:slideViewPr>
    <p:cSldViewPr snapToGrid="0">
      <p:cViewPr varScale="1">
        <p:scale>
          <a:sx n="89" d="100"/>
          <a:sy n="89" d="100"/>
        </p:scale>
        <p:origin x="14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F3AD3F8-D6D9-4C2A-A64E-257A7BE49E40}" type="datetimeFigureOut">
              <a:rPr lang="sv-SE" smtClean="0"/>
              <a:t>2024-03-04</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C79E3FA-06A2-4C2F-AC11-3D45988419E3}" type="slidenum">
              <a:rPr lang="sv-SE" smtClean="0"/>
              <a:t>‹#›</a:t>
            </a:fld>
            <a:endParaRPr lang="sv-SE"/>
          </a:p>
        </p:txBody>
      </p:sp>
    </p:spTree>
    <p:extLst>
      <p:ext uri="{BB962C8B-B14F-4D97-AF65-F5344CB8AC3E}">
        <p14:creationId xmlns:p14="http://schemas.microsoft.com/office/powerpoint/2010/main" val="3224696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Dokumentation inom hälsa och omsorg är inte fritt valt arbete – vi har alla en dokumentationsplikt!</a:t>
            </a:r>
            <a:br>
              <a:rPr lang="sv-SE" dirty="0"/>
            </a:br>
            <a:r>
              <a:rPr lang="sv-SE" dirty="0"/>
              <a:t>Dokumentationsvägledningen är ett dokument för att stödja personalen i deras dokumentation. Dokumentet antogs i december 2023.</a:t>
            </a:r>
          </a:p>
        </p:txBody>
      </p:sp>
      <p:sp>
        <p:nvSpPr>
          <p:cNvPr id="4" name="Platshållare för bildnummer 3"/>
          <p:cNvSpPr>
            <a:spLocks noGrp="1"/>
          </p:cNvSpPr>
          <p:nvPr>
            <p:ph type="sldNum" sz="quarter" idx="5"/>
          </p:nvPr>
        </p:nvSpPr>
        <p:spPr/>
        <p:txBody>
          <a:bodyPr/>
          <a:lstStyle/>
          <a:p>
            <a:fld id="{9C79E3FA-06A2-4C2F-AC11-3D45988419E3}" type="slidenum">
              <a:rPr lang="sv-SE" smtClean="0"/>
              <a:t>1</a:t>
            </a:fld>
            <a:endParaRPr lang="sv-SE"/>
          </a:p>
        </p:txBody>
      </p:sp>
    </p:spTree>
    <p:extLst>
      <p:ext uri="{BB962C8B-B14F-4D97-AF65-F5344CB8AC3E}">
        <p14:creationId xmlns:p14="http://schemas.microsoft.com/office/powerpoint/2010/main" val="27013828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TIPS: skriv ut listan och lägg vid datorn. Fyll på med egna förslag… Lägg till om ni har några speciella saker som ofta dyker upp hos er.</a:t>
            </a:r>
          </a:p>
        </p:txBody>
      </p:sp>
      <p:sp>
        <p:nvSpPr>
          <p:cNvPr id="4" name="Platshållare för bildnummer 3"/>
          <p:cNvSpPr>
            <a:spLocks noGrp="1"/>
          </p:cNvSpPr>
          <p:nvPr>
            <p:ph type="sldNum" sz="quarter" idx="5"/>
          </p:nvPr>
        </p:nvSpPr>
        <p:spPr/>
        <p:txBody>
          <a:bodyPr/>
          <a:lstStyle/>
          <a:p>
            <a:fld id="{9C79E3FA-06A2-4C2F-AC11-3D45988419E3}" type="slidenum">
              <a:rPr lang="sv-SE" smtClean="0"/>
              <a:t>10</a:t>
            </a:fld>
            <a:endParaRPr lang="sv-SE"/>
          </a:p>
        </p:txBody>
      </p:sp>
    </p:spTree>
    <p:extLst>
      <p:ext uri="{BB962C8B-B14F-4D97-AF65-F5344CB8AC3E}">
        <p14:creationId xmlns:p14="http://schemas.microsoft.com/office/powerpoint/2010/main" val="366318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Uppgifter om andra: Tex Nisse och Asta slogs vid matbordet….</a:t>
            </a:r>
          </a:p>
          <a:p>
            <a:endParaRPr lang="sv-SE" dirty="0"/>
          </a:p>
          <a:p>
            <a:r>
              <a:rPr lang="sv-SE" dirty="0"/>
              <a:t>Info mellan personal: inte heller skylla på sin kollega – ”Petra glömde städa”</a:t>
            </a:r>
          </a:p>
          <a:p>
            <a:endParaRPr lang="sv-SE" dirty="0"/>
          </a:p>
          <a:p>
            <a:r>
              <a:rPr lang="sv-SE" dirty="0"/>
              <a:t>Lägenhetsnummer/initialer: går bra att skriva kundens förnamn</a:t>
            </a:r>
          </a:p>
          <a:p>
            <a:endParaRPr lang="sv-SE" dirty="0"/>
          </a:p>
          <a:p>
            <a:r>
              <a:rPr lang="sv-SE" dirty="0"/>
              <a:t>Personalen situation: inte ”Jag hann inte med att städa för en personal var sjuk…”</a:t>
            </a:r>
          </a:p>
          <a:p>
            <a:endParaRPr lang="sv-SE" dirty="0"/>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9C79E3FA-06A2-4C2F-AC11-3D45988419E3}" type="slidenum">
              <a:rPr lang="sv-SE" smtClean="0"/>
              <a:t>11</a:t>
            </a:fld>
            <a:endParaRPr lang="sv-SE"/>
          </a:p>
        </p:txBody>
      </p:sp>
    </p:spTree>
    <p:extLst>
      <p:ext uri="{BB962C8B-B14F-4D97-AF65-F5344CB8AC3E}">
        <p14:creationId xmlns:p14="http://schemas.microsoft.com/office/powerpoint/2010/main" val="4184858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Någon anteckning minst en gång per månad oavsett om allt skett enligt plan. Det räcker med en kort ”Inga förändringar. Allt fungerar enligt genomförandeplan”</a:t>
            </a:r>
          </a:p>
        </p:txBody>
      </p:sp>
      <p:sp>
        <p:nvSpPr>
          <p:cNvPr id="4" name="Platshållare för bildnummer 3"/>
          <p:cNvSpPr>
            <a:spLocks noGrp="1"/>
          </p:cNvSpPr>
          <p:nvPr>
            <p:ph type="sldNum" sz="quarter" idx="5"/>
          </p:nvPr>
        </p:nvSpPr>
        <p:spPr/>
        <p:txBody>
          <a:bodyPr/>
          <a:lstStyle/>
          <a:p>
            <a:fld id="{9C79E3FA-06A2-4C2F-AC11-3D45988419E3}" type="slidenum">
              <a:rPr lang="sv-SE" smtClean="0"/>
              <a:t>12</a:t>
            </a:fld>
            <a:endParaRPr lang="sv-SE"/>
          </a:p>
        </p:txBody>
      </p:sp>
    </p:spTree>
    <p:extLst>
      <p:ext uri="{BB962C8B-B14F-4D97-AF65-F5344CB8AC3E}">
        <p14:creationId xmlns:p14="http://schemas.microsoft.com/office/powerpoint/2010/main" val="9716637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När något görs på delegation, ordination eller instruktion från leg personal ska detta skrivas i HSL. Antingen i aktuell process eller i kommunikationsprocessen. </a:t>
            </a:r>
          </a:p>
          <a:p>
            <a:endParaRPr lang="sv-SE" dirty="0"/>
          </a:p>
          <a:p>
            <a:r>
              <a:rPr lang="sv-SE" dirty="0"/>
              <a:t>Även signeringslistan är en dokumentation.</a:t>
            </a:r>
          </a:p>
          <a:p>
            <a:endParaRPr lang="sv-SE" dirty="0"/>
          </a:p>
          <a:p>
            <a:r>
              <a:rPr lang="sv-SE" dirty="0"/>
              <a:t>Varför är detta viktigt att dela på?</a:t>
            </a:r>
            <a:br>
              <a:rPr lang="sv-SE" dirty="0"/>
            </a:br>
            <a:r>
              <a:rPr lang="sv-SE" dirty="0"/>
              <a:t>- SoL/</a:t>
            </a:r>
            <a:r>
              <a:rPr lang="sv-SE" dirty="0" err="1"/>
              <a:t>LSSjournalen</a:t>
            </a:r>
            <a:r>
              <a:rPr lang="sv-SE" dirty="0"/>
              <a:t> gallras efter visst antal år – </a:t>
            </a:r>
            <a:r>
              <a:rPr lang="sv-SE" dirty="0" err="1"/>
              <a:t>HSLjournalen</a:t>
            </a:r>
            <a:r>
              <a:rPr lang="sv-SE" dirty="0"/>
              <a:t> bevaras. Om vi skriver HSL i SoL/LSS så kommer detta att gallras och försvinna – får inte göras! </a:t>
            </a:r>
          </a:p>
        </p:txBody>
      </p:sp>
      <p:sp>
        <p:nvSpPr>
          <p:cNvPr id="4" name="Platshållare för bildnummer 3"/>
          <p:cNvSpPr>
            <a:spLocks noGrp="1"/>
          </p:cNvSpPr>
          <p:nvPr>
            <p:ph type="sldNum" sz="quarter" idx="5"/>
          </p:nvPr>
        </p:nvSpPr>
        <p:spPr/>
        <p:txBody>
          <a:bodyPr/>
          <a:lstStyle/>
          <a:p>
            <a:fld id="{9C79E3FA-06A2-4C2F-AC11-3D45988419E3}" type="slidenum">
              <a:rPr lang="sv-SE" smtClean="0"/>
              <a:t>13</a:t>
            </a:fld>
            <a:endParaRPr lang="sv-SE"/>
          </a:p>
        </p:txBody>
      </p:sp>
    </p:spTree>
    <p:extLst>
      <p:ext uri="{BB962C8B-B14F-4D97-AF65-F5344CB8AC3E}">
        <p14:creationId xmlns:p14="http://schemas.microsoft.com/office/powerpoint/2010/main" val="278913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Vårdpersonal får aldrig lämna ut en journal!</a:t>
            </a:r>
          </a:p>
          <a:p>
            <a:endParaRPr lang="sv-SE" dirty="0"/>
          </a:p>
          <a:p>
            <a:r>
              <a:rPr lang="sv-SE" dirty="0"/>
              <a:t>Kunden kan alltid begära ut sin journal. Denna ska då läsas igenom och eventuellt sekretessmarkeras. SoL/LSS – enhetschef. HSL – enhetschef för HSL / sjuksköterskan</a:t>
            </a:r>
          </a:p>
          <a:p>
            <a:endParaRPr lang="sv-SE" dirty="0"/>
          </a:p>
          <a:p>
            <a:r>
              <a:rPr lang="sv-SE" dirty="0"/>
              <a:t>Närstående: Enhetschef begär samtycke från kunden (menprövning)</a:t>
            </a:r>
          </a:p>
          <a:p>
            <a:endParaRPr lang="sv-SE" dirty="0"/>
          </a:p>
          <a:p>
            <a:r>
              <a:rPr lang="sv-SE" dirty="0"/>
              <a:t>Personal: får endast läsa journalen för de kunden som man har en vårdrelation med – de man går till just nu. Tex om Nisse som jag brukar gå till befinner sig på korttiden får jag inte läsa anteckningarna på Nisse. Vårdpersonalen får inte läsa om alla på enheten – därav tyst rapport = dvs all personal läser enskilt den dokumentationen på de som är aktuella för just den personalen. Vad som har hänt sedan mitt senaste arbetspass. </a:t>
            </a:r>
          </a:p>
          <a:p>
            <a:endParaRPr lang="sv-SE" dirty="0"/>
          </a:p>
          <a:p>
            <a:endParaRPr lang="sv-SE" dirty="0"/>
          </a:p>
        </p:txBody>
      </p:sp>
      <p:sp>
        <p:nvSpPr>
          <p:cNvPr id="4" name="Platshållare för bildnummer 3"/>
          <p:cNvSpPr>
            <a:spLocks noGrp="1"/>
          </p:cNvSpPr>
          <p:nvPr>
            <p:ph type="sldNum" sz="quarter" idx="5"/>
          </p:nvPr>
        </p:nvSpPr>
        <p:spPr/>
        <p:txBody>
          <a:bodyPr/>
          <a:lstStyle/>
          <a:p>
            <a:fld id="{9C79E3FA-06A2-4C2F-AC11-3D45988419E3}" type="slidenum">
              <a:rPr lang="sv-SE" smtClean="0"/>
              <a:t>14</a:t>
            </a:fld>
            <a:endParaRPr lang="sv-SE"/>
          </a:p>
        </p:txBody>
      </p:sp>
    </p:spTree>
    <p:extLst>
      <p:ext uri="{BB962C8B-B14F-4D97-AF65-F5344CB8AC3E}">
        <p14:creationId xmlns:p14="http://schemas.microsoft.com/office/powerpoint/2010/main" val="4293752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Använd dessa. Hänvisa till dessa. </a:t>
            </a:r>
            <a:br>
              <a:rPr lang="sv-SE" dirty="0"/>
            </a:br>
            <a:r>
              <a:rPr lang="sv-SE" dirty="0"/>
              <a:t>Ska inte finnas rutinpärmar eller rutiner utskrivna – de kan glömmas bort att bytas ut när de uppdateras.</a:t>
            </a:r>
          </a:p>
        </p:txBody>
      </p:sp>
      <p:sp>
        <p:nvSpPr>
          <p:cNvPr id="4" name="Platshållare för bildnummer 3"/>
          <p:cNvSpPr>
            <a:spLocks noGrp="1"/>
          </p:cNvSpPr>
          <p:nvPr>
            <p:ph type="sldNum" sz="quarter" idx="5"/>
          </p:nvPr>
        </p:nvSpPr>
        <p:spPr/>
        <p:txBody>
          <a:bodyPr/>
          <a:lstStyle/>
          <a:p>
            <a:fld id="{9C79E3FA-06A2-4C2F-AC11-3D45988419E3}" type="slidenum">
              <a:rPr lang="sv-SE" smtClean="0"/>
              <a:t>15</a:t>
            </a:fld>
            <a:endParaRPr lang="sv-SE"/>
          </a:p>
        </p:txBody>
      </p:sp>
    </p:spTree>
    <p:extLst>
      <p:ext uri="{BB962C8B-B14F-4D97-AF65-F5344CB8AC3E}">
        <p14:creationId xmlns:p14="http://schemas.microsoft.com/office/powerpoint/2010/main" val="2758745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Dokumentationsplikten finns i flera olika lagar som vi arbetar efter så som socialtjänstlagen, LSS, förvaltningslagen, hälso- och sjukvårdslagarna. </a:t>
            </a:r>
            <a:br>
              <a:rPr lang="sv-SE" dirty="0"/>
            </a:br>
            <a:r>
              <a:rPr lang="sv-SE" dirty="0"/>
              <a:t>Vi skriver i HSL när vi utför något på INSTRUKTION, ORDINATION eller DELEGATION från legitimerad personal. </a:t>
            </a:r>
          </a:p>
          <a:p>
            <a:endParaRPr lang="sv-SE" dirty="0"/>
          </a:p>
          <a:p>
            <a:r>
              <a:rPr lang="sv-SE" dirty="0"/>
              <a:t>I dokumentationen ska vi kunna den röda tråden – följa vad som händer med kunden. Blir kunden bättre eller försämras. </a:t>
            </a:r>
            <a:br>
              <a:rPr lang="sv-SE" dirty="0"/>
            </a:br>
            <a:r>
              <a:rPr lang="sv-SE" dirty="0"/>
              <a:t>Det är inte okej att det tex står att Nisse har åkt till sjukhus och nästa anteckning står tre veckor senare att Nisse har varit ute och gått – när kom han hem? </a:t>
            </a:r>
            <a:br>
              <a:rPr lang="sv-SE" dirty="0"/>
            </a:br>
            <a:r>
              <a:rPr lang="sv-SE" dirty="0"/>
              <a:t>Eller att Asta kom hem från sjukhuset idag – När och varför åkte hon in?</a:t>
            </a:r>
          </a:p>
          <a:p>
            <a:endParaRPr lang="sv-SE" dirty="0"/>
          </a:p>
          <a:p>
            <a:r>
              <a:rPr lang="sv-SE" dirty="0"/>
              <a:t>DET SOM INTE ÄR SKRIVET HAR ALDRIG HÄNT! Vi kan aldrig påvisa det oavsett hur många som sett eller hör. Tex IVO kräver alltid in dokumentation – står det då inte där finns det inte.   </a:t>
            </a:r>
          </a:p>
        </p:txBody>
      </p:sp>
      <p:sp>
        <p:nvSpPr>
          <p:cNvPr id="4" name="Platshållare för bildnummer 3"/>
          <p:cNvSpPr>
            <a:spLocks noGrp="1"/>
          </p:cNvSpPr>
          <p:nvPr>
            <p:ph type="sldNum" sz="quarter" idx="5"/>
          </p:nvPr>
        </p:nvSpPr>
        <p:spPr/>
        <p:txBody>
          <a:bodyPr/>
          <a:lstStyle/>
          <a:p>
            <a:fld id="{9C79E3FA-06A2-4C2F-AC11-3D45988419E3}" type="slidenum">
              <a:rPr lang="sv-SE" smtClean="0"/>
              <a:t>2</a:t>
            </a:fld>
            <a:endParaRPr lang="sv-SE"/>
          </a:p>
        </p:txBody>
      </p:sp>
    </p:spTree>
    <p:extLst>
      <p:ext uri="{BB962C8B-B14F-4D97-AF65-F5344CB8AC3E}">
        <p14:creationId xmlns:p14="http://schemas.microsoft.com/office/powerpoint/2010/main" val="2822676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kunden: Att kunden ska få rätt hjälp och ska genom tex genomförandeplanen kunna påverka hur och när hjälpen utförs.</a:t>
            </a:r>
          </a:p>
          <a:p>
            <a:r>
              <a:rPr lang="sv-SE" dirty="0"/>
              <a:t> </a:t>
            </a:r>
          </a:p>
          <a:p>
            <a:r>
              <a:rPr lang="sv-SE" dirty="0"/>
              <a:t>För personalen: Vi ska kunna följa kundens behov, åtgärder och händelser av betydelse.</a:t>
            </a:r>
            <a:br>
              <a:rPr lang="sv-SE" dirty="0"/>
            </a:br>
            <a:r>
              <a:rPr lang="sv-SE" dirty="0"/>
              <a:t>Kunden ska kunna känna sig trygg i att personalen har tillräcklig information.</a:t>
            </a:r>
          </a:p>
          <a:p>
            <a:r>
              <a:rPr lang="sv-SE" dirty="0"/>
              <a:t>Det är en rättssäkerhet i samband med klagomål, avvikelser eller anmälningar.</a:t>
            </a:r>
          </a:p>
          <a:p>
            <a:endParaRPr lang="sv-SE" dirty="0"/>
          </a:p>
          <a:p>
            <a:r>
              <a:rPr lang="sv-SE" dirty="0"/>
              <a:t>För uppföljning, insyn och tillsyn: Vi ska lämna korrekta uppgifter där man kan utläsa helheten. </a:t>
            </a:r>
          </a:p>
        </p:txBody>
      </p:sp>
      <p:sp>
        <p:nvSpPr>
          <p:cNvPr id="4" name="Platshållare för bildnummer 3"/>
          <p:cNvSpPr>
            <a:spLocks noGrp="1"/>
          </p:cNvSpPr>
          <p:nvPr>
            <p:ph type="sldNum" sz="quarter" idx="5"/>
          </p:nvPr>
        </p:nvSpPr>
        <p:spPr/>
        <p:txBody>
          <a:bodyPr/>
          <a:lstStyle/>
          <a:p>
            <a:fld id="{9C79E3FA-06A2-4C2F-AC11-3D45988419E3}" type="slidenum">
              <a:rPr lang="sv-SE" smtClean="0"/>
              <a:t>3</a:t>
            </a:fld>
            <a:endParaRPr lang="sv-SE"/>
          </a:p>
        </p:txBody>
      </p:sp>
    </p:spTree>
    <p:extLst>
      <p:ext uri="{BB962C8B-B14F-4D97-AF65-F5344CB8AC3E}">
        <p14:creationId xmlns:p14="http://schemas.microsoft.com/office/powerpoint/2010/main" val="4250751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a:t>Ec´s</a:t>
            </a:r>
            <a:r>
              <a:rPr lang="sv-SE" dirty="0"/>
              <a:t> ansvar: ska se till att personalen vet vad och hur man ska dokumentera samt att det finns tid för att dokumentera. </a:t>
            </a:r>
            <a:r>
              <a:rPr lang="sv-SE" dirty="0" err="1"/>
              <a:t>Ec</a:t>
            </a:r>
            <a:r>
              <a:rPr lang="sv-SE" dirty="0"/>
              <a:t> har också ett ansvar att kolla dokumentationen och loggkontrollera så att det är rätt personer som är inne i rätt journaler (annars sekretessbrott). Loggkontrollerna ska även innehålla vilka som inte varit inne i systemet och läst och dokumenterat. Personal ska vara inne i Treserva varje arbetspass och läsa dokumentation. </a:t>
            </a:r>
          </a:p>
          <a:p>
            <a:endParaRPr lang="sv-SE" dirty="0"/>
          </a:p>
          <a:p>
            <a:r>
              <a:rPr lang="sv-SE" dirty="0"/>
              <a:t>Olämplig dokumentation: Som personal ska man meddela sin </a:t>
            </a:r>
            <a:r>
              <a:rPr lang="sv-SE" dirty="0" err="1"/>
              <a:t>ec</a:t>
            </a:r>
            <a:r>
              <a:rPr lang="sv-SE" dirty="0"/>
              <a:t> om man ser olämplig dokumentation. Med det menas tex dokumentation som skrivits på fel person eller man har uttryckt sig fel/kränkande.</a:t>
            </a:r>
            <a:br>
              <a:rPr lang="sv-SE" dirty="0"/>
            </a:br>
            <a:r>
              <a:rPr lang="sv-SE" dirty="0"/>
              <a:t>Vi får inte sudda i dokumentationen! Men det går att stryka/</a:t>
            </a:r>
            <a:r>
              <a:rPr lang="sv-SE" dirty="0" err="1"/>
              <a:t>felmarkera</a:t>
            </a:r>
            <a:r>
              <a:rPr lang="sv-SE" dirty="0"/>
              <a:t> och då kommer det inte med om man skriver ut journalen tex till kunden, IVO eller anhöriga. Det är viktigt att olämplig dokumentation </a:t>
            </a:r>
            <a:r>
              <a:rPr lang="sv-SE" dirty="0" err="1"/>
              <a:t>felmarkeras</a:t>
            </a:r>
            <a:r>
              <a:rPr lang="sv-SE" dirty="0"/>
              <a:t>. </a:t>
            </a:r>
          </a:p>
        </p:txBody>
      </p:sp>
      <p:sp>
        <p:nvSpPr>
          <p:cNvPr id="4" name="Platshållare för bildnummer 3"/>
          <p:cNvSpPr>
            <a:spLocks noGrp="1"/>
          </p:cNvSpPr>
          <p:nvPr>
            <p:ph type="sldNum" sz="quarter" idx="5"/>
          </p:nvPr>
        </p:nvSpPr>
        <p:spPr/>
        <p:txBody>
          <a:bodyPr/>
          <a:lstStyle/>
          <a:p>
            <a:fld id="{9C79E3FA-06A2-4C2F-AC11-3D45988419E3}" type="slidenum">
              <a:rPr lang="sv-SE" smtClean="0"/>
              <a:t>4</a:t>
            </a:fld>
            <a:endParaRPr lang="sv-SE"/>
          </a:p>
        </p:txBody>
      </p:sp>
    </p:spTree>
    <p:extLst>
      <p:ext uri="{BB962C8B-B14F-4D97-AF65-F5344CB8AC3E}">
        <p14:creationId xmlns:p14="http://schemas.microsoft.com/office/powerpoint/2010/main" val="3557318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Personuppgifter: Det är allas ansvar att hålla personuppgiftsbilden aktuell! Alla kan rätta där (vårdpersonal, </a:t>
            </a:r>
            <a:r>
              <a:rPr lang="sv-SE" dirty="0" err="1"/>
              <a:t>ec</a:t>
            </a:r>
            <a:r>
              <a:rPr lang="sv-SE" dirty="0"/>
              <a:t>, leg personal) </a:t>
            </a:r>
            <a:br>
              <a:rPr lang="sv-SE" dirty="0"/>
            </a:br>
            <a:r>
              <a:rPr lang="sv-SE" dirty="0"/>
              <a:t>Det är viktigt att det tex finns rätt telefonnummer till anhöriga. Kan hända något som gör att vi behöver ha tag i anhöriga akut (och kanske inte ordinarie personal är i tjänst). Är också bra om fast omsorgskontakt haft diskussion med anhöriga kring om de vill bli uppringda nattetid (och i vilka situationer i så fall tex skickas till sjukhus, dödsfall osv). Också viktigt att det finns antecknat vilken anhörig vi ska ringa i första hand, om det finns flera. Som personal har vi inte möjlighet att ringa flera stycken – utan vi ringer en som sedan får ringa övriga.</a:t>
            </a:r>
            <a:br>
              <a:rPr lang="sv-SE" dirty="0"/>
            </a:br>
            <a:r>
              <a:rPr lang="sv-SE" dirty="0"/>
              <a:t>TIPS! Uppdatera anhöriguppgifterna i samband med uppdatering av genomförandeplanen. </a:t>
            </a:r>
          </a:p>
          <a:p>
            <a:endParaRPr lang="sv-SE" dirty="0"/>
          </a:p>
          <a:p>
            <a:r>
              <a:rPr lang="sv-SE" dirty="0"/>
              <a:t>Samtycke: All personal kan skriva in samtycke. Det är inte självklart att vi får prata med anhöriga – och inte om allt. Man kan även fylla i samtycke tex att vi får gå in två personal i lägenheten när den enskilde inte är hemma osv.  </a:t>
            </a:r>
          </a:p>
          <a:p>
            <a:endParaRPr lang="sv-SE" dirty="0"/>
          </a:p>
          <a:p>
            <a:r>
              <a:rPr lang="sv-SE" dirty="0"/>
              <a:t>Beslutade insatser: Skrivs av handläggare.</a:t>
            </a:r>
          </a:p>
        </p:txBody>
      </p:sp>
      <p:sp>
        <p:nvSpPr>
          <p:cNvPr id="4" name="Platshållare för bildnummer 3"/>
          <p:cNvSpPr>
            <a:spLocks noGrp="1"/>
          </p:cNvSpPr>
          <p:nvPr>
            <p:ph type="sldNum" sz="quarter" idx="5"/>
          </p:nvPr>
        </p:nvSpPr>
        <p:spPr/>
        <p:txBody>
          <a:bodyPr/>
          <a:lstStyle/>
          <a:p>
            <a:fld id="{9C79E3FA-06A2-4C2F-AC11-3D45988419E3}" type="slidenum">
              <a:rPr lang="sv-SE" smtClean="0"/>
              <a:t>5</a:t>
            </a:fld>
            <a:endParaRPr lang="sv-SE"/>
          </a:p>
        </p:txBody>
      </p:sp>
    </p:spTree>
    <p:extLst>
      <p:ext uri="{BB962C8B-B14F-4D97-AF65-F5344CB8AC3E}">
        <p14:creationId xmlns:p14="http://schemas.microsoft.com/office/powerpoint/2010/main" val="2793360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1 Tillsammans: ALLTID! På ett eller annat sätt beroende på kundens funktioner. Personalen får inte göra den själv</a:t>
            </a:r>
          </a:p>
          <a:p>
            <a:endParaRPr lang="sv-SE" dirty="0"/>
          </a:p>
          <a:p>
            <a:r>
              <a:rPr lang="sv-SE" dirty="0"/>
              <a:t>2 Snarast: Så snart någon flyttar in så påbörjas genomförandeplanen – kanske utan att ni tänker på det. Tex man frågar hur vill du ha din mat? hur dags brukar du gå upp på morgonen – vill du att vi kommer in och väcker dig eller du vill vakna själv? Detta är början på genomförandeplanen – alla uppgifter som inhämtas.</a:t>
            </a:r>
          </a:p>
          <a:p>
            <a:endParaRPr lang="sv-SE" dirty="0"/>
          </a:p>
          <a:p>
            <a:r>
              <a:rPr lang="sv-SE" dirty="0"/>
              <a:t>3 Inget avtal – det är personalens arbetsverktyg</a:t>
            </a:r>
          </a:p>
          <a:p>
            <a:endParaRPr lang="sv-SE" dirty="0"/>
          </a:p>
          <a:p>
            <a:r>
              <a:rPr lang="sv-SE" dirty="0"/>
              <a:t>4 Avstår: Viljan respekteras – skriv en journalanteckning att kunden tackat nej. Tala om för kunden att vi kommer ändå att skriva genomförandeplan för vi behöver den i arbetet. Prata med kunden hur den vill ha sin hjälp utförd – vad den kan själv och vad den behöver hjälp med. </a:t>
            </a:r>
          </a:p>
          <a:p>
            <a:endParaRPr lang="sv-SE" dirty="0"/>
          </a:p>
          <a:p>
            <a:r>
              <a:rPr lang="sv-SE" dirty="0"/>
              <a:t>5 Vilka deltar: Alltid kunden som väljer! Finns inga måsten tex måste inte god man delta. Också viktigt att prata om den ska delta hela tiden. Det är kanske så att kunden vill ha sin granne med sig på genomförandeplanen, men när det kommer till att diskutera kundens personliga hygien då vill den inte att grannen ska vara med. Det är okej. </a:t>
            </a:r>
          </a:p>
          <a:p>
            <a:endParaRPr lang="sv-SE" dirty="0"/>
          </a:p>
          <a:p>
            <a:r>
              <a:rPr lang="sv-SE" dirty="0"/>
              <a:t>6 Öppna frågor: inte kunna svara ja eller nej. Tex Vad kan kunden själv? Hur vill kunden att vi ska hjälpa med…? Vad är viktigt för kunden? </a:t>
            </a:r>
          </a:p>
          <a:p>
            <a:endParaRPr lang="sv-SE" dirty="0"/>
          </a:p>
          <a:p>
            <a:r>
              <a:rPr lang="sv-SE" dirty="0"/>
              <a:t>7 Medverkan: Personalen får tolka kundens vilja och önskemål. Kroppsspråk, observationer. Diskutera med kollegor. Gör en bedömning om det finns någon anhörig/annan som kunden vill vi ska hämta uppgifter ifrån. </a:t>
            </a:r>
          </a:p>
          <a:p>
            <a:endParaRPr lang="sv-SE" dirty="0"/>
          </a:p>
          <a:p>
            <a:r>
              <a:rPr lang="sv-SE" dirty="0"/>
              <a:t>8 Omfattning: Olika från fall till fall. Kan kunden uttrycka sig något? Man kan skriva att fråga kunden tex vad den vill ha på smörgåsen. Skriv ca-tider tex brukar gå upp vid 8-tiden. Glöm inte natten. </a:t>
            </a:r>
            <a:br>
              <a:rPr lang="sv-SE" dirty="0"/>
            </a:br>
            <a:r>
              <a:rPr lang="sv-SE" dirty="0"/>
              <a:t>Skriv inte bara tex tillsyn på natten – vad ska jag </a:t>
            </a:r>
            <a:r>
              <a:rPr lang="sv-SE" dirty="0" err="1"/>
              <a:t>tillsyna</a:t>
            </a:r>
            <a:r>
              <a:rPr lang="sv-SE" dirty="0"/>
              <a:t>? Ska jag se om kunden sover? är uppe? Andas?  </a:t>
            </a:r>
          </a:p>
        </p:txBody>
      </p:sp>
      <p:sp>
        <p:nvSpPr>
          <p:cNvPr id="4" name="Platshållare för bildnummer 3"/>
          <p:cNvSpPr>
            <a:spLocks noGrp="1"/>
          </p:cNvSpPr>
          <p:nvPr>
            <p:ph type="sldNum" sz="quarter" idx="5"/>
          </p:nvPr>
        </p:nvSpPr>
        <p:spPr/>
        <p:txBody>
          <a:bodyPr/>
          <a:lstStyle/>
          <a:p>
            <a:fld id="{9C79E3FA-06A2-4C2F-AC11-3D45988419E3}" type="slidenum">
              <a:rPr lang="sv-SE" smtClean="0"/>
              <a:t>6</a:t>
            </a:fld>
            <a:endParaRPr lang="sv-SE"/>
          </a:p>
        </p:txBody>
      </p:sp>
    </p:spTree>
    <p:extLst>
      <p:ext uri="{BB962C8B-B14F-4D97-AF65-F5344CB8AC3E}">
        <p14:creationId xmlns:p14="http://schemas.microsoft.com/office/powerpoint/2010/main" val="2538480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EN GENOMFÖRANDEPLAN SKA VARA SÅ TYDLIG ATT, VEM SOM HELST SOM INTE KÄNNER KUNDEN ALLS, SKA KUNNA GÅ IN OCH ARBETA ETT HELT DYGN UTAN ATT BEHÖVA FRÅGA SINA KOLLEGOR NÅGOT. </a:t>
            </a:r>
          </a:p>
          <a:p>
            <a:endParaRPr lang="sv-SE" dirty="0"/>
          </a:p>
          <a:p>
            <a:r>
              <a:rPr lang="sv-SE" dirty="0"/>
              <a:t>Viktiga övergripande saker: sånt som man måste veta först om ny personal bara hinner läsa första raderna – tex hur kunden kommunicerar, glöm inte sätta i hörapparaten det första som görs, smyg försiktigt in för kunden har ett dåligt morgonhumör…</a:t>
            </a:r>
          </a:p>
          <a:p>
            <a:endParaRPr lang="sv-SE" dirty="0"/>
          </a:p>
          <a:p>
            <a:r>
              <a:rPr lang="sv-SE" dirty="0"/>
              <a:t>Vem: kan vara vårdpersonal, anhöriga, kunden själv osv</a:t>
            </a:r>
          </a:p>
          <a:p>
            <a:endParaRPr lang="sv-SE" dirty="0"/>
          </a:p>
          <a:p>
            <a:r>
              <a:rPr lang="sv-SE" dirty="0"/>
              <a:t>Hur: Vad kan kunden själv? Vad behöver den hjälp med? Skriv inte hjälp med dusch - Bryt ner insatserna. Tex: vid dusch kan Nisse själv hålla i duschslangen, tvätta sig i ansiktet och överkroppen. Behöver hjälp med att tvätta nedre delen av kroppen, rygg och håret. </a:t>
            </a:r>
          </a:p>
          <a:p>
            <a:endParaRPr lang="sv-SE" dirty="0"/>
          </a:p>
          <a:p>
            <a:r>
              <a:rPr lang="sv-SE" dirty="0"/>
              <a:t>När: skriv ca-tider. Hur ofta? Dagligen, varannan vecka, varannan timme?</a:t>
            </a:r>
          </a:p>
          <a:p>
            <a:endParaRPr lang="sv-SE" dirty="0"/>
          </a:p>
          <a:p>
            <a:r>
              <a:rPr lang="sv-SE" dirty="0"/>
              <a:t>Mål/delmål: Det ska vara kundens mål – inte handläggarens. </a:t>
            </a:r>
          </a:p>
          <a:p>
            <a:endParaRPr lang="sv-SE" dirty="0"/>
          </a:p>
          <a:p>
            <a:r>
              <a:rPr lang="sv-SE" dirty="0"/>
              <a:t>Uppföljning: Skriv datum. </a:t>
            </a:r>
          </a:p>
        </p:txBody>
      </p:sp>
      <p:sp>
        <p:nvSpPr>
          <p:cNvPr id="4" name="Platshållare för bildnummer 3"/>
          <p:cNvSpPr>
            <a:spLocks noGrp="1"/>
          </p:cNvSpPr>
          <p:nvPr>
            <p:ph type="sldNum" sz="quarter" idx="5"/>
          </p:nvPr>
        </p:nvSpPr>
        <p:spPr/>
        <p:txBody>
          <a:bodyPr/>
          <a:lstStyle/>
          <a:p>
            <a:fld id="{9C79E3FA-06A2-4C2F-AC11-3D45988419E3}" type="slidenum">
              <a:rPr lang="sv-SE" smtClean="0"/>
              <a:t>7</a:t>
            </a:fld>
            <a:endParaRPr lang="sv-SE"/>
          </a:p>
        </p:txBody>
      </p:sp>
    </p:spTree>
    <p:extLst>
      <p:ext uri="{BB962C8B-B14F-4D97-AF65-F5344CB8AC3E}">
        <p14:creationId xmlns:p14="http://schemas.microsoft.com/office/powerpoint/2010/main" val="3522265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Ju mer utförlig genomförandeplanen är desto bättre arbete kan man som personal utföra och desto färre journalanteckningar behöver skrivas. </a:t>
            </a:r>
          </a:p>
          <a:p>
            <a:r>
              <a:rPr lang="sv-SE" dirty="0"/>
              <a:t>Tar lite längre tid första gången – men tiden vinner man i längden. </a:t>
            </a:r>
          </a:p>
          <a:p>
            <a:endParaRPr lang="sv-SE" dirty="0"/>
          </a:p>
          <a:p>
            <a:r>
              <a:rPr lang="sv-SE" dirty="0"/>
              <a:t>Ska uppdateras vid behov – ska alltid vara aktuell. Om det bara är en liten sak – uppdatera (kopiera den gamla och ändra).</a:t>
            </a:r>
          </a:p>
        </p:txBody>
      </p:sp>
      <p:sp>
        <p:nvSpPr>
          <p:cNvPr id="4" name="Platshållare för bildnummer 3"/>
          <p:cNvSpPr>
            <a:spLocks noGrp="1"/>
          </p:cNvSpPr>
          <p:nvPr>
            <p:ph type="sldNum" sz="quarter" idx="5"/>
          </p:nvPr>
        </p:nvSpPr>
        <p:spPr/>
        <p:txBody>
          <a:bodyPr/>
          <a:lstStyle/>
          <a:p>
            <a:fld id="{9C79E3FA-06A2-4C2F-AC11-3D45988419E3}" type="slidenum">
              <a:rPr lang="sv-SE" smtClean="0"/>
              <a:t>8</a:t>
            </a:fld>
            <a:endParaRPr lang="sv-SE"/>
          </a:p>
        </p:txBody>
      </p:sp>
    </p:spTree>
    <p:extLst>
      <p:ext uri="{BB962C8B-B14F-4D97-AF65-F5344CB8AC3E}">
        <p14:creationId xmlns:p14="http://schemas.microsoft.com/office/powerpoint/2010/main" val="2400392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UNDVIK VÄRDELADDADE ORD OCH OMDÖMEN! – SKRIV SOM ATT DET ÄR I DIN MORMORS ELLER PAPPAS JOURNAL – vad skulle du vilja läsa då?</a:t>
            </a:r>
          </a:p>
          <a:p>
            <a:endParaRPr lang="sv-SE" dirty="0"/>
          </a:p>
          <a:p>
            <a:r>
              <a:rPr lang="sv-SE" dirty="0"/>
              <a:t>Utgå från genomförandeplanen – skriv det som avviker + händelser av vikt.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Händelse av vikt: Är olika från kund till kund. Om dottern hälsa på varje lördag är det inte en händelse av vikt som behöver dokumenteras varje lördag, men om min dotter aldrig hälsar på då kanske det är en händelse av vikt. </a:t>
            </a:r>
            <a:br>
              <a:rPr lang="sv-SE" dirty="0"/>
            </a:br>
            <a:r>
              <a:rPr lang="sv-SE" dirty="0"/>
              <a:t>Är ”Inkontinensskyddet läkte och det blev blött i sängen” en händelse av vikt? NEJ!</a:t>
            </a:r>
          </a:p>
          <a:p>
            <a:endParaRPr lang="sv-SE" dirty="0"/>
          </a:p>
          <a:p>
            <a:r>
              <a:rPr lang="sv-SE" dirty="0"/>
              <a:t>Respektfullt: Inte nedsättande eller kränkande. Byt ut ord – tex gapar och skriker = verbalt högljudd, blöja = inkontinensskydd. Se exempel i vägledningen (nästa bild)</a:t>
            </a:r>
          </a:p>
          <a:p>
            <a:endParaRPr lang="sv-SE" dirty="0"/>
          </a:p>
          <a:p>
            <a:r>
              <a:rPr lang="sv-SE" dirty="0"/>
              <a:t>Korrekta: Skriv vem har sagt vad. Inga gissningar. Om min egen bedömning är viktig – skriv tydligt att det är min bedömning. Tex ”Eftersom Nisse haltade när han gick är min bedömning att han har ont i benet. Jag ringde sjuksköterskan” </a:t>
            </a:r>
          </a:p>
          <a:p>
            <a:endParaRPr lang="sv-SE" dirty="0"/>
          </a:p>
          <a:p>
            <a:r>
              <a:rPr lang="sv-SE" dirty="0"/>
              <a:t>Väsentligt: Händelse av vikt. Hur situationen för kunden utvecklas. Vad har betydelse för kunden?</a:t>
            </a:r>
          </a:p>
          <a:p>
            <a:endParaRPr lang="sv-SE" dirty="0"/>
          </a:p>
          <a:p>
            <a:r>
              <a:rPr lang="sv-SE" dirty="0"/>
              <a:t>Tydligt: så att det inte kan misstolkas.</a:t>
            </a:r>
          </a:p>
          <a:p>
            <a:endParaRPr lang="sv-SE" dirty="0"/>
          </a:p>
          <a:p>
            <a:r>
              <a:rPr lang="sv-SE" dirty="0"/>
              <a:t>Välstrukturerat: Skriver vi allt efterhand så kommer det automatiskt i tidsordning i systemet.   </a:t>
            </a:r>
          </a:p>
        </p:txBody>
      </p:sp>
      <p:sp>
        <p:nvSpPr>
          <p:cNvPr id="4" name="Platshållare för bildnummer 3"/>
          <p:cNvSpPr>
            <a:spLocks noGrp="1"/>
          </p:cNvSpPr>
          <p:nvPr>
            <p:ph type="sldNum" sz="quarter" idx="5"/>
          </p:nvPr>
        </p:nvSpPr>
        <p:spPr/>
        <p:txBody>
          <a:bodyPr/>
          <a:lstStyle/>
          <a:p>
            <a:fld id="{9C79E3FA-06A2-4C2F-AC11-3D45988419E3}" type="slidenum">
              <a:rPr lang="sv-SE" smtClean="0"/>
              <a:t>9</a:t>
            </a:fld>
            <a:endParaRPr lang="sv-SE"/>
          </a:p>
        </p:txBody>
      </p:sp>
    </p:spTree>
    <p:extLst>
      <p:ext uri="{BB962C8B-B14F-4D97-AF65-F5344CB8AC3E}">
        <p14:creationId xmlns:p14="http://schemas.microsoft.com/office/powerpoint/2010/main" val="3981489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p:cNvSpPr>
            <a:spLocks noGrp="1"/>
          </p:cNvSpPr>
          <p:nvPr>
            <p:ph type="dt" sz="half" idx="10"/>
          </p:nvPr>
        </p:nvSpPr>
        <p:spPr/>
        <p:txBody>
          <a:bodyPr/>
          <a:lstStyle/>
          <a:p>
            <a:fld id="{13A0D31F-7443-4E93-980D-7444FE793A1E}" type="datetimeFigureOut">
              <a:rPr lang="sv-SE" smtClean="0"/>
              <a:t>2024-03-04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D8C200A-F952-4292-8FF1-6277CCA940BC}" type="slidenum">
              <a:rPr lang="sv-SE" smtClean="0"/>
              <a:t>‹#›</a:t>
            </a:fld>
            <a:endParaRPr lang="sv-SE"/>
          </a:p>
        </p:txBody>
      </p:sp>
    </p:spTree>
    <p:extLst>
      <p:ext uri="{BB962C8B-B14F-4D97-AF65-F5344CB8AC3E}">
        <p14:creationId xmlns:p14="http://schemas.microsoft.com/office/powerpoint/2010/main" val="3240712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3A0D31F-7443-4E93-980D-7444FE793A1E}" type="datetimeFigureOut">
              <a:rPr lang="sv-SE" smtClean="0"/>
              <a:t>2024-03-04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D8C200A-F952-4292-8FF1-6277CCA940BC}" type="slidenum">
              <a:rPr lang="sv-SE" smtClean="0"/>
              <a:t>‹#›</a:t>
            </a:fld>
            <a:endParaRPr lang="sv-SE"/>
          </a:p>
        </p:txBody>
      </p:sp>
    </p:spTree>
    <p:extLst>
      <p:ext uri="{BB962C8B-B14F-4D97-AF65-F5344CB8AC3E}">
        <p14:creationId xmlns:p14="http://schemas.microsoft.com/office/powerpoint/2010/main" val="340893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3A0D31F-7443-4E93-980D-7444FE793A1E}" type="datetimeFigureOut">
              <a:rPr lang="sv-SE" smtClean="0"/>
              <a:t>2024-03-04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D8C200A-F952-4292-8FF1-6277CCA940BC}" type="slidenum">
              <a:rPr lang="sv-SE" smtClean="0"/>
              <a:t>‹#›</a:t>
            </a:fld>
            <a:endParaRPr lang="sv-SE"/>
          </a:p>
        </p:txBody>
      </p:sp>
    </p:spTree>
    <p:extLst>
      <p:ext uri="{BB962C8B-B14F-4D97-AF65-F5344CB8AC3E}">
        <p14:creationId xmlns:p14="http://schemas.microsoft.com/office/powerpoint/2010/main" val="4156374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ild med bildtext">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53717" y="990600"/>
            <a:ext cx="5128684" cy="685800"/>
          </a:xfrm>
        </p:spPr>
        <p:txBody>
          <a:bodyPr anchor="t"/>
          <a:lstStyle>
            <a:lvl1pPr algn="l">
              <a:defRPr sz="4000" b="1" cap="none" baseline="0"/>
            </a:lvl1pPr>
          </a:lstStyle>
          <a:p>
            <a:r>
              <a:rPr lang="sv-SE" dirty="0"/>
              <a:t>Rubrik 1</a:t>
            </a:r>
          </a:p>
        </p:txBody>
      </p:sp>
      <p:sp>
        <p:nvSpPr>
          <p:cNvPr id="6" name="Content Placeholder 3"/>
          <p:cNvSpPr>
            <a:spLocks noGrp="1"/>
          </p:cNvSpPr>
          <p:nvPr>
            <p:ph sz="half" idx="2"/>
          </p:nvPr>
        </p:nvSpPr>
        <p:spPr>
          <a:xfrm>
            <a:off x="6453716" y="18288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Content Placeholder 3"/>
          <p:cNvSpPr>
            <a:spLocks noGrp="1"/>
          </p:cNvSpPr>
          <p:nvPr>
            <p:ph sz="half" idx="10"/>
          </p:nvPr>
        </p:nvSpPr>
        <p:spPr>
          <a:xfrm>
            <a:off x="711200" y="18288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776860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3A0D31F-7443-4E93-980D-7444FE793A1E}" type="datetimeFigureOut">
              <a:rPr lang="sv-SE" smtClean="0"/>
              <a:t>2024-03-04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D8C200A-F952-4292-8FF1-6277CCA940BC}" type="slidenum">
              <a:rPr lang="sv-SE" smtClean="0"/>
              <a:t>‹#›</a:t>
            </a:fld>
            <a:endParaRPr lang="sv-SE"/>
          </a:p>
        </p:txBody>
      </p:sp>
    </p:spTree>
    <p:extLst>
      <p:ext uri="{BB962C8B-B14F-4D97-AF65-F5344CB8AC3E}">
        <p14:creationId xmlns:p14="http://schemas.microsoft.com/office/powerpoint/2010/main" val="620673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13A0D31F-7443-4E93-980D-7444FE793A1E}" type="datetimeFigureOut">
              <a:rPr lang="sv-SE" smtClean="0"/>
              <a:t>2024-03-04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D8C200A-F952-4292-8FF1-6277CCA940BC}" type="slidenum">
              <a:rPr lang="sv-SE" smtClean="0"/>
              <a:t>‹#›</a:t>
            </a:fld>
            <a:endParaRPr lang="sv-SE"/>
          </a:p>
        </p:txBody>
      </p:sp>
    </p:spTree>
    <p:extLst>
      <p:ext uri="{BB962C8B-B14F-4D97-AF65-F5344CB8AC3E}">
        <p14:creationId xmlns:p14="http://schemas.microsoft.com/office/powerpoint/2010/main" val="1028242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13A0D31F-7443-4E93-980D-7444FE793A1E}" type="datetimeFigureOut">
              <a:rPr lang="sv-SE" smtClean="0"/>
              <a:t>2024-03-04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D8C200A-F952-4292-8FF1-6277CCA940BC}" type="slidenum">
              <a:rPr lang="sv-SE" smtClean="0"/>
              <a:t>‹#›</a:t>
            </a:fld>
            <a:endParaRPr lang="sv-SE"/>
          </a:p>
        </p:txBody>
      </p:sp>
    </p:spTree>
    <p:extLst>
      <p:ext uri="{BB962C8B-B14F-4D97-AF65-F5344CB8AC3E}">
        <p14:creationId xmlns:p14="http://schemas.microsoft.com/office/powerpoint/2010/main" val="3661370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13A0D31F-7443-4E93-980D-7444FE793A1E}" type="datetimeFigureOut">
              <a:rPr lang="sv-SE" smtClean="0"/>
              <a:t>2024-03-04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D8C200A-F952-4292-8FF1-6277CCA940BC}" type="slidenum">
              <a:rPr lang="sv-SE" smtClean="0"/>
              <a:t>‹#›</a:t>
            </a:fld>
            <a:endParaRPr lang="sv-SE"/>
          </a:p>
        </p:txBody>
      </p:sp>
    </p:spTree>
    <p:extLst>
      <p:ext uri="{BB962C8B-B14F-4D97-AF65-F5344CB8AC3E}">
        <p14:creationId xmlns:p14="http://schemas.microsoft.com/office/powerpoint/2010/main" val="2169436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datum 2"/>
          <p:cNvSpPr>
            <a:spLocks noGrp="1"/>
          </p:cNvSpPr>
          <p:nvPr>
            <p:ph type="dt" sz="half" idx="10"/>
          </p:nvPr>
        </p:nvSpPr>
        <p:spPr/>
        <p:txBody>
          <a:bodyPr/>
          <a:lstStyle/>
          <a:p>
            <a:fld id="{13A0D31F-7443-4E93-980D-7444FE793A1E}" type="datetimeFigureOut">
              <a:rPr lang="sv-SE" smtClean="0"/>
              <a:t>2024-03-04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D8C200A-F952-4292-8FF1-6277CCA940BC}" type="slidenum">
              <a:rPr lang="sv-SE" smtClean="0"/>
              <a:t>‹#›</a:t>
            </a:fld>
            <a:endParaRPr lang="sv-SE"/>
          </a:p>
        </p:txBody>
      </p:sp>
    </p:spTree>
    <p:extLst>
      <p:ext uri="{BB962C8B-B14F-4D97-AF65-F5344CB8AC3E}">
        <p14:creationId xmlns:p14="http://schemas.microsoft.com/office/powerpoint/2010/main" val="2764446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3A0D31F-7443-4E93-980D-7444FE793A1E}" type="datetimeFigureOut">
              <a:rPr lang="sv-SE" smtClean="0"/>
              <a:t>2024-03-04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D8C200A-F952-4292-8FF1-6277CCA940BC}" type="slidenum">
              <a:rPr lang="sv-SE" smtClean="0"/>
              <a:t>‹#›</a:t>
            </a:fld>
            <a:endParaRPr lang="sv-SE"/>
          </a:p>
        </p:txBody>
      </p:sp>
    </p:spTree>
    <p:extLst>
      <p:ext uri="{BB962C8B-B14F-4D97-AF65-F5344CB8AC3E}">
        <p14:creationId xmlns:p14="http://schemas.microsoft.com/office/powerpoint/2010/main" val="113702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13A0D31F-7443-4E93-980D-7444FE793A1E}" type="datetimeFigureOut">
              <a:rPr lang="sv-SE" smtClean="0"/>
              <a:t>2024-03-04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D8C200A-F952-4292-8FF1-6277CCA940BC}" type="slidenum">
              <a:rPr lang="sv-SE" smtClean="0"/>
              <a:t>‹#›</a:t>
            </a:fld>
            <a:endParaRPr lang="sv-SE"/>
          </a:p>
        </p:txBody>
      </p:sp>
    </p:spTree>
    <p:extLst>
      <p:ext uri="{BB962C8B-B14F-4D97-AF65-F5344CB8AC3E}">
        <p14:creationId xmlns:p14="http://schemas.microsoft.com/office/powerpoint/2010/main" val="1501349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13A0D31F-7443-4E93-980D-7444FE793A1E}" type="datetimeFigureOut">
              <a:rPr lang="sv-SE" smtClean="0"/>
              <a:t>2024-03-04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D8C200A-F952-4292-8FF1-6277CCA940BC}" type="slidenum">
              <a:rPr lang="sv-SE" smtClean="0"/>
              <a:t>‹#›</a:t>
            </a:fld>
            <a:endParaRPr lang="sv-SE"/>
          </a:p>
        </p:txBody>
      </p:sp>
    </p:spTree>
    <p:extLst>
      <p:ext uri="{BB962C8B-B14F-4D97-AF65-F5344CB8AC3E}">
        <p14:creationId xmlns:p14="http://schemas.microsoft.com/office/powerpoint/2010/main" val="70741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A0D31F-7443-4E93-980D-7444FE793A1E}" type="datetimeFigureOut">
              <a:rPr lang="sv-SE" smtClean="0"/>
              <a:t>2024-03-04</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8C200A-F952-4292-8FF1-6277CCA940BC}" type="slidenum">
              <a:rPr lang="sv-SE" smtClean="0"/>
              <a:t>‹#›</a:t>
            </a:fld>
            <a:endParaRPr lang="sv-SE"/>
          </a:p>
        </p:txBody>
      </p:sp>
    </p:spTree>
    <p:extLst>
      <p:ext uri="{BB962C8B-B14F-4D97-AF65-F5344CB8AC3E}">
        <p14:creationId xmlns:p14="http://schemas.microsoft.com/office/powerpoint/2010/main" val="681945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lstStyle/>
          <a:p>
            <a:endParaRPr lang="sv-SE" dirty="0"/>
          </a:p>
        </p:txBody>
      </p:sp>
      <p:pic>
        <p:nvPicPr>
          <p:cNvPr id="26" name="Content Placeholder 25" descr="slinga-01.png"/>
          <p:cNvPicPr>
            <a:picLocks noGrp="1" noChangeAspect="1"/>
          </p:cNvPicPr>
          <p:nvPr>
            <p:ph idx="1"/>
          </p:nvPr>
        </p:nvPicPr>
        <p:blipFill>
          <a:blip r:embed="rId3"/>
          <a:stretch>
            <a:fillRect/>
          </a:stretch>
        </p:blipFill>
        <p:spPr>
          <a:xfrm>
            <a:off x="2317750" y="3329781"/>
            <a:ext cx="7556500" cy="1752600"/>
          </a:xfrm>
        </p:spPr>
      </p:pic>
      <p:sp>
        <p:nvSpPr>
          <p:cNvPr id="24" name="Rectangle 23"/>
          <p:cNvSpPr/>
          <p:nvPr/>
        </p:nvSpPr>
        <p:spPr>
          <a:xfrm>
            <a:off x="0" y="0"/>
            <a:ext cx="12192000" cy="6858000"/>
          </a:xfrm>
          <a:prstGeom prst="rect">
            <a:avLst/>
          </a:prstGeom>
          <a:solidFill>
            <a:srgbClr val="568E1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p>
        </p:txBody>
      </p:sp>
      <p:pic>
        <p:nvPicPr>
          <p:cNvPr id="2" name="Bildobjekt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712" y="4677220"/>
            <a:ext cx="13910831" cy="1560092"/>
          </a:xfrm>
          <a:prstGeom prst="rect">
            <a:avLst/>
          </a:prstGeom>
        </p:spPr>
      </p:pic>
      <p:pic>
        <p:nvPicPr>
          <p:cNvPr id="10" name="Bildobjekt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1180" y="485010"/>
            <a:ext cx="2041097" cy="999774"/>
          </a:xfrm>
          <a:prstGeom prst="rect">
            <a:avLst/>
          </a:prstGeom>
        </p:spPr>
      </p:pic>
      <p:sp>
        <p:nvSpPr>
          <p:cNvPr id="9" name="TextBox 24"/>
          <p:cNvSpPr txBox="1"/>
          <p:nvPr/>
        </p:nvSpPr>
        <p:spPr>
          <a:xfrm>
            <a:off x="2782277" y="1571229"/>
            <a:ext cx="6430924" cy="3293209"/>
          </a:xfrm>
          <a:prstGeom prst="rect">
            <a:avLst/>
          </a:prstGeom>
          <a:noFill/>
        </p:spPr>
        <p:txBody>
          <a:bodyPr wrap="square" rtlCol="0">
            <a:spAutoFit/>
          </a:bodyPr>
          <a:lstStyle/>
          <a:p>
            <a:pPr algn="ctr"/>
            <a:r>
              <a:rPr lang="sv-SE" sz="6000" b="1" dirty="0">
                <a:solidFill>
                  <a:schemeClr val="bg1"/>
                </a:solidFill>
              </a:rPr>
              <a:t>Dokumentation för vårdpersonal inom hälsa och omsorg</a:t>
            </a:r>
          </a:p>
          <a:p>
            <a:pPr algn="ctr"/>
            <a:endParaRPr lang="sv-SE" sz="2800" b="1" i="1" dirty="0">
              <a:solidFill>
                <a:schemeClr val="bg1"/>
              </a:solidFill>
            </a:endParaRPr>
          </a:p>
        </p:txBody>
      </p:sp>
    </p:spTree>
    <p:extLst>
      <p:ext uri="{BB962C8B-B14F-4D97-AF65-F5344CB8AC3E}">
        <p14:creationId xmlns:p14="http://schemas.microsoft.com/office/powerpoint/2010/main" val="1780855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433138"/>
            <a:ext cx="10972800" cy="898358"/>
          </a:xfrm>
        </p:spPr>
        <p:txBody>
          <a:bodyPr>
            <a:normAutofit/>
          </a:bodyPr>
          <a:lstStyle/>
          <a:p>
            <a:r>
              <a:rPr lang="sv-SE" sz="4800" dirty="0">
                <a:solidFill>
                  <a:srgbClr val="568E14"/>
                </a:solidFill>
                <a:latin typeface="+mn-lt"/>
              </a:rPr>
              <a:t>SoL/LSS - anteckningar</a:t>
            </a:r>
          </a:p>
        </p:txBody>
      </p:sp>
      <p:sp>
        <p:nvSpPr>
          <p:cNvPr id="4" name="Content Placeholder 12"/>
          <p:cNvSpPr>
            <a:spLocks noGrp="1"/>
          </p:cNvSpPr>
          <p:nvPr>
            <p:ph idx="4294967295"/>
          </p:nvPr>
        </p:nvSpPr>
        <p:spPr>
          <a:xfrm>
            <a:off x="739031" y="1331496"/>
            <a:ext cx="10829577" cy="3438544"/>
          </a:xfrm>
          <a:prstGeom prst="rect">
            <a:avLst/>
          </a:prstGeom>
        </p:spPr>
        <p:txBody>
          <a:bodyPr>
            <a:noAutofit/>
          </a:bodyPr>
          <a:lstStyle/>
          <a:p>
            <a:pPr marL="0" indent="0">
              <a:buNone/>
            </a:pPr>
            <a:r>
              <a:rPr lang="sv-SE" sz="3200" dirty="0"/>
              <a:t> </a:t>
            </a: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graphicFrame>
        <p:nvGraphicFramePr>
          <p:cNvPr id="2" name="Tabell 1">
            <a:extLst>
              <a:ext uri="{FF2B5EF4-FFF2-40B4-BE49-F238E27FC236}">
                <a16:creationId xmlns:a16="http://schemas.microsoft.com/office/drawing/2014/main" id="{A7D7E247-9135-4264-B04C-443D3E3F5ACF}"/>
              </a:ext>
            </a:extLst>
          </p:cNvPr>
          <p:cNvGraphicFramePr>
            <a:graphicFrameLocks noGrp="1"/>
          </p:cNvGraphicFramePr>
          <p:nvPr>
            <p:extLst>
              <p:ext uri="{D42A27DB-BD31-4B8C-83A1-F6EECF244321}">
                <p14:modId xmlns:p14="http://schemas.microsoft.com/office/powerpoint/2010/main" val="686614455"/>
              </p:ext>
            </p:extLst>
          </p:nvPr>
        </p:nvGraphicFramePr>
        <p:xfrm>
          <a:off x="609600" y="1219200"/>
          <a:ext cx="9352548" cy="5205668"/>
        </p:xfrm>
        <a:graphic>
          <a:graphicData uri="http://schemas.openxmlformats.org/drawingml/2006/table">
            <a:tbl>
              <a:tblPr firstRow="1" firstCol="1" bandRow="1">
                <a:tableStyleId>{5C22544A-7EE6-4342-B048-85BDC9FD1C3A}</a:tableStyleId>
              </a:tblPr>
              <a:tblGrid>
                <a:gridCol w="4676274">
                  <a:extLst>
                    <a:ext uri="{9D8B030D-6E8A-4147-A177-3AD203B41FA5}">
                      <a16:colId xmlns:a16="http://schemas.microsoft.com/office/drawing/2014/main" val="237599611"/>
                    </a:ext>
                  </a:extLst>
                </a:gridCol>
                <a:gridCol w="4676274">
                  <a:extLst>
                    <a:ext uri="{9D8B030D-6E8A-4147-A177-3AD203B41FA5}">
                      <a16:colId xmlns:a16="http://schemas.microsoft.com/office/drawing/2014/main" val="264112053"/>
                    </a:ext>
                  </a:extLst>
                </a:gridCol>
              </a:tblGrid>
              <a:tr h="292577">
                <a:tc>
                  <a:txBody>
                    <a:bodyPr/>
                    <a:lstStyle/>
                    <a:p>
                      <a:pPr>
                        <a:spcAft>
                          <a:spcPts val="0"/>
                        </a:spcAft>
                      </a:pPr>
                      <a:r>
                        <a:rPr lang="sv-SE" sz="1200">
                          <a:effectLst/>
                        </a:rPr>
                        <a:t>DET VI KANSKE SÄGER….</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200">
                          <a:effectLst/>
                        </a:rPr>
                        <a:t>DET VI SKA SKRIVA VID DOKUMENTATION</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139697283"/>
                  </a:ext>
                </a:extLst>
              </a:tr>
              <a:tr h="248415">
                <a:tc>
                  <a:txBody>
                    <a:bodyPr/>
                    <a:lstStyle/>
                    <a:p>
                      <a:pPr>
                        <a:spcAft>
                          <a:spcPts val="0"/>
                        </a:spcAft>
                      </a:pPr>
                      <a:r>
                        <a:rPr lang="sv-SE" sz="1100">
                          <a:effectLst/>
                        </a:rPr>
                        <a:t>Bajsar, kissar på sig</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Avföringsinkontinent, urininkontinent</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70533440"/>
                  </a:ext>
                </a:extLst>
              </a:tr>
              <a:tr h="248415">
                <a:tc>
                  <a:txBody>
                    <a:bodyPr/>
                    <a:lstStyle/>
                    <a:p>
                      <a:pPr>
                        <a:spcAft>
                          <a:spcPts val="0"/>
                        </a:spcAft>
                      </a:pPr>
                      <a:r>
                        <a:rPr lang="sv-SE" sz="1100">
                          <a:effectLst/>
                        </a:rPr>
                        <a:t>Begriper inte, fattar inte</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Har svårt att förstå, svårt att ta till sig</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409873"/>
                  </a:ext>
                </a:extLst>
              </a:tr>
              <a:tr h="242894">
                <a:tc>
                  <a:txBody>
                    <a:bodyPr/>
                    <a:lstStyle/>
                    <a:p>
                      <a:pPr>
                        <a:spcAft>
                          <a:spcPts val="0"/>
                        </a:spcAft>
                      </a:pPr>
                      <a:r>
                        <a:rPr lang="sv-SE" sz="1100">
                          <a:effectLst/>
                        </a:rPr>
                        <a:t>Besvärlig</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En person som har det besvärligt</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55810250"/>
                  </a:ext>
                </a:extLst>
              </a:tr>
              <a:tr h="248415">
                <a:tc>
                  <a:txBody>
                    <a:bodyPr/>
                    <a:lstStyle/>
                    <a:p>
                      <a:pPr>
                        <a:spcAft>
                          <a:spcPts val="0"/>
                        </a:spcAft>
                      </a:pPr>
                      <a:r>
                        <a:rPr lang="sv-SE" sz="1100">
                          <a:effectLst/>
                        </a:rPr>
                        <a:t>Blöja</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Inkontinensskydd</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10958183"/>
                  </a:ext>
                </a:extLst>
              </a:tr>
              <a:tr h="242894">
                <a:tc>
                  <a:txBody>
                    <a:bodyPr/>
                    <a:lstStyle/>
                    <a:p>
                      <a:pPr>
                        <a:spcAft>
                          <a:spcPts val="0"/>
                        </a:spcAft>
                      </a:pPr>
                      <a:r>
                        <a:rPr lang="sv-SE" sz="1100">
                          <a:effectLst/>
                        </a:rPr>
                        <a:t>Demensutredning</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Utreds för nedsatt minne / minnesutredning </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7496531"/>
                  </a:ext>
                </a:extLst>
              </a:tr>
              <a:tr h="248415">
                <a:tc>
                  <a:txBody>
                    <a:bodyPr/>
                    <a:lstStyle/>
                    <a:p>
                      <a:pPr>
                        <a:spcAft>
                          <a:spcPts val="0"/>
                        </a:spcAft>
                      </a:pPr>
                      <a:r>
                        <a:rPr lang="sv-SE" sz="1100">
                          <a:effectLst/>
                        </a:rPr>
                        <a:t>Dement</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Kognitiv svikt, person med demenssjukdom</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37954121"/>
                  </a:ext>
                </a:extLst>
              </a:tr>
              <a:tr h="242894">
                <a:tc>
                  <a:txBody>
                    <a:bodyPr/>
                    <a:lstStyle/>
                    <a:p>
                      <a:pPr>
                        <a:spcAft>
                          <a:spcPts val="0"/>
                        </a:spcAft>
                      </a:pPr>
                      <a:r>
                        <a:rPr lang="sv-SE" sz="1100">
                          <a:effectLst/>
                        </a:rPr>
                        <a:t>Förvirrad</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Desorienterad, inte orienterad till tid och rum</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6580632"/>
                  </a:ext>
                </a:extLst>
              </a:tr>
              <a:tr h="248415">
                <a:tc>
                  <a:txBody>
                    <a:bodyPr/>
                    <a:lstStyle/>
                    <a:p>
                      <a:pPr>
                        <a:spcAft>
                          <a:spcPts val="0"/>
                        </a:spcAft>
                      </a:pPr>
                      <a:r>
                        <a:rPr lang="sv-SE" sz="1100">
                          <a:effectLst/>
                        </a:rPr>
                        <a:t>Gapar/gapig, skriker</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Verbalt utåtagerande, högljudd, rop-beteende</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07329978"/>
                  </a:ext>
                </a:extLst>
              </a:tr>
              <a:tr h="248415">
                <a:tc>
                  <a:txBody>
                    <a:bodyPr/>
                    <a:lstStyle/>
                    <a:p>
                      <a:pPr>
                        <a:spcAft>
                          <a:spcPts val="0"/>
                        </a:spcAft>
                      </a:pPr>
                      <a:r>
                        <a:rPr lang="sv-SE" sz="1100">
                          <a:effectLst/>
                        </a:rPr>
                        <a:t>Handikapp</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Funktionsnedsättning</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71805560"/>
                  </a:ext>
                </a:extLst>
              </a:tr>
              <a:tr h="242894">
                <a:tc>
                  <a:txBody>
                    <a:bodyPr/>
                    <a:lstStyle/>
                    <a:p>
                      <a:pPr>
                        <a:spcAft>
                          <a:spcPts val="0"/>
                        </a:spcAft>
                      </a:pPr>
                      <a:r>
                        <a:rPr lang="sv-SE" sz="1100">
                          <a:effectLst/>
                        </a:rPr>
                        <a:t>Klagar</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Uttrycker (sitt) missnöje</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57569518"/>
                  </a:ext>
                </a:extLst>
              </a:tr>
              <a:tr h="242894">
                <a:tc>
                  <a:txBody>
                    <a:bodyPr/>
                    <a:lstStyle/>
                    <a:p>
                      <a:pPr>
                        <a:spcAft>
                          <a:spcPts val="0"/>
                        </a:spcAft>
                      </a:pPr>
                      <a:r>
                        <a:rPr lang="sv-SE" sz="1100">
                          <a:effectLst/>
                        </a:rPr>
                        <a:t>Matas/matning</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Måltidshjälp</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50885376"/>
                  </a:ext>
                </a:extLst>
              </a:tr>
              <a:tr h="485789">
                <a:tc>
                  <a:txBody>
                    <a:bodyPr/>
                    <a:lstStyle/>
                    <a:p>
                      <a:pPr>
                        <a:spcAft>
                          <a:spcPts val="0"/>
                        </a:spcAft>
                      </a:pPr>
                      <a:r>
                        <a:rPr lang="sv-SE" sz="1100">
                          <a:effectLst/>
                        </a:rPr>
                        <a:t>Rum</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dirty="0">
                          <a:effectLst/>
                        </a:rPr>
                        <a:t>Den enskildes lägenhet (på boende) </a:t>
                      </a:r>
                      <a:br>
                        <a:rPr lang="sv-SE" sz="1100" dirty="0">
                          <a:effectLst/>
                        </a:rPr>
                      </a:br>
                      <a:r>
                        <a:rPr lang="sv-SE" sz="1100" dirty="0">
                          <a:effectLst/>
                        </a:rPr>
                        <a:t>På korttid kan man skriva rum</a:t>
                      </a:r>
                      <a:endParaRPr lang="sv-SE" sz="1200" dirty="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63028285"/>
                  </a:ext>
                </a:extLst>
              </a:tr>
              <a:tr h="248415">
                <a:tc>
                  <a:txBody>
                    <a:bodyPr/>
                    <a:lstStyle/>
                    <a:p>
                      <a:pPr>
                        <a:spcAft>
                          <a:spcPts val="0"/>
                        </a:spcAft>
                      </a:pPr>
                      <a:r>
                        <a:rPr lang="sv-SE" sz="1100">
                          <a:effectLst/>
                        </a:rPr>
                        <a:t>Senil/senila personer</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dirty="0">
                          <a:effectLst/>
                        </a:rPr>
                        <a:t>Person med demenssjukdom</a:t>
                      </a:r>
                      <a:endParaRPr lang="sv-SE" sz="1200" dirty="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09361873"/>
                  </a:ext>
                </a:extLst>
              </a:tr>
              <a:tr h="248415">
                <a:tc>
                  <a:txBody>
                    <a:bodyPr/>
                    <a:lstStyle/>
                    <a:p>
                      <a:pPr>
                        <a:spcAft>
                          <a:spcPts val="0"/>
                        </a:spcAft>
                      </a:pPr>
                      <a:r>
                        <a:rPr lang="sv-SE" sz="1100">
                          <a:effectLst/>
                        </a:rPr>
                        <a:t>Slåss</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Fysiskt utåtagerande</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25134082"/>
                  </a:ext>
                </a:extLst>
              </a:tr>
              <a:tr h="242894">
                <a:tc>
                  <a:txBody>
                    <a:bodyPr/>
                    <a:lstStyle/>
                    <a:p>
                      <a:pPr>
                        <a:spcAft>
                          <a:spcPts val="0"/>
                        </a:spcAft>
                      </a:pPr>
                      <a:r>
                        <a:rPr lang="sv-SE" sz="1100">
                          <a:effectLst/>
                        </a:rPr>
                        <a:t>”Springer” runt</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Orolig, vandringsbeteende</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48439170"/>
                  </a:ext>
                </a:extLst>
              </a:tr>
              <a:tr h="248415">
                <a:tc>
                  <a:txBody>
                    <a:bodyPr/>
                    <a:lstStyle/>
                    <a:p>
                      <a:pPr>
                        <a:spcAft>
                          <a:spcPts val="0"/>
                        </a:spcAft>
                      </a:pPr>
                      <a:r>
                        <a:rPr lang="sv-SE" sz="1100">
                          <a:effectLst/>
                        </a:rPr>
                        <a:t>Tjatar</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Orolig. Fråga mycket, ofta</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67160474"/>
                  </a:ext>
                </a:extLst>
              </a:tr>
              <a:tr h="242894">
                <a:tc>
                  <a:txBody>
                    <a:bodyPr/>
                    <a:lstStyle/>
                    <a:p>
                      <a:pPr>
                        <a:spcAft>
                          <a:spcPts val="0"/>
                        </a:spcAft>
                      </a:pPr>
                      <a:r>
                        <a:rPr lang="sv-SE" sz="1100">
                          <a:effectLst/>
                        </a:rPr>
                        <a:t>Vi har en matning</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En person som behöver hjälp med att äta</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24972943"/>
                  </a:ext>
                </a:extLst>
              </a:tr>
              <a:tr h="248415">
                <a:tc>
                  <a:txBody>
                    <a:bodyPr/>
                    <a:lstStyle/>
                    <a:p>
                      <a:pPr>
                        <a:spcAft>
                          <a:spcPts val="0"/>
                        </a:spcAft>
                      </a:pPr>
                      <a:r>
                        <a:rPr lang="sv-SE" sz="1100">
                          <a:effectLst/>
                        </a:rPr>
                        <a:t>Vi har en duschning</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a:effectLst/>
                        </a:rPr>
                        <a:t>En person som behöver hjälp med att duscha</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93685368"/>
                  </a:ext>
                </a:extLst>
              </a:tr>
              <a:tr h="242894">
                <a:tc>
                  <a:txBody>
                    <a:bodyPr/>
                    <a:lstStyle/>
                    <a:p>
                      <a:pPr>
                        <a:spcAft>
                          <a:spcPts val="0"/>
                        </a:spcAft>
                      </a:pPr>
                      <a:r>
                        <a:rPr lang="sv-SE" sz="1100">
                          <a:effectLst/>
                        </a:rPr>
                        <a:t>Vårt boende</a:t>
                      </a:r>
                      <a:endParaRPr lang="sv-SE" sz="1200">
                        <a:solidFill>
                          <a:srgbClr val="2E653E"/>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sv-SE" sz="1100" dirty="0">
                          <a:effectLst/>
                        </a:rPr>
                        <a:t>Enheten där jag arbetar</a:t>
                      </a:r>
                      <a:endParaRPr lang="sv-SE" sz="1200" dirty="0">
                        <a:solidFill>
                          <a:srgbClr val="2E653E"/>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60757195"/>
                  </a:ext>
                </a:extLst>
              </a:tr>
            </a:tbl>
          </a:graphicData>
        </a:graphic>
      </p:graphicFrame>
      <p:sp>
        <p:nvSpPr>
          <p:cNvPr id="3" name="Rectangle 1">
            <a:extLst>
              <a:ext uri="{FF2B5EF4-FFF2-40B4-BE49-F238E27FC236}">
                <a16:creationId xmlns:a16="http://schemas.microsoft.com/office/drawing/2014/main" id="{1F7196FB-7828-4741-8192-6037AF109E93}"/>
              </a:ext>
            </a:extLst>
          </p:cNvPr>
          <p:cNvSpPr>
            <a:spLocks noChangeArrowheads="1"/>
          </p:cNvSpPr>
          <p:nvPr/>
        </p:nvSpPr>
        <p:spPr bwMode="auto">
          <a:xfrm>
            <a:off x="3074988" y="21224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Tree>
    <p:extLst>
      <p:ext uri="{BB962C8B-B14F-4D97-AF65-F5344CB8AC3E}">
        <p14:creationId xmlns:p14="http://schemas.microsoft.com/office/powerpoint/2010/main" val="2653006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433138"/>
            <a:ext cx="10972800" cy="898358"/>
          </a:xfrm>
        </p:spPr>
        <p:txBody>
          <a:bodyPr>
            <a:normAutofit/>
          </a:bodyPr>
          <a:lstStyle/>
          <a:p>
            <a:r>
              <a:rPr lang="sv-SE" sz="4800" dirty="0">
                <a:solidFill>
                  <a:srgbClr val="568E14"/>
                </a:solidFill>
                <a:latin typeface="+mn-lt"/>
              </a:rPr>
              <a:t>Vad ska INTE dokumenteras?</a:t>
            </a:r>
          </a:p>
        </p:txBody>
      </p:sp>
      <p:sp>
        <p:nvSpPr>
          <p:cNvPr id="4" name="Content Placeholder 12"/>
          <p:cNvSpPr>
            <a:spLocks noGrp="1"/>
          </p:cNvSpPr>
          <p:nvPr>
            <p:ph idx="4294967295"/>
          </p:nvPr>
        </p:nvSpPr>
        <p:spPr>
          <a:xfrm>
            <a:off x="739031" y="1331495"/>
            <a:ext cx="10829577" cy="4864767"/>
          </a:xfrm>
          <a:prstGeom prst="rect">
            <a:avLst/>
          </a:prstGeom>
        </p:spPr>
        <p:txBody>
          <a:bodyPr>
            <a:noAutofit/>
          </a:bodyPr>
          <a:lstStyle/>
          <a:p>
            <a:pPr marL="0" indent="0">
              <a:buNone/>
            </a:pPr>
            <a:r>
              <a:rPr lang="sv-SE" sz="3200" dirty="0"/>
              <a:t>Till exempel</a:t>
            </a:r>
          </a:p>
          <a:p>
            <a:pPr>
              <a:buFont typeface="Wingdings" panose="05000000000000000000" pitchFamily="2" charset="2"/>
              <a:buChar char="Ø"/>
            </a:pPr>
            <a:r>
              <a:rPr lang="sv-SE" sz="3200" dirty="0"/>
              <a:t> Uppgifter om andra personer </a:t>
            </a:r>
          </a:p>
          <a:p>
            <a:pPr>
              <a:buFont typeface="Wingdings" panose="05000000000000000000" pitchFamily="2" charset="2"/>
              <a:buChar char="Ø"/>
            </a:pPr>
            <a:r>
              <a:rPr lang="sv-SE" sz="3200" dirty="0"/>
              <a:t> Information mellan personal</a:t>
            </a:r>
          </a:p>
          <a:p>
            <a:pPr>
              <a:buFont typeface="Wingdings" panose="05000000000000000000" pitchFamily="2" charset="2"/>
              <a:buChar char="Ø"/>
            </a:pPr>
            <a:r>
              <a:rPr lang="sv-SE" sz="3200" dirty="0"/>
              <a:t> Lägenhetsnummer/initialer</a:t>
            </a:r>
          </a:p>
          <a:p>
            <a:pPr>
              <a:buFont typeface="Wingdings" panose="05000000000000000000" pitchFamily="2" charset="2"/>
              <a:buChar char="Ø"/>
            </a:pPr>
            <a:r>
              <a:rPr lang="sv-SE" sz="3200" dirty="0"/>
              <a:t> Att man utfört en insats</a:t>
            </a:r>
          </a:p>
          <a:p>
            <a:pPr>
              <a:buFont typeface="Wingdings" panose="05000000000000000000" pitchFamily="2" charset="2"/>
              <a:buChar char="Ø"/>
            </a:pPr>
            <a:r>
              <a:rPr lang="sv-SE" sz="3200" dirty="0"/>
              <a:t> Personalens situation (tex stress, våld och hot)</a:t>
            </a:r>
          </a:p>
          <a:p>
            <a:pPr>
              <a:buFont typeface="Wingdings" panose="05000000000000000000" pitchFamily="2" charset="2"/>
              <a:buChar char="Ø"/>
            </a:pPr>
            <a:r>
              <a:rPr lang="sv-SE" sz="3200" dirty="0"/>
              <a:t> Inte talspråk</a:t>
            </a:r>
          </a:p>
          <a:p>
            <a:pPr>
              <a:buFont typeface="Wingdings" panose="05000000000000000000" pitchFamily="2" charset="2"/>
              <a:buChar char="Ø"/>
            </a:pPr>
            <a:r>
              <a:rPr lang="sv-SE" sz="3200" dirty="0"/>
              <a:t> Förkortningar</a:t>
            </a: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1026" name="Picture 2" descr="Säg inte inte!">
            <a:extLst>
              <a:ext uri="{FF2B5EF4-FFF2-40B4-BE49-F238E27FC236}">
                <a16:creationId xmlns:a16="http://schemas.microsoft.com/office/drawing/2014/main" id="{96A8208B-AB5B-44C7-AD3E-7A10E4E7CC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30389" y="1434264"/>
            <a:ext cx="2793583" cy="2092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23312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433138"/>
            <a:ext cx="10972800" cy="898358"/>
          </a:xfrm>
        </p:spPr>
        <p:txBody>
          <a:bodyPr>
            <a:normAutofit/>
          </a:bodyPr>
          <a:lstStyle/>
          <a:p>
            <a:r>
              <a:rPr lang="sv-SE" sz="4800" dirty="0">
                <a:solidFill>
                  <a:srgbClr val="568E14"/>
                </a:solidFill>
                <a:latin typeface="+mn-lt"/>
              </a:rPr>
              <a:t>SoL/LSS - anteckningar</a:t>
            </a:r>
          </a:p>
        </p:txBody>
      </p:sp>
      <p:sp>
        <p:nvSpPr>
          <p:cNvPr id="4" name="Content Placeholder 12"/>
          <p:cNvSpPr>
            <a:spLocks noGrp="1"/>
          </p:cNvSpPr>
          <p:nvPr>
            <p:ph idx="4294967295"/>
          </p:nvPr>
        </p:nvSpPr>
        <p:spPr>
          <a:xfrm>
            <a:off x="739031" y="1331496"/>
            <a:ext cx="10829577" cy="3438544"/>
          </a:xfrm>
          <a:prstGeom prst="rect">
            <a:avLst/>
          </a:prstGeom>
        </p:spPr>
        <p:txBody>
          <a:bodyPr>
            <a:noAutofit/>
          </a:bodyPr>
          <a:lstStyle/>
          <a:p>
            <a:pPr marL="0" indent="0">
              <a:buNone/>
            </a:pPr>
            <a:r>
              <a:rPr lang="sv-SE" sz="3200" dirty="0"/>
              <a:t>Viktigaste områdena: </a:t>
            </a:r>
          </a:p>
          <a:p>
            <a:pPr>
              <a:buFontTx/>
              <a:buChar char="-"/>
            </a:pPr>
            <a:r>
              <a:rPr lang="sv-SE" sz="3200" dirty="0"/>
              <a:t>Avsteg från genomförandeplanen</a:t>
            </a:r>
          </a:p>
          <a:p>
            <a:pPr>
              <a:buFontTx/>
              <a:buChar char="-"/>
            </a:pPr>
            <a:r>
              <a:rPr lang="sv-SE" sz="3200" dirty="0"/>
              <a:t>Händelser av betydelse för stödet</a:t>
            </a:r>
          </a:p>
          <a:p>
            <a:pPr>
              <a:buFontTx/>
              <a:buChar char="-"/>
            </a:pPr>
            <a:r>
              <a:rPr lang="sv-SE" sz="3200" dirty="0"/>
              <a:t>Kontakter/samtal som ger viktig information</a:t>
            </a:r>
          </a:p>
          <a:p>
            <a:pPr>
              <a:buFontTx/>
              <a:buChar char="-"/>
            </a:pPr>
            <a:r>
              <a:rPr lang="sv-SE" sz="3200" dirty="0"/>
              <a:t>Kontakter med leg personal</a:t>
            </a:r>
          </a:p>
          <a:p>
            <a:pPr>
              <a:buFontTx/>
              <a:buChar char="-"/>
            </a:pPr>
            <a:endParaRPr lang="sv-SE" sz="3200" dirty="0"/>
          </a:p>
          <a:p>
            <a:pPr>
              <a:buFontTx/>
              <a:buChar char="-"/>
            </a:pPr>
            <a:r>
              <a:rPr lang="sv-SE" sz="3200" dirty="0"/>
              <a:t>Minst en gång per månad</a:t>
            </a:r>
          </a:p>
          <a:p>
            <a:endParaRPr lang="sv-SE" sz="3200" dirty="0"/>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6146" name="Picture 2" descr="Hur viktigt?">
            <a:extLst>
              <a:ext uri="{FF2B5EF4-FFF2-40B4-BE49-F238E27FC236}">
                <a16:creationId xmlns:a16="http://schemas.microsoft.com/office/drawing/2014/main" id="{8219ABA1-24B2-4306-9B97-ABAF635F24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06146" y="1487469"/>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06991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433138"/>
            <a:ext cx="10972800" cy="898358"/>
          </a:xfrm>
        </p:spPr>
        <p:txBody>
          <a:bodyPr>
            <a:normAutofit fontScale="90000"/>
          </a:bodyPr>
          <a:lstStyle/>
          <a:p>
            <a:r>
              <a:rPr lang="sv-SE" sz="4800" dirty="0">
                <a:solidFill>
                  <a:srgbClr val="568E14"/>
                </a:solidFill>
                <a:latin typeface="+mn-lt"/>
              </a:rPr>
              <a:t>Skillnad mellan SoL/LSS och hälso- och sjukvårdsanteckning</a:t>
            </a:r>
          </a:p>
        </p:txBody>
      </p:sp>
      <p:sp>
        <p:nvSpPr>
          <p:cNvPr id="4" name="Content Placeholder 12"/>
          <p:cNvSpPr>
            <a:spLocks noGrp="1"/>
          </p:cNvSpPr>
          <p:nvPr>
            <p:ph idx="4294967295"/>
          </p:nvPr>
        </p:nvSpPr>
        <p:spPr>
          <a:xfrm>
            <a:off x="739031" y="1925053"/>
            <a:ext cx="9677449" cy="4363451"/>
          </a:xfrm>
          <a:prstGeom prst="rect">
            <a:avLst/>
          </a:prstGeom>
        </p:spPr>
        <p:txBody>
          <a:bodyPr>
            <a:noAutofit/>
          </a:bodyPr>
          <a:lstStyle/>
          <a:p>
            <a:r>
              <a:rPr lang="sv-SE" sz="3200" dirty="0"/>
              <a:t>Delegering, ordination eller instruktion från leg personal</a:t>
            </a:r>
          </a:p>
          <a:p>
            <a:r>
              <a:rPr lang="sv-SE" sz="3200" dirty="0"/>
              <a:t>Signeringslista och/eller dokumentation i patientjournalen</a:t>
            </a:r>
          </a:p>
          <a:p>
            <a:pPr marL="0" indent="0">
              <a:buNone/>
            </a:pPr>
            <a:r>
              <a:rPr lang="sv-SE" sz="3200" dirty="0"/>
              <a:t> - Aktuell process eller kommunikationsprocessen</a:t>
            </a: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2050" name="Picture 2" descr="Rörelsehindrat Folk Rullstol För Ungar Barn Med Handikapp Vektortecken I  Tecknad Filmstil Vektor Illustrationer - Illustration av illustration,  sjuka: 102847171">
            <a:extLst>
              <a:ext uri="{FF2B5EF4-FFF2-40B4-BE49-F238E27FC236}">
                <a16:creationId xmlns:a16="http://schemas.microsoft.com/office/drawing/2014/main" id="{885B22C9-1232-4AA0-8F26-1FE146E1B5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7778" y="4836442"/>
            <a:ext cx="3581400" cy="1276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738149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433138"/>
            <a:ext cx="10972800" cy="898358"/>
          </a:xfrm>
        </p:spPr>
        <p:txBody>
          <a:bodyPr>
            <a:normAutofit fontScale="90000"/>
          </a:bodyPr>
          <a:lstStyle/>
          <a:p>
            <a:r>
              <a:rPr lang="sv-SE" sz="4800" dirty="0">
                <a:solidFill>
                  <a:srgbClr val="568E14"/>
                </a:solidFill>
                <a:latin typeface="+mn-lt"/>
              </a:rPr>
              <a:t>Vem har rätt att ta del av dokumentationen?</a:t>
            </a:r>
          </a:p>
        </p:txBody>
      </p:sp>
      <p:sp>
        <p:nvSpPr>
          <p:cNvPr id="4" name="Content Placeholder 12"/>
          <p:cNvSpPr>
            <a:spLocks noGrp="1"/>
          </p:cNvSpPr>
          <p:nvPr>
            <p:ph idx="4294967295"/>
          </p:nvPr>
        </p:nvSpPr>
        <p:spPr>
          <a:xfrm>
            <a:off x="814445" y="1331496"/>
            <a:ext cx="9677449" cy="4751935"/>
          </a:xfrm>
          <a:prstGeom prst="rect">
            <a:avLst/>
          </a:prstGeom>
        </p:spPr>
        <p:txBody>
          <a:bodyPr>
            <a:noAutofit/>
          </a:bodyPr>
          <a:lstStyle/>
          <a:p>
            <a:pPr marL="0" indent="0">
              <a:buNone/>
            </a:pPr>
            <a:r>
              <a:rPr lang="sv-SE" sz="3200" b="1" dirty="0"/>
              <a:t>Kunden</a:t>
            </a:r>
          </a:p>
          <a:p>
            <a:pPr>
              <a:buFontTx/>
              <a:buChar char="-"/>
            </a:pPr>
            <a:r>
              <a:rPr lang="sv-SE" sz="3200" dirty="0"/>
              <a:t>Snarast genom enhetschefen</a:t>
            </a:r>
          </a:p>
          <a:p>
            <a:pPr>
              <a:buFontTx/>
              <a:buChar char="-"/>
            </a:pPr>
            <a:endParaRPr lang="sv-SE" sz="3200" dirty="0"/>
          </a:p>
          <a:p>
            <a:pPr marL="0" indent="0">
              <a:buNone/>
            </a:pPr>
            <a:r>
              <a:rPr lang="sv-SE" sz="3200" b="1" dirty="0"/>
              <a:t>Närstående</a:t>
            </a:r>
          </a:p>
          <a:p>
            <a:pPr>
              <a:buFontTx/>
              <a:buChar char="-"/>
            </a:pPr>
            <a:r>
              <a:rPr lang="sv-SE" sz="3200" dirty="0"/>
              <a:t>Samtycke och sekretess genom enhetschef</a:t>
            </a:r>
          </a:p>
          <a:p>
            <a:pPr marL="0" indent="0">
              <a:buNone/>
            </a:pPr>
            <a:endParaRPr lang="sv-SE" sz="3200" dirty="0"/>
          </a:p>
          <a:p>
            <a:pPr marL="0" indent="0">
              <a:buNone/>
            </a:pPr>
            <a:r>
              <a:rPr lang="sv-SE" sz="3200" b="1" dirty="0"/>
              <a:t>Personal</a:t>
            </a:r>
          </a:p>
          <a:p>
            <a:pPr marL="0" indent="0">
              <a:buNone/>
            </a:pPr>
            <a:r>
              <a:rPr lang="sv-SE" sz="3200" dirty="0"/>
              <a:t>- Den som deltar i omsorgen kring brukaren</a:t>
            </a:r>
          </a:p>
          <a:p>
            <a:endParaRPr lang="sv-SE" sz="3200" dirty="0"/>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3074" name="Picture 2" descr="Poster Dator tecknad - PIXERS.SE">
            <a:extLst>
              <a:ext uri="{FF2B5EF4-FFF2-40B4-BE49-F238E27FC236}">
                <a16:creationId xmlns:a16="http://schemas.microsoft.com/office/drawing/2014/main" id="{73307E20-1671-482B-96F7-A0910E935C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21452" y="1364905"/>
            <a:ext cx="1984685" cy="18729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76885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arn(inVertical)">
                                      <p:cBhvr>
                                        <p:cTn id="7" dur="500"/>
                                        <p:tgtEl>
                                          <p:spTgt spid="4">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barn(inVertical)">
                                      <p:cBhvr>
                                        <p:cTn id="10" dur="500"/>
                                        <p:tgtEl>
                                          <p:spTgt spid="4">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Effect transition="in" filter="barn(inVertical)">
                                      <p:cBhvr>
                                        <p:cTn id="15" dur="500"/>
                                        <p:tgtEl>
                                          <p:spTgt spid="4">
                                            <p:txEl>
                                              <p:pRg st="6" end="6"/>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7" end="7"/>
                                            </p:txEl>
                                          </p:spTgt>
                                        </p:tgtEl>
                                        <p:attrNameLst>
                                          <p:attrName>style.visibility</p:attrName>
                                        </p:attrNameLst>
                                      </p:cBhvr>
                                      <p:to>
                                        <p:strVal val="visible"/>
                                      </p:to>
                                    </p:set>
                                    <p:animEffect transition="in" filter="barn(inVertical)">
                                      <p:cBhvr>
                                        <p:cTn id="18"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609600" y="903489"/>
            <a:ext cx="10972800" cy="4270089"/>
          </a:xfrm>
        </p:spPr>
        <p:txBody>
          <a:bodyPr>
            <a:normAutofit/>
          </a:bodyPr>
          <a:lstStyle/>
          <a:p>
            <a:br>
              <a:rPr lang="sv-SE" sz="4800" dirty="0">
                <a:solidFill>
                  <a:srgbClr val="568E14"/>
                </a:solidFill>
                <a:latin typeface="+mn-lt"/>
              </a:rPr>
            </a:br>
            <a:br>
              <a:rPr lang="sv-SE" sz="4800" dirty="0">
                <a:solidFill>
                  <a:srgbClr val="568E14"/>
                </a:solidFill>
                <a:latin typeface="+mn-lt"/>
              </a:rPr>
            </a:br>
            <a:r>
              <a:rPr lang="sv-SE" sz="4800" dirty="0">
                <a:solidFill>
                  <a:srgbClr val="568E14"/>
                </a:solidFill>
                <a:latin typeface="+mn-lt"/>
              </a:rPr>
              <a:t>I handböckerna på hemsidan</a:t>
            </a:r>
            <a:br>
              <a:rPr lang="sv-SE" sz="4800" dirty="0">
                <a:solidFill>
                  <a:srgbClr val="568E14"/>
                </a:solidFill>
                <a:latin typeface="+mn-lt"/>
              </a:rPr>
            </a:br>
            <a:r>
              <a:rPr lang="sv-SE" sz="4800" dirty="0">
                <a:solidFill>
                  <a:srgbClr val="568E14"/>
                </a:solidFill>
                <a:latin typeface="+mn-lt"/>
              </a:rPr>
              <a:t>finns alla aktuella rutiner.</a:t>
            </a:r>
            <a:br>
              <a:rPr lang="sv-SE" sz="4800" dirty="0">
                <a:solidFill>
                  <a:srgbClr val="568E14"/>
                </a:solidFill>
                <a:latin typeface="+mn-lt"/>
              </a:rPr>
            </a:br>
            <a:endParaRPr lang="sv-SE" sz="4800" dirty="0">
              <a:solidFill>
                <a:srgbClr val="568E14"/>
              </a:solidFill>
              <a:latin typeface="+mn-lt"/>
            </a:endParaRPr>
          </a:p>
        </p:txBody>
      </p:sp>
      <p:sp>
        <p:nvSpPr>
          <p:cNvPr id="4" name="Content Placeholder 12"/>
          <p:cNvSpPr>
            <a:spLocks noGrp="1"/>
          </p:cNvSpPr>
          <p:nvPr>
            <p:ph idx="4294967295"/>
          </p:nvPr>
        </p:nvSpPr>
        <p:spPr>
          <a:xfrm>
            <a:off x="701324" y="5056153"/>
            <a:ext cx="9677449" cy="618860"/>
          </a:xfrm>
          <a:prstGeom prst="rect">
            <a:avLst/>
          </a:prstGeom>
        </p:spPr>
        <p:txBody>
          <a:bodyPr>
            <a:noAutofit/>
          </a:bodyPr>
          <a:lstStyle/>
          <a:p>
            <a:pPr marL="0" indent="0">
              <a:buNone/>
            </a:pPr>
            <a:r>
              <a:rPr lang="sv-SE" sz="3200" dirty="0"/>
              <a:t> </a:t>
            </a: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3" name="Bildobjekt 2">
            <a:extLst>
              <a:ext uri="{FF2B5EF4-FFF2-40B4-BE49-F238E27FC236}">
                <a16:creationId xmlns:a16="http://schemas.microsoft.com/office/drawing/2014/main" id="{E8956CB4-8459-47B8-998F-5E837DD4E8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23730" y="746046"/>
            <a:ext cx="3266946" cy="2111604"/>
          </a:xfrm>
          <a:prstGeom prst="rect">
            <a:avLst/>
          </a:prstGeom>
        </p:spPr>
      </p:pic>
    </p:spTree>
    <p:extLst>
      <p:ext uri="{BB962C8B-B14F-4D97-AF65-F5344CB8AC3E}">
        <p14:creationId xmlns:p14="http://schemas.microsoft.com/office/powerpoint/2010/main" val="4526458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649706"/>
            <a:ext cx="10972800" cy="1026131"/>
          </a:xfrm>
        </p:spPr>
        <p:txBody>
          <a:bodyPr>
            <a:normAutofit/>
          </a:bodyPr>
          <a:lstStyle/>
          <a:p>
            <a:r>
              <a:rPr lang="sv-SE" sz="4800" dirty="0">
                <a:solidFill>
                  <a:srgbClr val="568E14"/>
                </a:solidFill>
                <a:latin typeface="+mn-lt"/>
              </a:rPr>
              <a:t>Dokumentation enligt SoL / LSS</a:t>
            </a:r>
          </a:p>
        </p:txBody>
      </p:sp>
      <p:sp>
        <p:nvSpPr>
          <p:cNvPr id="4" name="Content Placeholder 12"/>
          <p:cNvSpPr>
            <a:spLocks noGrp="1"/>
          </p:cNvSpPr>
          <p:nvPr>
            <p:ph idx="4294967295"/>
          </p:nvPr>
        </p:nvSpPr>
        <p:spPr>
          <a:xfrm>
            <a:off x="771115" y="1675837"/>
            <a:ext cx="10797493" cy="4532457"/>
          </a:xfrm>
          <a:prstGeom prst="rect">
            <a:avLst/>
          </a:prstGeom>
        </p:spPr>
        <p:txBody>
          <a:bodyPr>
            <a:noAutofit/>
          </a:bodyPr>
          <a:lstStyle/>
          <a:p>
            <a:pPr>
              <a:lnSpc>
                <a:spcPts val="3000"/>
              </a:lnSpc>
              <a:buClr>
                <a:srgbClr val="568E14"/>
              </a:buClr>
              <a:buSzPct val="100000"/>
            </a:pPr>
            <a:r>
              <a:rPr lang="sv-SE" sz="3200" dirty="0"/>
              <a:t>Krav finns i SoL, LSS, FL och Patientdatalagen </a:t>
            </a:r>
            <a:r>
              <a:rPr lang="sv-SE" sz="3200" dirty="0" err="1"/>
              <a:t>mfl</a:t>
            </a:r>
            <a:endParaRPr lang="sv-SE" sz="3200" dirty="0"/>
          </a:p>
          <a:p>
            <a:pPr>
              <a:lnSpc>
                <a:spcPts val="3000"/>
              </a:lnSpc>
              <a:buClr>
                <a:srgbClr val="568E14"/>
              </a:buClr>
              <a:buSzPct val="100000"/>
            </a:pPr>
            <a:endParaRPr lang="sv-SE" sz="3200" b="0" dirty="0"/>
          </a:p>
          <a:p>
            <a:pPr>
              <a:lnSpc>
                <a:spcPts val="3000"/>
              </a:lnSpc>
              <a:buClr>
                <a:srgbClr val="568E14"/>
              </a:buClr>
              <a:buSzPct val="100000"/>
            </a:pPr>
            <a:r>
              <a:rPr lang="sv-SE" sz="3200" b="0" dirty="0"/>
              <a:t>Tillräcklig</a:t>
            </a:r>
          </a:p>
          <a:p>
            <a:pPr>
              <a:lnSpc>
                <a:spcPts val="3000"/>
              </a:lnSpc>
              <a:buClr>
                <a:srgbClr val="568E14"/>
              </a:buClr>
              <a:buSzPct val="100000"/>
            </a:pPr>
            <a:r>
              <a:rPr lang="sv-SE" sz="3200" dirty="0"/>
              <a:t>Väsentlig</a:t>
            </a:r>
            <a:endParaRPr lang="sv-SE" sz="3200" b="0" dirty="0"/>
          </a:p>
          <a:p>
            <a:pPr>
              <a:lnSpc>
                <a:spcPts val="3000"/>
              </a:lnSpc>
              <a:buClr>
                <a:srgbClr val="568E14"/>
              </a:buClr>
              <a:buSzPct val="100000"/>
            </a:pPr>
            <a:r>
              <a:rPr lang="sv-SE" sz="3200" dirty="0"/>
              <a:t>Korrekt information</a:t>
            </a:r>
            <a:endParaRPr lang="sv-SE" sz="3200" b="0" dirty="0"/>
          </a:p>
          <a:p>
            <a:pPr>
              <a:lnSpc>
                <a:spcPts val="3000"/>
              </a:lnSpc>
              <a:buClr>
                <a:srgbClr val="568E14"/>
              </a:buClr>
              <a:buSzPct val="100000"/>
            </a:pPr>
            <a:r>
              <a:rPr lang="sv-SE" sz="3200" dirty="0"/>
              <a:t>Endast det av betydelse</a:t>
            </a:r>
          </a:p>
          <a:p>
            <a:pPr>
              <a:lnSpc>
                <a:spcPts val="3000"/>
              </a:lnSpc>
              <a:buClr>
                <a:srgbClr val="568E14"/>
              </a:buClr>
              <a:buSzPct val="100000"/>
            </a:pPr>
            <a:r>
              <a:rPr lang="sv-SE" sz="3200" b="0" dirty="0"/>
              <a:t>Objektiv o</a:t>
            </a:r>
            <a:r>
              <a:rPr lang="sv-SE" sz="3200" dirty="0"/>
              <a:t>ch saklig </a:t>
            </a:r>
          </a:p>
          <a:p>
            <a:pPr>
              <a:lnSpc>
                <a:spcPts val="3000"/>
              </a:lnSpc>
              <a:buClr>
                <a:srgbClr val="568E14"/>
              </a:buClr>
              <a:buSzPct val="100000"/>
            </a:pPr>
            <a:r>
              <a:rPr lang="sv-SE" sz="3200" b="0" dirty="0"/>
              <a:t>Kunden behandlas med respekt</a:t>
            </a:r>
          </a:p>
          <a:p>
            <a:pPr>
              <a:lnSpc>
                <a:spcPts val="3000"/>
              </a:lnSpc>
              <a:buClr>
                <a:srgbClr val="568E14"/>
              </a:buClr>
              <a:buSzPct val="100000"/>
            </a:pPr>
            <a:r>
              <a:rPr lang="sv-SE" sz="3200" dirty="0"/>
              <a:t>Ska kunna följa vad som händer</a:t>
            </a: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3" name="Bildobjekt 2">
            <a:extLst>
              <a:ext uri="{FF2B5EF4-FFF2-40B4-BE49-F238E27FC236}">
                <a16:creationId xmlns:a16="http://schemas.microsoft.com/office/drawing/2014/main" id="{2A1C98E7-DDDC-41F5-9229-880B0E4DBA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45404" y="2745784"/>
            <a:ext cx="2495550" cy="1828800"/>
          </a:xfrm>
          <a:prstGeom prst="rect">
            <a:avLst/>
          </a:prstGeom>
        </p:spPr>
      </p:pic>
    </p:spTree>
    <p:extLst>
      <p:ext uri="{BB962C8B-B14F-4D97-AF65-F5344CB8AC3E}">
        <p14:creationId xmlns:p14="http://schemas.microsoft.com/office/powerpoint/2010/main" val="3051295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00"/>
                                        <p:tgtEl>
                                          <p:spTgt spid="4">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wipe(down)">
                                      <p:cBhvr>
                                        <p:cTn id="10" dur="500"/>
                                        <p:tgtEl>
                                          <p:spTgt spid="4">
                                            <p:txEl>
                                              <p:pRg st="3" end="3"/>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wipe(down)">
                                      <p:cBhvr>
                                        <p:cTn id="13" dur="500"/>
                                        <p:tgtEl>
                                          <p:spTgt spid="4">
                                            <p:txEl>
                                              <p:pRg st="4" end="4"/>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5" end="5"/>
                                            </p:txEl>
                                          </p:spTgt>
                                        </p:tgtEl>
                                        <p:attrNameLst>
                                          <p:attrName>style.visibility</p:attrName>
                                        </p:attrNameLst>
                                      </p:cBhvr>
                                      <p:to>
                                        <p:strVal val="visible"/>
                                      </p:to>
                                    </p:set>
                                    <p:animEffect transition="in" filter="wipe(down)">
                                      <p:cBhvr>
                                        <p:cTn id="16" dur="500"/>
                                        <p:tgtEl>
                                          <p:spTgt spid="4">
                                            <p:txEl>
                                              <p:pRg st="5" end="5"/>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Effect transition="in" filter="wipe(down)">
                                      <p:cBhvr>
                                        <p:cTn id="19" dur="500"/>
                                        <p:tgtEl>
                                          <p:spTgt spid="4">
                                            <p:txEl>
                                              <p:pRg st="6" end="6"/>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4">
                                            <p:txEl>
                                              <p:pRg st="7" end="7"/>
                                            </p:txEl>
                                          </p:spTgt>
                                        </p:tgtEl>
                                        <p:attrNameLst>
                                          <p:attrName>style.visibility</p:attrName>
                                        </p:attrNameLst>
                                      </p:cBhvr>
                                      <p:to>
                                        <p:strVal val="visible"/>
                                      </p:to>
                                    </p:set>
                                    <p:animEffect transition="in" filter="wipe(down)">
                                      <p:cBhvr>
                                        <p:cTn id="22" dur="500"/>
                                        <p:tgtEl>
                                          <p:spTgt spid="4">
                                            <p:txEl>
                                              <p:pRg st="7" end="7"/>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animEffect transition="in" filter="wipe(down)">
                                      <p:cBhvr>
                                        <p:cTn id="25"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609600" y="463046"/>
            <a:ext cx="10972800" cy="990600"/>
          </a:xfrm>
        </p:spPr>
        <p:txBody>
          <a:bodyPr>
            <a:normAutofit/>
          </a:bodyPr>
          <a:lstStyle/>
          <a:p>
            <a:r>
              <a:rPr lang="sv-SE" sz="4800" dirty="0">
                <a:solidFill>
                  <a:srgbClr val="568E14"/>
                </a:solidFill>
                <a:latin typeface="+mn-lt"/>
              </a:rPr>
              <a:t>Syftet med dokumentation</a:t>
            </a:r>
          </a:p>
        </p:txBody>
      </p:sp>
      <p:sp>
        <p:nvSpPr>
          <p:cNvPr id="4" name="Content Placeholder 12"/>
          <p:cNvSpPr>
            <a:spLocks noGrp="1"/>
          </p:cNvSpPr>
          <p:nvPr>
            <p:ph idx="4294967295"/>
          </p:nvPr>
        </p:nvSpPr>
        <p:spPr>
          <a:xfrm>
            <a:off x="739031" y="1299411"/>
            <a:ext cx="9677449" cy="5095543"/>
          </a:xfrm>
          <a:prstGeom prst="rect">
            <a:avLst/>
          </a:prstGeom>
        </p:spPr>
        <p:txBody>
          <a:bodyPr>
            <a:noAutofit/>
          </a:bodyPr>
          <a:lstStyle/>
          <a:p>
            <a:pPr marL="0" indent="0">
              <a:buNone/>
            </a:pPr>
            <a:r>
              <a:rPr lang="sv-SE" sz="3200" b="1" dirty="0"/>
              <a:t>För kunden</a:t>
            </a:r>
          </a:p>
          <a:p>
            <a:pPr>
              <a:buFontTx/>
              <a:buChar char="-"/>
            </a:pPr>
            <a:r>
              <a:rPr lang="sv-SE" dirty="0"/>
              <a:t>Medverkan, inflytande, insyn och rättssäkerhet</a:t>
            </a:r>
          </a:p>
          <a:p>
            <a:pPr>
              <a:buFontTx/>
              <a:buChar char="-"/>
            </a:pPr>
            <a:r>
              <a:rPr lang="sv-SE" dirty="0"/>
              <a:t>Trygghet</a:t>
            </a:r>
          </a:p>
          <a:p>
            <a:pPr marL="0" indent="0">
              <a:buNone/>
            </a:pPr>
            <a:endParaRPr lang="sv-SE" sz="1050" dirty="0"/>
          </a:p>
          <a:p>
            <a:pPr marL="0" indent="0">
              <a:buNone/>
            </a:pPr>
            <a:r>
              <a:rPr lang="sv-SE" sz="3200" b="1" dirty="0"/>
              <a:t>För personalen</a:t>
            </a:r>
          </a:p>
          <a:p>
            <a:pPr>
              <a:buFontTx/>
              <a:buChar char="-"/>
            </a:pPr>
            <a:r>
              <a:rPr lang="sv-SE" dirty="0"/>
              <a:t>Kunna fullgöra arbetsuppgifterna på korrekt sätt</a:t>
            </a:r>
          </a:p>
          <a:p>
            <a:pPr>
              <a:buFontTx/>
              <a:buChar char="-"/>
            </a:pPr>
            <a:r>
              <a:rPr lang="sv-SE" dirty="0"/>
              <a:t>Verksamhetsplanering och kvalitet</a:t>
            </a:r>
          </a:p>
          <a:p>
            <a:pPr>
              <a:buFontTx/>
              <a:buChar char="-"/>
            </a:pPr>
            <a:r>
              <a:rPr lang="sv-SE" dirty="0"/>
              <a:t>Rättssäkerhet</a:t>
            </a:r>
          </a:p>
          <a:p>
            <a:pPr marL="0" indent="0">
              <a:buNone/>
            </a:pPr>
            <a:endParaRPr lang="sv-SE" sz="1000" dirty="0"/>
          </a:p>
          <a:p>
            <a:pPr marL="0" indent="0">
              <a:buNone/>
            </a:pPr>
            <a:r>
              <a:rPr lang="sv-SE" sz="3200" b="1" dirty="0"/>
              <a:t>För uppföljning, insyn och tillsyn</a:t>
            </a:r>
          </a:p>
          <a:p>
            <a:pPr marL="0" indent="0">
              <a:buNone/>
            </a:pPr>
            <a:r>
              <a:rPr lang="sv-SE" dirty="0"/>
              <a:t>- Handläggare, MAS/SAS, revisorer, IVO</a:t>
            </a: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3" name="Bildobjekt 2">
            <a:extLst>
              <a:ext uri="{FF2B5EF4-FFF2-40B4-BE49-F238E27FC236}">
                <a16:creationId xmlns:a16="http://schemas.microsoft.com/office/drawing/2014/main" id="{A05D17CA-7CBD-41DC-A520-F87C7769FA9F}"/>
              </a:ext>
            </a:extLst>
          </p:cNvPr>
          <p:cNvPicPr>
            <a:picLocks noChangeAspect="1"/>
          </p:cNvPicPr>
          <p:nvPr/>
        </p:nvPicPr>
        <p:blipFill rotWithShape="1">
          <a:blip r:embed="rId4">
            <a:extLst>
              <a:ext uri="{28A0092B-C50C-407E-A947-70E740481C1C}">
                <a14:useLocalDpi xmlns:a14="http://schemas.microsoft.com/office/drawing/2010/main" val="0"/>
              </a:ext>
            </a:extLst>
          </a:blip>
          <a:srcRect b="6807"/>
          <a:stretch/>
        </p:blipFill>
        <p:spPr>
          <a:xfrm>
            <a:off x="9126894" y="853518"/>
            <a:ext cx="2584938" cy="2575482"/>
          </a:xfrm>
          <a:prstGeom prst="rect">
            <a:avLst/>
          </a:prstGeom>
        </p:spPr>
      </p:pic>
    </p:spTree>
    <p:extLst>
      <p:ext uri="{BB962C8B-B14F-4D97-AF65-F5344CB8AC3E}">
        <p14:creationId xmlns:p14="http://schemas.microsoft.com/office/powerpoint/2010/main" val="17485010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additive="base">
                                        <p:cTn id="2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 calcmode="lin" valueType="num">
                                      <p:cBhvr additive="base">
                                        <p:cTn id="2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 calcmode="lin" valueType="num">
                                      <p:cBhvr additive="base">
                                        <p:cTn id="3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 calcmode="lin" valueType="num">
                                      <p:cBhvr additive="base">
                                        <p:cTn id="3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anim calcmode="lin" valueType="num">
                                      <p:cBhvr additive="base">
                                        <p:cTn id="4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641684"/>
            <a:ext cx="10972800" cy="834190"/>
          </a:xfrm>
        </p:spPr>
        <p:txBody>
          <a:bodyPr>
            <a:normAutofit/>
          </a:bodyPr>
          <a:lstStyle/>
          <a:p>
            <a:r>
              <a:rPr lang="sv-SE" sz="4800" dirty="0">
                <a:solidFill>
                  <a:srgbClr val="568E14"/>
                </a:solidFill>
                <a:latin typeface="+mn-lt"/>
              </a:rPr>
              <a:t>Olika ansvar</a:t>
            </a:r>
          </a:p>
        </p:txBody>
      </p:sp>
      <p:sp>
        <p:nvSpPr>
          <p:cNvPr id="4" name="Content Placeholder 12"/>
          <p:cNvSpPr>
            <a:spLocks noGrp="1"/>
          </p:cNvSpPr>
          <p:nvPr>
            <p:ph idx="4294967295"/>
          </p:nvPr>
        </p:nvSpPr>
        <p:spPr>
          <a:xfrm>
            <a:off x="739031" y="1475874"/>
            <a:ext cx="9677449" cy="4940968"/>
          </a:xfrm>
          <a:prstGeom prst="rect">
            <a:avLst/>
          </a:prstGeom>
        </p:spPr>
        <p:txBody>
          <a:bodyPr>
            <a:noAutofit/>
          </a:bodyPr>
          <a:lstStyle/>
          <a:p>
            <a:pPr marL="0" indent="0">
              <a:buNone/>
            </a:pPr>
            <a:r>
              <a:rPr lang="sv-SE" sz="3200" b="1" dirty="0"/>
              <a:t>Enhetschefens ansvar</a:t>
            </a:r>
          </a:p>
          <a:p>
            <a:pPr>
              <a:buFontTx/>
              <a:buChar char="-"/>
            </a:pPr>
            <a:r>
              <a:rPr lang="sv-SE" sz="3200" dirty="0"/>
              <a:t>Kunskap och tid</a:t>
            </a:r>
          </a:p>
          <a:p>
            <a:pPr>
              <a:buFontTx/>
              <a:buChar char="-"/>
            </a:pPr>
            <a:r>
              <a:rPr lang="sv-SE" sz="3200" dirty="0"/>
              <a:t>Uppföljningsansvar, loggkontroller</a:t>
            </a:r>
          </a:p>
          <a:p>
            <a:pPr>
              <a:buFontTx/>
              <a:buChar char="-"/>
            </a:pPr>
            <a:endParaRPr lang="sv-SE" sz="3200" dirty="0"/>
          </a:p>
          <a:p>
            <a:pPr marL="0" indent="0">
              <a:buNone/>
            </a:pPr>
            <a:r>
              <a:rPr lang="sv-SE" sz="3200" b="1" dirty="0"/>
              <a:t>Personalens ansvar</a:t>
            </a:r>
            <a:endParaRPr lang="sv-SE" sz="3200" dirty="0"/>
          </a:p>
          <a:p>
            <a:pPr>
              <a:buFontTx/>
              <a:buChar char="-"/>
            </a:pPr>
            <a:r>
              <a:rPr lang="sv-SE" sz="3200" dirty="0"/>
              <a:t>Följa lagar, riktlinjer och rutiner</a:t>
            </a:r>
          </a:p>
          <a:p>
            <a:pPr>
              <a:buFontTx/>
              <a:buChar char="-"/>
            </a:pPr>
            <a:r>
              <a:rPr lang="sv-SE" sz="3200" dirty="0"/>
              <a:t>Dokumentera </a:t>
            </a:r>
          </a:p>
          <a:p>
            <a:pPr>
              <a:buFontTx/>
              <a:buChar char="-"/>
            </a:pPr>
            <a:r>
              <a:rPr lang="sv-SE" sz="3200" dirty="0"/>
              <a:t>Meddela om man upptäcker olämplig dokumentation</a:t>
            </a: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6" name="Bildobjekt 5">
            <a:extLst>
              <a:ext uri="{FF2B5EF4-FFF2-40B4-BE49-F238E27FC236}">
                <a16:creationId xmlns:a16="http://schemas.microsoft.com/office/drawing/2014/main" id="{0360C000-27B2-4201-A931-654A331720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36610" y="958346"/>
            <a:ext cx="2413786" cy="2341372"/>
          </a:xfrm>
          <a:prstGeom prst="rect">
            <a:avLst/>
          </a:prstGeom>
        </p:spPr>
      </p:pic>
    </p:spTree>
    <p:extLst>
      <p:ext uri="{BB962C8B-B14F-4D97-AF65-F5344CB8AC3E}">
        <p14:creationId xmlns:p14="http://schemas.microsoft.com/office/powerpoint/2010/main" val="351710156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arn(inVertical)">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barn(inVertical)">
                                      <p:cBhvr>
                                        <p:cTn id="18" dur="500"/>
                                        <p:tgtEl>
                                          <p:spTgt spid="4">
                                            <p:txEl>
                                              <p:pRg st="4" end="4"/>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barn(inVertical)">
                                      <p:cBhvr>
                                        <p:cTn id="21" dur="500"/>
                                        <p:tgtEl>
                                          <p:spTgt spid="4">
                                            <p:txEl>
                                              <p:pRg st="5" end="5"/>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barn(inVertical)">
                                      <p:cBhvr>
                                        <p:cTn id="24" dur="500"/>
                                        <p:tgtEl>
                                          <p:spTgt spid="4">
                                            <p:txEl>
                                              <p:pRg st="6" end="6"/>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barn(inVertical)">
                                      <p:cBhvr>
                                        <p:cTn id="2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721895"/>
            <a:ext cx="10972800" cy="1177425"/>
          </a:xfrm>
        </p:spPr>
        <p:txBody>
          <a:bodyPr>
            <a:normAutofit/>
          </a:bodyPr>
          <a:lstStyle/>
          <a:p>
            <a:r>
              <a:rPr lang="sv-SE" sz="4800" dirty="0">
                <a:solidFill>
                  <a:srgbClr val="568E14"/>
                </a:solidFill>
                <a:latin typeface="+mn-lt"/>
              </a:rPr>
              <a:t>Vad ska dokumenteras?</a:t>
            </a:r>
          </a:p>
        </p:txBody>
      </p:sp>
      <p:sp>
        <p:nvSpPr>
          <p:cNvPr id="4" name="Content Placeholder 12"/>
          <p:cNvSpPr>
            <a:spLocks noGrp="1"/>
          </p:cNvSpPr>
          <p:nvPr>
            <p:ph idx="4294967295"/>
          </p:nvPr>
        </p:nvSpPr>
        <p:spPr>
          <a:xfrm>
            <a:off x="739031" y="1684421"/>
            <a:ext cx="9677449" cy="4026568"/>
          </a:xfrm>
          <a:prstGeom prst="rect">
            <a:avLst/>
          </a:prstGeom>
        </p:spPr>
        <p:txBody>
          <a:bodyPr>
            <a:noAutofit/>
          </a:bodyPr>
          <a:lstStyle/>
          <a:p>
            <a:r>
              <a:rPr lang="sv-SE" sz="3200" dirty="0"/>
              <a:t>Personuppgifter</a:t>
            </a:r>
          </a:p>
          <a:p>
            <a:r>
              <a:rPr lang="sv-SE" sz="3200" dirty="0"/>
              <a:t>Samtycke</a:t>
            </a:r>
          </a:p>
          <a:p>
            <a:r>
              <a:rPr lang="sv-SE" sz="3200" dirty="0"/>
              <a:t>Beslutade insatser</a:t>
            </a:r>
          </a:p>
          <a:p>
            <a:r>
              <a:rPr lang="sv-SE" sz="3200" dirty="0"/>
              <a:t>Genomförandeplan</a:t>
            </a:r>
          </a:p>
          <a:p>
            <a:r>
              <a:rPr lang="sv-SE" sz="3200" dirty="0"/>
              <a:t>Journalanteckningar</a:t>
            </a:r>
          </a:p>
          <a:p>
            <a:r>
              <a:rPr lang="sv-SE" sz="3200" dirty="0"/>
              <a:t>Eventuell levnadsberättelse</a:t>
            </a: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6" name="Bildobjekt 5">
            <a:extLst>
              <a:ext uri="{FF2B5EF4-FFF2-40B4-BE49-F238E27FC236}">
                <a16:creationId xmlns:a16="http://schemas.microsoft.com/office/drawing/2014/main" id="{7BF6D920-BA48-4866-854D-D33A0B40C8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48577" y="1074852"/>
            <a:ext cx="1871639" cy="2582748"/>
          </a:xfrm>
          <a:prstGeom prst="rect">
            <a:avLst/>
          </a:prstGeom>
        </p:spPr>
      </p:pic>
    </p:spTree>
    <p:extLst>
      <p:ext uri="{BB962C8B-B14F-4D97-AF65-F5344CB8AC3E}">
        <p14:creationId xmlns:p14="http://schemas.microsoft.com/office/powerpoint/2010/main" val="28529703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433138"/>
            <a:ext cx="10972800" cy="898358"/>
          </a:xfrm>
        </p:spPr>
        <p:txBody>
          <a:bodyPr>
            <a:normAutofit/>
          </a:bodyPr>
          <a:lstStyle/>
          <a:p>
            <a:r>
              <a:rPr lang="sv-SE" sz="4800" dirty="0">
                <a:solidFill>
                  <a:srgbClr val="568E14"/>
                </a:solidFill>
                <a:latin typeface="+mn-lt"/>
              </a:rPr>
              <a:t>Genomförandeplan</a:t>
            </a:r>
          </a:p>
        </p:txBody>
      </p:sp>
      <p:sp>
        <p:nvSpPr>
          <p:cNvPr id="4" name="Content Placeholder 12"/>
          <p:cNvSpPr>
            <a:spLocks noGrp="1"/>
          </p:cNvSpPr>
          <p:nvPr>
            <p:ph idx="4294967295"/>
          </p:nvPr>
        </p:nvSpPr>
        <p:spPr>
          <a:xfrm>
            <a:off x="739031" y="1331496"/>
            <a:ext cx="9677449" cy="3438544"/>
          </a:xfrm>
          <a:prstGeom prst="rect">
            <a:avLst/>
          </a:prstGeom>
        </p:spPr>
        <p:txBody>
          <a:bodyPr>
            <a:noAutofit/>
          </a:bodyPr>
          <a:lstStyle/>
          <a:p>
            <a:r>
              <a:rPr lang="sv-SE" sz="3200" dirty="0"/>
              <a:t>Ska utformas tillsammans med kunden</a:t>
            </a:r>
          </a:p>
          <a:p>
            <a:r>
              <a:rPr lang="sv-SE" sz="3200" dirty="0"/>
              <a:t>Snarast, dock senast efter 3 dagar för korttid, 14 dagar för övriga kunder</a:t>
            </a:r>
          </a:p>
          <a:p>
            <a:r>
              <a:rPr lang="sv-SE" sz="3200" dirty="0"/>
              <a:t>Inget avtal – verktyg för personal</a:t>
            </a:r>
          </a:p>
          <a:p>
            <a:r>
              <a:rPr lang="sv-SE" sz="3200" dirty="0"/>
              <a:t>Om kunden avstår</a:t>
            </a:r>
          </a:p>
          <a:p>
            <a:r>
              <a:rPr lang="sv-SE" sz="3200" dirty="0"/>
              <a:t>Vem vill kunden ha med?</a:t>
            </a:r>
          </a:p>
          <a:p>
            <a:r>
              <a:rPr lang="sv-SE" sz="3200" dirty="0"/>
              <a:t>Samtal med öppna frågor</a:t>
            </a:r>
          </a:p>
          <a:p>
            <a:r>
              <a:rPr lang="sv-SE" sz="3200" dirty="0"/>
              <a:t>Om kunden inte kan uttrycka sig</a:t>
            </a:r>
          </a:p>
          <a:p>
            <a:r>
              <a:rPr lang="sv-SE" sz="3200" dirty="0"/>
              <a:t>Omfattning och detaljnivå</a:t>
            </a: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7174" name="Picture 6" descr="VIKTIGT!! Uppdatering av kontaktuppgifter! / Ulvåkers IF - Svenskalag.se">
            <a:extLst>
              <a:ext uri="{FF2B5EF4-FFF2-40B4-BE49-F238E27FC236}">
                <a16:creationId xmlns:a16="http://schemas.microsoft.com/office/drawing/2014/main" id="{2301F142-A893-4618-BC71-FF1A7E3B945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73797" y="2585378"/>
            <a:ext cx="2845291" cy="4272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5289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dow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dow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down)">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433138"/>
            <a:ext cx="10972800" cy="898358"/>
          </a:xfrm>
        </p:spPr>
        <p:txBody>
          <a:bodyPr>
            <a:normAutofit/>
          </a:bodyPr>
          <a:lstStyle/>
          <a:p>
            <a:r>
              <a:rPr lang="sv-SE" sz="4800" dirty="0">
                <a:solidFill>
                  <a:srgbClr val="568E14"/>
                </a:solidFill>
                <a:latin typeface="+mn-lt"/>
              </a:rPr>
              <a:t>Genomförandeplanens innehåll</a:t>
            </a:r>
          </a:p>
        </p:txBody>
      </p:sp>
      <p:sp>
        <p:nvSpPr>
          <p:cNvPr id="4" name="Content Placeholder 12"/>
          <p:cNvSpPr>
            <a:spLocks noGrp="1"/>
          </p:cNvSpPr>
          <p:nvPr>
            <p:ph idx="4294967295"/>
          </p:nvPr>
        </p:nvSpPr>
        <p:spPr>
          <a:xfrm>
            <a:off x="739031" y="1331495"/>
            <a:ext cx="9677449" cy="5245135"/>
          </a:xfrm>
          <a:prstGeom prst="rect">
            <a:avLst/>
          </a:prstGeom>
        </p:spPr>
        <p:txBody>
          <a:bodyPr>
            <a:noAutofit/>
          </a:bodyPr>
          <a:lstStyle/>
          <a:p>
            <a:r>
              <a:rPr lang="sv-SE" sz="3200" dirty="0"/>
              <a:t>Datum för upprättande</a:t>
            </a:r>
          </a:p>
          <a:p>
            <a:r>
              <a:rPr lang="sv-SE" sz="3200" dirty="0"/>
              <a:t>Viktiga övergripande saker</a:t>
            </a:r>
          </a:p>
          <a:p>
            <a:r>
              <a:rPr lang="sv-SE" sz="3200" dirty="0"/>
              <a:t>VAD – aktuella insatser</a:t>
            </a:r>
          </a:p>
          <a:p>
            <a:r>
              <a:rPr lang="sv-SE" sz="3200" dirty="0"/>
              <a:t>VEM – har ansvar för insatserna</a:t>
            </a:r>
          </a:p>
          <a:p>
            <a:r>
              <a:rPr lang="sv-SE" sz="3200" dirty="0"/>
              <a:t>HUR – insatserna ska utföras</a:t>
            </a:r>
          </a:p>
          <a:p>
            <a:r>
              <a:rPr lang="sv-SE" sz="3200" dirty="0"/>
              <a:t>NÄR – insatserna ska utföras</a:t>
            </a:r>
          </a:p>
          <a:p>
            <a:r>
              <a:rPr lang="sv-SE" sz="3200" dirty="0"/>
              <a:t>Mål och delmål</a:t>
            </a:r>
          </a:p>
          <a:p>
            <a:r>
              <a:rPr lang="sv-SE" sz="3200" dirty="0"/>
              <a:t>Vilka som har deltagit</a:t>
            </a:r>
          </a:p>
          <a:p>
            <a:r>
              <a:rPr lang="sv-SE" sz="3200" dirty="0"/>
              <a:t>Uppföljning </a:t>
            </a:r>
          </a:p>
          <a:p>
            <a:pPr marL="0" indent="0">
              <a:buNone/>
            </a:pPr>
            <a:endParaRPr lang="sv-SE" sz="3200" dirty="0"/>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4098" name="Picture 2" descr="Meningsfullt skrivande - Pedagog Malmö">
            <a:extLst>
              <a:ext uri="{FF2B5EF4-FFF2-40B4-BE49-F238E27FC236}">
                <a16:creationId xmlns:a16="http://schemas.microsoft.com/office/drawing/2014/main" id="{4243030C-6089-497C-8779-25B60688F7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430" y="4697830"/>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8700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433138"/>
            <a:ext cx="10972800" cy="898358"/>
          </a:xfrm>
        </p:spPr>
        <p:txBody>
          <a:bodyPr>
            <a:normAutofit/>
          </a:bodyPr>
          <a:lstStyle/>
          <a:p>
            <a:r>
              <a:rPr lang="sv-SE" sz="4800" dirty="0">
                <a:solidFill>
                  <a:srgbClr val="568E14"/>
                </a:solidFill>
                <a:latin typeface="+mn-lt"/>
              </a:rPr>
              <a:t>Användning och uppföljning</a:t>
            </a:r>
          </a:p>
        </p:txBody>
      </p:sp>
      <p:sp>
        <p:nvSpPr>
          <p:cNvPr id="4" name="Content Placeholder 12"/>
          <p:cNvSpPr>
            <a:spLocks noGrp="1"/>
          </p:cNvSpPr>
          <p:nvPr>
            <p:ph idx="4294967295"/>
          </p:nvPr>
        </p:nvSpPr>
        <p:spPr>
          <a:xfrm>
            <a:off x="739031" y="1331496"/>
            <a:ext cx="9677449" cy="3438544"/>
          </a:xfrm>
          <a:prstGeom prst="rect">
            <a:avLst/>
          </a:prstGeom>
        </p:spPr>
        <p:txBody>
          <a:bodyPr>
            <a:noAutofit/>
          </a:bodyPr>
          <a:lstStyle/>
          <a:p>
            <a:r>
              <a:rPr lang="sv-SE" sz="3200" dirty="0"/>
              <a:t>Utgångspunkt i personalens arbete</a:t>
            </a:r>
          </a:p>
          <a:p>
            <a:r>
              <a:rPr lang="sv-SE" sz="3200" dirty="0"/>
              <a:t>Utgångspunkt i journalanteckningarna</a:t>
            </a:r>
          </a:p>
          <a:p>
            <a:r>
              <a:rPr lang="sv-SE" sz="3200" dirty="0"/>
              <a:t>Utgångspunkt vid uppföljning</a:t>
            </a:r>
          </a:p>
          <a:p>
            <a:r>
              <a:rPr lang="sv-SE" sz="3200" dirty="0"/>
              <a:t>Vid utredning av avvikelser</a:t>
            </a:r>
          </a:p>
          <a:p>
            <a:endParaRPr lang="sv-SE" sz="3200" dirty="0"/>
          </a:p>
          <a:p>
            <a:r>
              <a:rPr lang="sv-SE" sz="3200" dirty="0"/>
              <a:t>Ska uppdateras vid behov</a:t>
            </a:r>
          </a:p>
          <a:p>
            <a:endParaRPr lang="sv-SE" sz="3200" dirty="0"/>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5122" name="Picture 2" descr="Tecknad Glad Äldre Äldre Gubbe vektor av ©PantherMediaSeller 505301672">
            <a:extLst>
              <a:ext uri="{FF2B5EF4-FFF2-40B4-BE49-F238E27FC236}">
                <a16:creationId xmlns:a16="http://schemas.microsoft.com/office/drawing/2014/main" id="{49CBA144-F364-4866-AF67-A89F6D3EE0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60566" y="2626914"/>
            <a:ext cx="2404342" cy="2689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8582431"/>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95808" y="433138"/>
            <a:ext cx="10972800" cy="898358"/>
          </a:xfrm>
        </p:spPr>
        <p:txBody>
          <a:bodyPr>
            <a:normAutofit/>
          </a:bodyPr>
          <a:lstStyle/>
          <a:p>
            <a:r>
              <a:rPr lang="sv-SE" sz="4800" dirty="0">
                <a:solidFill>
                  <a:srgbClr val="568E14"/>
                </a:solidFill>
                <a:latin typeface="+mn-lt"/>
              </a:rPr>
              <a:t>SoL/LSS - anteckningar</a:t>
            </a:r>
          </a:p>
        </p:txBody>
      </p:sp>
      <p:sp>
        <p:nvSpPr>
          <p:cNvPr id="4" name="Content Placeholder 12"/>
          <p:cNvSpPr>
            <a:spLocks noGrp="1"/>
          </p:cNvSpPr>
          <p:nvPr>
            <p:ph idx="4294967295"/>
          </p:nvPr>
        </p:nvSpPr>
        <p:spPr>
          <a:xfrm>
            <a:off x="739031" y="1331496"/>
            <a:ext cx="10829577" cy="3438544"/>
          </a:xfrm>
          <a:prstGeom prst="rect">
            <a:avLst/>
          </a:prstGeom>
        </p:spPr>
        <p:txBody>
          <a:bodyPr>
            <a:noAutofit/>
          </a:bodyPr>
          <a:lstStyle/>
          <a:p>
            <a:r>
              <a:rPr lang="sv-SE" sz="3200" dirty="0"/>
              <a:t>Kortfattade, entydiga och ska gå att följa kundens behov</a:t>
            </a:r>
          </a:p>
          <a:p>
            <a:r>
              <a:rPr lang="sv-SE" sz="3200" dirty="0"/>
              <a:t>Händelser av vikt. Utgå från genomförandeplanen</a:t>
            </a:r>
          </a:p>
          <a:p>
            <a:endParaRPr lang="sv-SE" sz="3200" dirty="0"/>
          </a:p>
          <a:p>
            <a:r>
              <a:rPr lang="sv-SE" sz="3200" dirty="0"/>
              <a:t>Respektfulla</a:t>
            </a:r>
          </a:p>
          <a:p>
            <a:r>
              <a:rPr lang="sv-SE" sz="3200" dirty="0"/>
              <a:t>Korrekta </a:t>
            </a:r>
          </a:p>
          <a:p>
            <a:r>
              <a:rPr lang="sv-SE" sz="3200" dirty="0"/>
              <a:t>Tillräckliga</a:t>
            </a:r>
          </a:p>
          <a:p>
            <a:r>
              <a:rPr lang="sv-SE" sz="3200" dirty="0"/>
              <a:t>Väsentliga</a:t>
            </a:r>
          </a:p>
          <a:p>
            <a:r>
              <a:rPr lang="sv-SE" sz="3200" dirty="0"/>
              <a:t>Tydliga</a:t>
            </a:r>
          </a:p>
          <a:p>
            <a:r>
              <a:rPr lang="sv-SE" sz="3200" dirty="0"/>
              <a:t>Välstrukturerade </a:t>
            </a:r>
          </a:p>
          <a:p>
            <a:endParaRPr lang="sv-SE" sz="3200" dirty="0"/>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6808" y="5872542"/>
            <a:ext cx="1438659" cy="704089"/>
          </a:xfrm>
          <a:prstGeom prst="rect">
            <a:avLst/>
          </a:prstGeom>
        </p:spPr>
      </p:pic>
      <p:pic>
        <p:nvPicPr>
          <p:cNvPr id="6" name="Bildobjekt 5">
            <a:extLst>
              <a:ext uri="{FF2B5EF4-FFF2-40B4-BE49-F238E27FC236}">
                <a16:creationId xmlns:a16="http://schemas.microsoft.com/office/drawing/2014/main" id="{71223891-DF9D-455E-8960-C04C3B234C2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02105" y="3265008"/>
            <a:ext cx="2738200" cy="2747358"/>
          </a:xfrm>
          <a:prstGeom prst="rect">
            <a:avLst/>
          </a:prstGeom>
        </p:spPr>
      </p:pic>
    </p:spTree>
    <p:extLst>
      <p:ext uri="{BB962C8B-B14F-4D97-AF65-F5344CB8AC3E}">
        <p14:creationId xmlns:p14="http://schemas.microsoft.com/office/powerpoint/2010/main" val="406628955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 calcmode="lin" valueType="num">
                                      <p:cBhvr additive="base">
                                        <p:cTn id="3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EE41F1C-DDA3-441E-8A76-20A76D59DFC9}" vid="{87F7A701-717C-4B59-B40D-36094D28A89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Mall Östra Göinge</Template>
  <TotalTime>4362</TotalTime>
  <Words>2375</Words>
  <Application>Microsoft Office PowerPoint</Application>
  <PresentationFormat>Bredbild</PresentationFormat>
  <Paragraphs>254</Paragraphs>
  <Slides>15</Slides>
  <Notes>15</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15</vt:i4>
      </vt:variant>
    </vt:vector>
  </HeadingPairs>
  <TitlesOfParts>
    <vt:vector size="21" baseType="lpstr">
      <vt:lpstr>Arial</vt:lpstr>
      <vt:lpstr>Calibri</vt:lpstr>
      <vt:lpstr>Calibri Light</vt:lpstr>
      <vt:lpstr>Times New Roman</vt:lpstr>
      <vt:lpstr>Wingdings</vt:lpstr>
      <vt:lpstr>Office-tema</vt:lpstr>
      <vt:lpstr>PowerPoint-presentation</vt:lpstr>
      <vt:lpstr>Dokumentation enligt SoL / LSS</vt:lpstr>
      <vt:lpstr>Syftet med dokumentation</vt:lpstr>
      <vt:lpstr>Olika ansvar</vt:lpstr>
      <vt:lpstr>Vad ska dokumenteras?</vt:lpstr>
      <vt:lpstr>Genomförandeplan</vt:lpstr>
      <vt:lpstr>Genomförandeplanens innehåll</vt:lpstr>
      <vt:lpstr>Användning och uppföljning</vt:lpstr>
      <vt:lpstr>SoL/LSS - anteckningar</vt:lpstr>
      <vt:lpstr>SoL/LSS - anteckningar</vt:lpstr>
      <vt:lpstr>Vad ska INTE dokumenteras?</vt:lpstr>
      <vt:lpstr>SoL/LSS - anteckningar</vt:lpstr>
      <vt:lpstr>Skillnad mellan SoL/LSS och hälso- och sjukvårdsanteckning</vt:lpstr>
      <vt:lpstr>Vem har rätt att ta del av dokumentationen?</vt:lpstr>
      <vt:lpstr>  I handböckerna på hemsidan finns alla aktuella rutiner. </vt:lpstr>
    </vt:vector>
  </TitlesOfParts>
  <Company>Unikom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Lindvall, Camilla</dc:creator>
  <cp:lastModifiedBy>Olausson Cato, Annica</cp:lastModifiedBy>
  <cp:revision>30</cp:revision>
  <cp:lastPrinted>2024-01-09T11:56:24Z</cp:lastPrinted>
  <dcterms:created xsi:type="dcterms:W3CDTF">2024-01-08T10:36:22Z</dcterms:created>
  <dcterms:modified xsi:type="dcterms:W3CDTF">2024-03-04T08:12:37Z</dcterms:modified>
</cp:coreProperties>
</file>