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8931" y="6201155"/>
            <a:ext cx="1036319" cy="26974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98931" y="6201155"/>
            <a:ext cx="1036319" cy="26974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00455" y="6120384"/>
            <a:ext cx="10991215" cy="0"/>
          </a:xfrm>
          <a:custGeom>
            <a:avLst/>
            <a:gdLst/>
            <a:ahLst/>
            <a:cxnLst/>
            <a:rect l="l" t="t" r="r" b="b"/>
            <a:pathLst>
              <a:path w="10991215" h="0">
                <a:moveTo>
                  <a:pt x="0" y="0"/>
                </a:moveTo>
                <a:lnTo>
                  <a:pt x="1099083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7451" y="798703"/>
            <a:ext cx="7180580" cy="8407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440921" y="6259088"/>
            <a:ext cx="201929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png"/><Relationship Id="rId3" Type="http://schemas.openxmlformats.org/officeDocument/2006/relationships/image" Target="../media/image45.png"/><Relationship Id="rId4" Type="http://schemas.openxmlformats.org/officeDocument/2006/relationships/image" Target="../media/image20.png"/><Relationship Id="rId5" Type="http://schemas.openxmlformats.org/officeDocument/2006/relationships/image" Target="../media/image39.png"/><Relationship Id="rId6" Type="http://schemas.openxmlformats.org/officeDocument/2006/relationships/image" Target="../media/image23.png"/><Relationship Id="rId7" Type="http://schemas.openxmlformats.org/officeDocument/2006/relationships/image" Target="../media/image22.png"/><Relationship Id="rId8" Type="http://schemas.openxmlformats.org/officeDocument/2006/relationships/image" Target="../media/image50.png"/><Relationship Id="rId9" Type="http://schemas.openxmlformats.org/officeDocument/2006/relationships/image" Target="../media/image25.png"/><Relationship Id="rId10" Type="http://schemas.openxmlformats.org/officeDocument/2006/relationships/image" Target="../media/image26.png"/><Relationship Id="rId11" Type="http://schemas.openxmlformats.org/officeDocument/2006/relationships/image" Target="../media/image34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png"/><Relationship Id="rId3" Type="http://schemas.openxmlformats.org/officeDocument/2006/relationships/image" Target="../media/image20.png"/><Relationship Id="rId4" Type="http://schemas.openxmlformats.org/officeDocument/2006/relationships/image" Target="../media/image39.png"/><Relationship Id="rId5" Type="http://schemas.openxmlformats.org/officeDocument/2006/relationships/image" Target="../media/image46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image" Target="../media/image47.png"/><Relationship Id="rId9" Type="http://schemas.openxmlformats.org/officeDocument/2006/relationships/image" Target="../media/image25.png"/><Relationship Id="rId10" Type="http://schemas.openxmlformats.org/officeDocument/2006/relationships/image" Target="../media/image26.png"/><Relationship Id="rId11" Type="http://schemas.openxmlformats.org/officeDocument/2006/relationships/image" Target="../media/image35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8.png"/><Relationship Id="rId3" Type="http://schemas.openxmlformats.org/officeDocument/2006/relationships/image" Target="../media/image35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5.png"/><Relationship Id="rId3" Type="http://schemas.openxmlformats.org/officeDocument/2006/relationships/image" Target="../media/image38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39.png"/><Relationship Id="rId7" Type="http://schemas.openxmlformats.org/officeDocument/2006/relationships/image" Target="../media/image22.png"/><Relationship Id="rId8" Type="http://schemas.openxmlformats.org/officeDocument/2006/relationships/image" Target="../media/image50.png"/><Relationship Id="rId9" Type="http://schemas.openxmlformats.org/officeDocument/2006/relationships/image" Target="../media/image25.png"/><Relationship Id="rId10" Type="http://schemas.openxmlformats.org/officeDocument/2006/relationships/image" Target="../media/image26.png"/><Relationship Id="rId11" Type="http://schemas.openxmlformats.org/officeDocument/2006/relationships/image" Target="../media/image36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8.png"/><Relationship Id="rId3" Type="http://schemas.openxmlformats.org/officeDocument/2006/relationships/image" Target="../media/image49.png"/><Relationship Id="rId4" Type="http://schemas.openxmlformats.org/officeDocument/2006/relationships/image" Target="../media/image36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png"/><Relationship Id="rId3" Type="http://schemas.openxmlformats.org/officeDocument/2006/relationships/image" Target="../media/image45.png"/><Relationship Id="rId4" Type="http://schemas.openxmlformats.org/officeDocument/2006/relationships/image" Target="../media/image21.png"/><Relationship Id="rId5" Type="http://schemas.openxmlformats.org/officeDocument/2006/relationships/image" Target="../media/image20.png"/><Relationship Id="rId6" Type="http://schemas.openxmlformats.org/officeDocument/2006/relationships/image" Target="../media/image39.png"/><Relationship Id="rId7" Type="http://schemas.openxmlformats.org/officeDocument/2006/relationships/image" Target="../media/image46.png"/><Relationship Id="rId8" Type="http://schemas.openxmlformats.org/officeDocument/2006/relationships/image" Target="../media/image23.png"/><Relationship Id="rId9" Type="http://schemas.openxmlformats.org/officeDocument/2006/relationships/image" Target="../media/image22.png"/><Relationship Id="rId10" Type="http://schemas.openxmlformats.org/officeDocument/2006/relationships/image" Target="../media/image50.png"/><Relationship Id="rId11" Type="http://schemas.openxmlformats.org/officeDocument/2006/relationships/image" Target="../media/image25.png"/><Relationship Id="rId12" Type="http://schemas.openxmlformats.org/officeDocument/2006/relationships/image" Target="../media/image26.png"/><Relationship Id="rId13" Type="http://schemas.openxmlformats.org/officeDocument/2006/relationships/image" Target="../media/image37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8.png"/><Relationship Id="rId3" Type="http://schemas.openxmlformats.org/officeDocument/2006/relationships/image" Target="../media/image49.png"/><Relationship Id="rId4" Type="http://schemas.openxmlformats.org/officeDocument/2006/relationships/image" Target="../media/image37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1.png"/><Relationship Id="rId3" Type="http://schemas.openxmlformats.org/officeDocument/2006/relationships/image" Target="../media/image52.png"/><Relationship Id="rId4" Type="http://schemas.openxmlformats.org/officeDocument/2006/relationships/image" Target="../media/image53.png"/><Relationship Id="rId5" Type="http://schemas.openxmlformats.org/officeDocument/2006/relationships/image" Target="../media/image54.png"/><Relationship Id="rId6" Type="http://schemas.openxmlformats.org/officeDocument/2006/relationships/image" Target="../media/image55.png"/><Relationship Id="rId7" Type="http://schemas.openxmlformats.org/officeDocument/2006/relationships/image" Target="../media/image56.png"/><Relationship Id="rId8" Type="http://schemas.openxmlformats.org/officeDocument/2006/relationships/image" Target="../media/image57.png"/><Relationship Id="rId9" Type="http://schemas.openxmlformats.org/officeDocument/2006/relationships/image" Target="../media/image58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9" Type="http://schemas.openxmlformats.org/officeDocument/2006/relationships/image" Target="../media/image21.png"/><Relationship Id="rId10" Type="http://schemas.openxmlformats.org/officeDocument/2006/relationships/image" Target="../media/image22.png"/><Relationship Id="rId11" Type="http://schemas.openxmlformats.org/officeDocument/2006/relationships/image" Target="../media/image23.png"/><Relationship Id="rId12" Type="http://schemas.openxmlformats.org/officeDocument/2006/relationships/image" Target="../media/image24.png"/><Relationship Id="rId13" Type="http://schemas.openxmlformats.org/officeDocument/2006/relationships/image" Target="../media/image25.png"/><Relationship Id="rId14" Type="http://schemas.openxmlformats.org/officeDocument/2006/relationships/image" Target="../media/image26.png"/><Relationship Id="rId15" Type="http://schemas.openxmlformats.org/officeDocument/2006/relationships/image" Target="../media/image2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6" Type="http://schemas.openxmlformats.org/officeDocument/2006/relationships/image" Target="../media/image32.png"/><Relationship Id="rId7" Type="http://schemas.openxmlformats.org/officeDocument/2006/relationships/image" Target="../media/image33.png"/><Relationship Id="rId8" Type="http://schemas.openxmlformats.org/officeDocument/2006/relationships/image" Target="../media/image34.png"/><Relationship Id="rId9" Type="http://schemas.openxmlformats.org/officeDocument/2006/relationships/image" Target="../media/image35.png"/><Relationship Id="rId10" Type="http://schemas.openxmlformats.org/officeDocument/2006/relationships/image" Target="../media/image36.png"/><Relationship Id="rId11" Type="http://schemas.openxmlformats.org/officeDocument/2006/relationships/image" Target="../media/image3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38.png"/><Relationship Id="rId4" Type="http://schemas.openxmlformats.org/officeDocument/2006/relationships/image" Target="../media/image22.png"/><Relationship Id="rId5" Type="http://schemas.openxmlformats.org/officeDocument/2006/relationships/image" Target="../media/image39.png"/><Relationship Id="rId6" Type="http://schemas.openxmlformats.org/officeDocument/2006/relationships/image" Target="../media/image40.png"/><Relationship Id="rId7" Type="http://schemas.openxmlformats.org/officeDocument/2006/relationships/image" Target="../media/image21.png"/><Relationship Id="rId8" Type="http://schemas.openxmlformats.org/officeDocument/2006/relationships/image" Target="../media/image41.png"/><Relationship Id="rId9" Type="http://schemas.openxmlformats.org/officeDocument/2006/relationships/image" Target="../media/image42.png"/><Relationship Id="rId10" Type="http://schemas.openxmlformats.org/officeDocument/2006/relationships/image" Target="../media/image43.png"/><Relationship Id="rId11" Type="http://schemas.openxmlformats.org/officeDocument/2006/relationships/image" Target="../media/image25.png"/><Relationship Id="rId12" Type="http://schemas.openxmlformats.org/officeDocument/2006/relationships/image" Target="../media/image44.png"/><Relationship Id="rId13" Type="http://schemas.openxmlformats.org/officeDocument/2006/relationships/image" Target="../media/image26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5.png"/><Relationship Id="rId3" Type="http://schemas.openxmlformats.org/officeDocument/2006/relationships/image" Target="../media/image38.png"/><Relationship Id="rId4" Type="http://schemas.openxmlformats.org/officeDocument/2006/relationships/image" Target="../media/image20.png"/><Relationship Id="rId5" Type="http://schemas.openxmlformats.org/officeDocument/2006/relationships/image" Target="../media/image46.png"/><Relationship Id="rId6" Type="http://schemas.openxmlformats.org/officeDocument/2006/relationships/image" Target="../media/image22.png"/><Relationship Id="rId7" Type="http://schemas.openxmlformats.org/officeDocument/2006/relationships/image" Target="../media/image39.png"/><Relationship Id="rId8" Type="http://schemas.openxmlformats.org/officeDocument/2006/relationships/image" Target="../media/image47.png"/><Relationship Id="rId9" Type="http://schemas.openxmlformats.org/officeDocument/2006/relationships/image" Target="../media/image25.png"/><Relationship Id="rId10" Type="http://schemas.openxmlformats.org/officeDocument/2006/relationships/image" Target="../media/image26.png"/><Relationship Id="rId11" Type="http://schemas.openxmlformats.org/officeDocument/2006/relationships/image" Target="../media/image32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8.png"/><Relationship Id="rId3" Type="http://schemas.openxmlformats.org/officeDocument/2006/relationships/image" Target="../media/image49.png"/><Relationship Id="rId4" Type="http://schemas.openxmlformats.org/officeDocument/2006/relationships/image" Target="../media/image32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png"/><Relationship Id="rId3" Type="http://schemas.openxmlformats.org/officeDocument/2006/relationships/image" Target="../media/image45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39.png"/><Relationship Id="rId7" Type="http://schemas.openxmlformats.org/officeDocument/2006/relationships/image" Target="../media/image22.png"/><Relationship Id="rId8" Type="http://schemas.openxmlformats.org/officeDocument/2006/relationships/image" Target="../media/image23.png"/><Relationship Id="rId9" Type="http://schemas.openxmlformats.org/officeDocument/2006/relationships/image" Target="../media/image47.png"/><Relationship Id="rId10" Type="http://schemas.openxmlformats.org/officeDocument/2006/relationships/image" Target="../media/image25.png"/><Relationship Id="rId11" Type="http://schemas.openxmlformats.org/officeDocument/2006/relationships/image" Target="../media/image26.png"/><Relationship Id="rId12" Type="http://schemas.openxmlformats.org/officeDocument/2006/relationships/image" Target="../media/image33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8.png"/><Relationship Id="rId3" Type="http://schemas.openxmlformats.org/officeDocument/2006/relationships/image" Target="../media/image49.png"/><Relationship Id="rId4" Type="http://schemas.openxmlformats.org/officeDocument/2006/relationships/image" Target="../media/image3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12191999" cy="6857998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601218" y="5822441"/>
              <a:ext cx="10991215" cy="0"/>
            </a:xfrm>
            <a:custGeom>
              <a:avLst/>
              <a:gdLst/>
              <a:ahLst/>
              <a:cxnLst/>
              <a:rect l="l" t="t" r="r" b="b"/>
              <a:pathLst>
                <a:path w="10991215" h="0">
                  <a:moveTo>
                    <a:pt x="0" y="0"/>
                  </a:moveTo>
                  <a:lnTo>
                    <a:pt x="10990834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0455" y="5999988"/>
              <a:ext cx="2058924" cy="609600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/>
          <p:nvPr/>
        </p:nvSpPr>
        <p:spPr>
          <a:xfrm>
            <a:off x="587451" y="4438650"/>
            <a:ext cx="8233409" cy="8420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4295"/>
              </a:lnSpc>
              <a:spcBef>
                <a:spcPts val="100"/>
              </a:spcBef>
            </a:pPr>
            <a:r>
              <a:rPr dirty="0" sz="3600" b="1">
                <a:solidFill>
                  <a:srgbClr val="FFFFFF"/>
                </a:solidFill>
                <a:latin typeface="Arial"/>
                <a:cs typeface="Arial"/>
              </a:rPr>
              <a:t>Liselotte</a:t>
            </a:r>
            <a:r>
              <a:rPr dirty="0" sz="36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25" b="1">
                <a:solidFill>
                  <a:srgbClr val="FFFFFF"/>
                </a:solidFill>
                <a:latin typeface="Arial"/>
                <a:cs typeface="Arial"/>
              </a:rPr>
              <a:t>Nilsson-</a:t>
            </a:r>
            <a:r>
              <a:rPr dirty="0" sz="3600" b="1">
                <a:solidFill>
                  <a:srgbClr val="FFFFFF"/>
                </a:solidFill>
                <a:latin typeface="Arial"/>
                <a:cs typeface="Arial"/>
              </a:rPr>
              <a:t>Klangs</a:t>
            </a:r>
            <a:r>
              <a:rPr dirty="0" sz="36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10" b="1">
                <a:solidFill>
                  <a:srgbClr val="FFFFFF"/>
                </a:solidFill>
                <a:latin typeface="Arial"/>
                <a:cs typeface="Arial"/>
              </a:rPr>
              <a:t>organisation</a:t>
            </a:r>
            <a:endParaRPr sz="3600">
              <a:latin typeface="Arial"/>
              <a:cs typeface="Arial"/>
            </a:endParaRPr>
          </a:p>
          <a:p>
            <a:pPr marL="73660">
              <a:lnSpc>
                <a:spcPts val="2135"/>
              </a:lnSpc>
            </a:pP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Teambarometer,</a:t>
            </a:r>
            <a:r>
              <a:rPr dirty="0" sz="18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dirty="0" sz="18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december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2022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1522709" y="6173215"/>
            <a:ext cx="8255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7451" y="798703"/>
            <a:ext cx="42938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Effektivitet:</a:t>
            </a:r>
            <a:r>
              <a:rPr dirty="0" spc="-25"/>
              <a:t> </a:t>
            </a:r>
            <a:r>
              <a:rPr dirty="0"/>
              <a:t>95</a:t>
            </a:r>
            <a:r>
              <a:rPr dirty="0" spc="-15"/>
              <a:t> </a:t>
            </a:r>
            <a:r>
              <a:rPr dirty="0"/>
              <a:t>/</a:t>
            </a:r>
            <a:r>
              <a:rPr dirty="0" spc="-25"/>
              <a:t> 100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824674" y="1665922"/>
            <a:ext cx="5178425" cy="4369435"/>
            <a:chOff x="824674" y="1665922"/>
            <a:chExt cx="5178425" cy="4369435"/>
          </a:xfrm>
        </p:grpSpPr>
        <p:sp>
          <p:nvSpPr>
            <p:cNvPr id="4" name="object 4" descr=""/>
            <p:cNvSpPr/>
            <p:nvPr/>
          </p:nvSpPr>
          <p:spPr>
            <a:xfrm>
              <a:off x="838961" y="1808226"/>
              <a:ext cx="5149850" cy="4212590"/>
            </a:xfrm>
            <a:custGeom>
              <a:avLst/>
              <a:gdLst/>
              <a:ahLst/>
              <a:cxnLst/>
              <a:rect l="l" t="t" r="r" b="b"/>
              <a:pathLst>
                <a:path w="5149850" h="4212590">
                  <a:moveTo>
                    <a:pt x="0" y="76453"/>
                  </a:moveTo>
                  <a:lnTo>
                    <a:pt x="6011" y="46720"/>
                  </a:lnTo>
                  <a:lnTo>
                    <a:pt x="22405" y="22415"/>
                  </a:lnTo>
                  <a:lnTo>
                    <a:pt x="46720" y="6016"/>
                  </a:lnTo>
                  <a:lnTo>
                    <a:pt x="76492" y="0"/>
                  </a:lnTo>
                  <a:lnTo>
                    <a:pt x="5073142" y="0"/>
                  </a:lnTo>
                  <a:lnTo>
                    <a:pt x="5102875" y="6016"/>
                  </a:lnTo>
                  <a:lnTo>
                    <a:pt x="5127180" y="22415"/>
                  </a:lnTo>
                  <a:lnTo>
                    <a:pt x="5143579" y="46720"/>
                  </a:lnTo>
                  <a:lnTo>
                    <a:pt x="5149596" y="76453"/>
                  </a:lnTo>
                  <a:lnTo>
                    <a:pt x="5149596" y="4135843"/>
                  </a:lnTo>
                  <a:lnTo>
                    <a:pt x="5143579" y="4165615"/>
                  </a:lnTo>
                  <a:lnTo>
                    <a:pt x="5127180" y="4189930"/>
                  </a:lnTo>
                  <a:lnTo>
                    <a:pt x="5102875" y="4206324"/>
                  </a:lnTo>
                  <a:lnTo>
                    <a:pt x="5073142" y="4212336"/>
                  </a:lnTo>
                  <a:lnTo>
                    <a:pt x="76492" y="4212336"/>
                  </a:lnTo>
                  <a:lnTo>
                    <a:pt x="46720" y="4206324"/>
                  </a:lnTo>
                  <a:lnTo>
                    <a:pt x="22405" y="4189930"/>
                  </a:lnTo>
                  <a:lnTo>
                    <a:pt x="6011" y="4165615"/>
                  </a:lnTo>
                  <a:lnTo>
                    <a:pt x="0" y="4135843"/>
                  </a:lnTo>
                  <a:lnTo>
                    <a:pt x="0" y="76453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715005" y="1680210"/>
              <a:ext cx="1391920" cy="245745"/>
            </a:xfrm>
            <a:custGeom>
              <a:avLst/>
              <a:gdLst/>
              <a:ahLst/>
              <a:cxnLst/>
              <a:rect l="l" t="t" r="r" b="b"/>
              <a:pathLst>
                <a:path w="1391920" h="245744">
                  <a:moveTo>
                    <a:pt x="1268730" y="0"/>
                  </a:moveTo>
                  <a:lnTo>
                    <a:pt x="122681" y="0"/>
                  </a:lnTo>
                  <a:lnTo>
                    <a:pt x="74902" y="9632"/>
                  </a:lnTo>
                  <a:lnTo>
                    <a:pt x="35909" y="35909"/>
                  </a:lnTo>
                  <a:lnTo>
                    <a:pt x="9632" y="74902"/>
                  </a:lnTo>
                  <a:lnTo>
                    <a:pt x="0" y="122681"/>
                  </a:lnTo>
                  <a:lnTo>
                    <a:pt x="9632" y="170461"/>
                  </a:lnTo>
                  <a:lnTo>
                    <a:pt x="35909" y="209454"/>
                  </a:lnTo>
                  <a:lnTo>
                    <a:pt x="74902" y="235731"/>
                  </a:lnTo>
                  <a:lnTo>
                    <a:pt x="122681" y="245363"/>
                  </a:lnTo>
                  <a:lnTo>
                    <a:pt x="1268730" y="245363"/>
                  </a:lnTo>
                  <a:lnTo>
                    <a:pt x="1316509" y="235731"/>
                  </a:lnTo>
                  <a:lnTo>
                    <a:pt x="1355502" y="209454"/>
                  </a:lnTo>
                  <a:lnTo>
                    <a:pt x="1381779" y="170461"/>
                  </a:lnTo>
                  <a:lnTo>
                    <a:pt x="1391411" y="122681"/>
                  </a:lnTo>
                  <a:lnTo>
                    <a:pt x="1381779" y="74902"/>
                  </a:lnTo>
                  <a:lnTo>
                    <a:pt x="1355502" y="35909"/>
                  </a:lnTo>
                  <a:lnTo>
                    <a:pt x="1316509" y="9632"/>
                  </a:lnTo>
                  <a:lnTo>
                    <a:pt x="12687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715005" y="1680210"/>
              <a:ext cx="1391920" cy="245745"/>
            </a:xfrm>
            <a:custGeom>
              <a:avLst/>
              <a:gdLst/>
              <a:ahLst/>
              <a:cxnLst/>
              <a:rect l="l" t="t" r="r" b="b"/>
              <a:pathLst>
                <a:path w="1391920" h="245744">
                  <a:moveTo>
                    <a:pt x="0" y="122681"/>
                  </a:moveTo>
                  <a:lnTo>
                    <a:pt x="9632" y="74902"/>
                  </a:lnTo>
                  <a:lnTo>
                    <a:pt x="35909" y="35909"/>
                  </a:lnTo>
                  <a:lnTo>
                    <a:pt x="74902" y="9632"/>
                  </a:lnTo>
                  <a:lnTo>
                    <a:pt x="122681" y="0"/>
                  </a:lnTo>
                  <a:lnTo>
                    <a:pt x="1268730" y="0"/>
                  </a:lnTo>
                  <a:lnTo>
                    <a:pt x="1316509" y="9632"/>
                  </a:lnTo>
                  <a:lnTo>
                    <a:pt x="1355502" y="35909"/>
                  </a:lnTo>
                  <a:lnTo>
                    <a:pt x="1381779" y="74902"/>
                  </a:lnTo>
                  <a:lnTo>
                    <a:pt x="1391411" y="122681"/>
                  </a:lnTo>
                  <a:lnTo>
                    <a:pt x="1381779" y="170461"/>
                  </a:lnTo>
                  <a:lnTo>
                    <a:pt x="1355502" y="209454"/>
                  </a:lnTo>
                  <a:lnTo>
                    <a:pt x="1316509" y="235731"/>
                  </a:lnTo>
                  <a:lnTo>
                    <a:pt x="1268730" y="245363"/>
                  </a:lnTo>
                  <a:lnTo>
                    <a:pt x="122681" y="245363"/>
                  </a:lnTo>
                  <a:lnTo>
                    <a:pt x="74902" y="235731"/>
                  </a:lnTo>
                  <a:lnTo>
                    <a:pt x="35909" y="209454"/>
                  </a:lnTo>
                  <a:lnTo>
                    <a:pt x="9632" y="170461"/>
                  </a:lnTo>
                  <a:lnTo>
                    <a:pt x="0" y="122681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87451" y="1339341"/>
            <a:ext cx="6586220" cy="548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'Jag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har de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verktyg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och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stöd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som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behövs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för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att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göra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ett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bra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jobb'</a:t>
            </a:r>
            <a:endParaRPr sz="1800">
              <a:latin typeface="Arial"/>
              <a:cs typeface="Arial"/>
            </a:endParaRPr>
          </a:p>
          <a:p>
            <a:pPr algn="ctr" marR="931544">
              <a:lnSpc>
                <a:spcPct val="100000"/>
              </a:lnSpc>
              <a:spcBef>
                <a:spcPts val="760"/>
              </a:spcBef>
            </a:pPr>
            <a:r>
              <a:rPr dirty="0" sz="1000" spc="-10" b="1">
                <a:latin typeface="Arial"/>
                <a:cs typeface="Arial"/>
              </a:rPr>
              <a:t>Svarsfördelning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2741485" y="2026920"/>
            <a:ext cx="2804795" cy="3895725"/>
            <a:chOff x="2741485" y="2026920"/>
            <a:chExt cx="2804795" cy="3895725"/>
          </a:xfrm>
        </p:grpSpPr>
        <p:sp>
          <p:nvSpPr>
            <p:cNvPr id="9" name="object 9" descr=""/>
            <p:cNvSpPr/>
            <p:nvPr/>
          </p:nvSpPr>
          <p:spPr>
            <a:xfrm>
              <a:off x="2746248" y="2104644"/>
              <a:ext cx="2799715" cy="623570"/>
            </a:xfrm>
            <a:custGeom>
              <a:avLst/>
              <a:gdLst/>
              <a:ahLst/>
              <a:cxnLst/>
              <a:rect l="l" t="t" r="r" b="b"/>
              <a:pathLst>
                <a:path w="2799715" h="623569">
                  <a:moveTo>
                    <a:pt x="2799588" y="0"/>
                  </a:moveTo>
                  <a:lnTo>
                    <a:pt x="0" y="0"/>
                  </a:lnTo>
                  <a:lnTo>
                    <a:pt x="0" y="623315"/>
                  </a:lnTo>
                  <a:lnTo>
                    <a:pt x="2799588" y="623315"/>
                  </a:lnTo>
                  <a:lnTo>
                    <a:pt x="2799588" y="0"/>
                  </a:lnTo>
                  <a:close/>
                </a:path>
              </a:pathLst>
            </a:custGeom>
            <a:solidFill>
              <a:srgbClr val="53A3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746248" y="2026920"/>
              <a:ext cx="0" cy="3895725"/>
            </a:xfrm>
            <a:custGeom>
              <a:avLst/>
              <a:gdLst/>
              <a:ahLst/>
              <a:cxnLst/>
              <a:rect l="l" t="t" r="r" b="b"/>
              <a:pathLst>
                <a:path w="0" h="3895725">
                  <a:moveTo>
                    <a:pt x="0" y="0"/>
                  </a:moveTo>
                  <a:lnTo>
                    <a:pt x="0" y="3895343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5342509" y="2330958"/>
            <a:ext cx="1409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FFFFFF"/>
                </a:solidFill>
                <a:latin typeface="Arial"/>
                <a:cs typeface="Arial"/>
              </a:rPr>
              <a:t>34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746248" y="2883407"/>
            <a:ext cx="494030" cy="623570"/>
          </a:xfrm>
          <a:prstGeom prst="rect">
            <a:avLst/>
          </a:prstGeom>
          <a:solidFill>
            <a:srgbClr val="83E7A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algn="r" marR="67945">
              <a:lnSpc>
                <a:spcPct val="100000"/>
              </a:lnSpc>
              <a:spcBef>
                <a:spcPts val="735"/>
              </a:spcBef>
            </a:pPr>
            <a:r>
              <a:rPr dirty="0" sz="900" spc="-5" b="1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002917" y="2334006"/>
            <a:ext cx="66929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Arial"/>
                <a:cs typeface="Arial"/>
              </a:rPr>
              <a:t>Allt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är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på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plats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081910" y="3113024"/>
            <a:ext cx="58991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Arial"/>
                <a:cs typeface="Arial"/>
              </a:rPr>
              <a:t>Det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fungerar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511553" y="3892041"/>
            <a:ext cx="116078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Utrymme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för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förbättringar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330578" y="4671186"/>
            <a:ext cx="134048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Nödvändigt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med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förbättringar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155317" y="5450204"/>
            <a:ext cx="51689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Ingen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åsikt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8" name="object 18" descr=""/>
          <p:cNvGrpSpPr/>
          <p:nvPr/>
        </p:nvGrpSpPr>
        <p:grpSpPr>
          <a:xfrm>
            <a:off x="6190678" y="1665922"/>
            <a:ext cx="5178425" cy="4369435"/>
            <a:chOff x="6190678" y="1665922"/>
            <a:chExt cx="5178425" cy="4369435"/>
          </a:xfrm>
        </p:grpSpPr>
        <p:sp>
          <p:nvSpPr>
            <p:cNvPr id="19" name="object 19" descr=""/>
            <p:cNvSpPr/>
            <p:nvPr/>
          </p:nvSpPr>
          <p:spPr>
            <a:xfrm>
              <a:off x="6204965" y="1808226"/>
              <a:ext cx="5149850" cy="4212590"/>
            </a:xfrm>
            <a:custGeom>
              <a:avLst/>
              <a:gdLst/>
              <a:ahLst/>
              <a:cxnLst/>
              <a:rect l="l" t="t" r="r" b="b"/>
              <a:pathLst>
                <a:path w="5149850" h="4212590">
                  <a:moveTo>
                    <a:pt x="0" y="76453"/>
                  </a:moveTo>
                  <a:lnTo>
                    <a:pt x="6016" y="46720"/>
                  </a:lnTo>
                  <a:lnTo>
                    <a:pt x="22415" y="22415"/>
                  </a:lnTo>
                  <a:lnTo>
                    <a:pt x="46720" y="6016"/>
                  </a:lnTo>
                  <a:lnTo>
                    <a:pt x="76454" y="0"/>
                  </a:lnTo>
                  <a:lnTo>
                    <a:pt x="5073142" y="0"/>
                  </a:lnTo>
                  <a:lnTo>
                    <a:pt x="5102875" y="6016"/>
                  </a:lnTo>
                  <a:lnTo>
                    <a:pt x="5127180" y="22415"/>
                  </a:lnTo>
                  <a:lnTo>
                    <a:pt x="5143579" y="46720"/>
                  </a:lnTo>
                  <a:lnTo>
                    <a:pt x="5149595" y="76453"/>
                  </a:lnTo>
                  <a:lnTo>
                    <a:pt x="5149595" y="4135843"/>
                  </a:lnTo>
                  <a:lnTo>
                    <a:pt x="5143579" y="4165615"/>
                  </a:lnTo>
                  <a:lnTo>
                    <a:pt x="5127180" y="4189930"/>
                  </a:lnTo>
                  <a:lnTo>
                    <a:pt x="5102875" y="4206324"/>
                  </a:lnTo>
                  <a:lnTo>
                    <a:pt x="5073142" y="4212336"/>
                  </a:lnTo>
                  <a:lnTo>
                    <a:pt x="76454" y="4212336"/>
                  </a:lnTo>
                  <a:lnTo>
                    <a:pt x="46720" y="4206324"/>
                  </a:lnTo>
                  <a:lnTo>
                    <a:pt x="22415" y="4189930"/>
                  </a:lnTo>
                  <a:lnTo>
                    <a:pt x="6016" y="4165615"/>
                  </a:lnTo>
                  <a:lnTo>
                    <a:pt x="0" y="4135843"/>
                  </a:lnTo>
                  <a:lnTo>
                    <a:pt x="0" y="76453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7626857" y="1680210"/>
              <a:ext cx="2299970" cy="245745"/>
            </a:xfrm>
            <a:custGeom>
              <a:avLst/>
              <a:gdLst/>
              <a:ahLst/>
              <a:cxnLst/>
              <a:rect l="l" t="t" r="r" b="b"/>
              <a:pathLst>
                <a:path w="2299970" h="245744">
                  <a:moveTo>
                    <a:pt x="2177034" y="0"/>
                  </a:moveTo>
                  <a:lnTo>
                    <a:pt x="122682" y="0"/>
                  </a:lnTo>
                  <a:lnTo>
                    <a:pt x="74902" y="9632"/>
                  </a:lnTo>
                  <a:lnTo>
                    <a:pt x="35909" y="35909"/>
                  </a:lnTo>
                  <a:lnTo>
                    <a:pt x="9632" y="74902"/>
                  </a:lnTo>
                  <a:lnTo>
                    <a:pt x="0" y="122681"/>
                  </a:lnTo>
                  <a:lnTo>
                    <a:pt x="9632" y="170461"/>
                  </a:lnTo>
                  <a:lnTo>
                    <a:pt x="35909" y="209454"/>
                  </a:lnTo>
                  <a:lnTo>
                    <a:pt x="74902" y="235731"/>
                  </a:lnTo>
                  <a:lnTo>
                    <a:pt x="122682" y="245363"/>
                  </a:lnTo>
                  <a:lnTo>
                    <a:pt x="2177034" y="245363"/>
                  </a:lnTo>
                  <a:lnTo>
                    <a:pt x="2224813" y="235731"/>
                  </a:lnTo>
                  <a:lnTo>
                    <a:pt x="2263806" y="209454"/>
                  </a:lnTo>
                  <a:lnTo>
                    <a:pt x="2290083" y="170461"/>
                  </a:lnTo>
                  <a:lnTo>
                    <a:pt x="2299716" y="122681"/>
                  </a:lnTo>
                  <a:lnTo>
                    <a:pt x="2290083" y="74902"/>
                  </a:lnTo>
                  <a:lnTo>
                    <a:pt x="2263806" y="35909"/>
                  </a:lnTo>
                  <a:lnTo>
                    <a:pt x="2224813" y="9632"/>
                  </a:lnTo>
                  <a:lnTo>
                    <a:pt x="21770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7626857" y="1680210"/>
              <a:ext cx="2299970" cy="245745"/>
            </a:xfrm>
            <a:custGeom>
              <a:avLst/>
              <a:gdLst/>
              <a:ahLst/>
              <a:cxnLst/>
              <a:rect l="l" t="t" r="r" b="b"/>
              <a:pathLst>
                <a:path w="2299970" h="245744">
                  <a:moveTo>
                    <a:pt x="0" y="122681"/>
                  </a:moveTo>
                  <a:lnTo>
                    <a:pt x="9632" y="74902"/>
                  </a:lnTo>
                  <a:lnTo>
                    <a:pt x="35909" y="35909"/>
                  </a:lnTo>
                  <a:lnTo>
                    <a:pt x="74902" y="9632"/>
                  </a:lnTo>
                  <a:lnTo>
                    <a:pt x="122682" y="0"/>
                  </a:lnTo>
                  <a:lnTo>
                    <a:pt x="2177034" y="0"/>
                  </a:lnTo>
                  <a:lnTo>
                    <a:pt x="2224813" y="9632"/>
                  </a:lnTo>
                  <a:lnTo>
                    <a:pt x="2263806" y="35909"/>
                  </a:lnTo>
                  <a:lnTo>
                    <a:pt x="2290083" y="74902"/>
                  </a:lnTo>
                  <a:lnTo>
                    <a:pt x="2299716" y="122681"/>
                  </a:lnTo>
                  <a:lnTo>
                    <a:pt x="2290083" y="170461"/>
                  </a:lnTo>
                  <a:lnTo>
                    <a:pt x="2263806" y="209454"/>
                  </a:lnTo>
                  <a:lnTo>
                    <a:pt x="2224813" y="235731"/>
                  </a:lnTo>
                  <a:lnTo>
                    <a:pt x="2177034" y="245363"/>
                  </a:lnTo>
                  <a:lnTo>
                    <a:pt x="122682" y="245363"/>
                  </a:lnTo>
                  <a:lnTo>
                    <a:pt x="74902" y="235731"/>
                  </a:lnTo>
                  <a:lnTo>
                    <a:pt x="35909" y="209454"/>
                  </a:lnTo>
                  <a:lnTo>
                    <a:pt x="9632" y="170461"/>
                  </a:lnTo>
                  <a:lnTo>
                    <a:pt x="0" y="122681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7831963" y="1710943"/>
            <a:ext cx="18891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latin typeface="Arial"/>
                <a:cs typeface="Arial"/>
              </a:rPr>
              <a:t>Tidslinje</a:t>
            </a:r>
            <a:r>
              <a:rPr dirty="0" sz="1000" spc="-6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över</a:t>
            </a:r>
            <a:r>
              <a:rPr dirty="0" sz="1000" spc="-4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genomsnittssvar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6702425" y="2009013"/>
            <a:ext cx="4519930" cy="3801110"/>
            <a:chOff x="6702425" y="2009013"/>
            <a:chExt cx="4519930" cy="3801110"/>
          </a:xfrm>
        </p:grpSpPr>
        <p:sp>
          <p:nvSpPr>
            <p:cNvPr id="24" name="object 24" descr=""/>
            <p:cNvSpPr/>
            <p:nvPr/>
          </p:nvSpPr>
          <p:spPr>
            <a:xfrm>
              <a:off x="6755892" y="2157984"/>
              <a:ext cx="4348480" cy="3647440"/>
            </a:xfrm>
            <a:custGeom>
              <a:avLst/>
              <a:gdLst/>
              <a:ahLst/>
              <a:cxnLst/>
              <a:rect l="l" t="t" r="r" b="b"/>
              <a:pathLst>
                <a:path w="4348480" h="3647440">
                  <a:moveTo>
                    <a:pt x="0" y="2430780"/>
                  </a:moveTo>
                  <a:lnTo>
                    <a:pt x="4347972" y="2430780"/>
                  </a:lnTo>
                </a:path>
                <a:path w="4348480" h="3647440">
                  <a:moveTo>
                    <a:pt x="0" y="1216152"/>
                  </a:moveTo>
                  <a:lnTo>
                    <a:pt x="4347972" y="1216152"/>
                  </a:lnTo>
                </a:path>
                <a:path w="4348480" h="3647440">
                  <a:moveTo>
                    <a:pt x="0" y="1524"/>
                  </a:moveTo>
                  <a:lnTo>
                    <a:pt x="4240530" y="1524"/>
                  </a:lnTo>
                </a:path>
                <a:path w="4348480" h="3647440">
                  <a:moveTo>
                    <a:pt x="0" y="0"/>
                  </a:moveTo>
                  <a:lnTo>
                    <a:pt x="0" y="3646932"/>
                  </a:lnTo>
                </a:path>
                <a:path w="4348480" h="3647440">
                  <a:moveTo>
                    <a:pt x="627887" y="0"/>
                  </a:moveTo>
                  <a:lnTo>
                    <a:pt x="627887" y="3646932"/>
                  </a:lnTo>
                </a:path>
                <a:path w="4348480" h="3647440">
                  <a:moveTo>
                    <a:pt x="1255776" y="0"/>
                  </a:moveTo>
                  <a:lnTo>
                    <a:pt x="1255776" y="3646932"/>
                  </a:lnTo>
                </a:path>
                <a:path w="4348480" h="3647440">
                  <a:moveTo>
                    <a:pt x="1877567" y="0"/>
                  </a:moveTo>
                  <a:lnTo>
                    <a:pt x="1877567" y="3646932"/>
                  </a:lnTo>
                </a:path>
                <a:path w="4348480" h="3647440">
                  <a:moveTo>
                    <a:pt x="2491739" y="0"/>
                  </a:moveTo>
                  <a:lnTo>
                    <a:pt x="2491739" y="3646932"/>
                  </a:lnTo>
                </a:path>
                <a:path w="4348480" h="3647440">
                  <a:moveTo>
                    <a:pt x="3119628" y="0"/>
                  </a:moveTo>
                  <a:lnTo>
                    <a:pt x="3119628" y="3646932"/>
                  </a:lnTo>
                </a:path>
                <a:path w="4348480" h="3647440">
                  <a:moveTo>
                    <a:pt x="3747515" y="0"/>
                  </a:moveTo>
                  <a:lnTo>
                    <a:pt x="3747515" y="3646932"/>
                  </a:lnTo>
                </a:path>
                <a:path w="4348480" h="3647440">
                  <a:moveTo>
                    <a:pt x="0" y="3646932"/>
                  </a:moveTo>
                  <a:lnTo>
                    <a:pt x="4347972" y="3646932"/>
                  </a:lnTo>
                  <a:lnTo>
                    <a:pt x="4347972" y="0"/>
                  </a:lnTo>
                  <a:lnTo>
                    <a:pt x="0" y="0"/>
                  </a:lnTo>
                  <a:lnTo>
                    <a:pt x="0" y="3646932"/>
                  </a:lnTo>
                  <a:close/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6755892" y="2267712"/>
              <a:ext cx="4348480" cy="3537585"/>
            </a:xfrm>
            <a:custGeom>
              <a:avLst/>
              <a:gdLst/>
              <a:ahLst/>
              <a:cxnLst/>
              <a:rect l="l" t="t" r="r" b="b"/>
              <a:pathLst>
                <a:path w="4348480" h="3537585">
                  <a:moveTo>
                    <a:pt x="3678935" y="0"/>
                  </a:moveTo>
                  <a:lnTo>
                    <a:pt x="2962655" y="73151"/>
                  </a:lnTo>
                  <a:lnTo>
                    <a:pt x="2580131" y="146303"/>
                  </a:lnTo>
                  <a:lnTo>
                    <a:pt x="2199131" y="73151"/>
                  </a:lnTo>
                  <a:lnTo>
                    <a:pt x="1816607" y="36575"/>
                  </a:lnTo>
                  <a:lnTo>
                    <a:pt x="1481327" y="473963"/>
                  </a:lnTo>
                  <a:lnTo>
                    <a:pt x="1098803" y="693420"/>
                  </a:lnTo>
                  <a:lnTo>
                    <a:pt x="478535" y="109727"/>
                  </a:lnTo>
                  <a:lnTo>
                    <a:pt x="0" y="36575"/>
                  </a:lnTo>
                  <a:lnTo>
                    <a:pt x="0" y="3537204"/>
                  </a:lnTo>
                  <a:lnTo>
                    <a:pt x="4347972" y="3537204"/>
                  </a:lnTo>
                  <a:lnTo>
                    <a:pt x="4347972" y="73151"/>
                  </a:lnTo>
                  <a:lnTo>
                    <a:pt x="4014215" y="182879"/>
                  </a:lnTo>
                  <a:lnTo>
                    <a:pt x="3678935" y="0"/>
                  </a:lnTo>
                  <a:close/>
                </a:path>
              </a:pathLst>
            </a:custGeom>
            <a:solidFill>
              <a:srgbClr val="F1F1F1">
                <a:alpha val="5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6755892" y="5804916"/>
              <a:ext cx="4348480" cy="0"/>
            </a:xfrm>
            <a:custGeom>
              <a:avLst/>
              <a:gdLst/>
              <a:ahLst/>
              <a:cxnLst/>
              <a:rect l="l" t="t" r="r" b="b"/>
              <a:pathLst>
                <a:path w="4348480" h="0">
                  <a:moveTo>
                    <a:pt x="0" y="0"/>
                  </a:moveTo>
                  <a:lnTo>
                    <a:pt x="434797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6756653" y="2996946"/>
              <a:ext cx="4348480" cy="219710"/>
            </a:xfrm>
            <a:custGeom>
              <a:avLst/>
              <a:gdLst/>
              <a:ahLst/>
              <a:cxnLst/>
              <a:rect l="l" t="t" r="r" b="b"/>
              <a:pathLst>
                <a:path w="4348480" h="219710">
                  <a:moveTo>
                    <a:pt x="0" y="146303"/>
                  </a:moveTo>
                  <a:lnTo>
                    <a:pt x="477012" y="73151"/>
                  </a:lnTo>
                  <a:lnTo>
                    <a:pt x="1098803" y="109727"/>
                  </a:lnTo>
                  <a:lnTo>
                    <a:pt x="1481327" y="0"/>
                  </a:lnTo>
                  <a:lnTo>
                    <a:pt x="1815084" y="36575"/>
                  </a:lnTo>
                  <a:lnTo>
                    <a:pt x="2197607" y="219455"/>
                  </a:lnTo>
                  <a:lnTo>
                    <a:pt x="2580131" y="109727"/>
                  </a:lnTo>
                  <a:lnTo>
                    <a:pt x="2962655" y="36575"/>
                  </a:lnTo>
                  <a:lnTo>
                    <a:pt x="3678936" y="0"/>
                  </a:lnTo>
                  <a:lnTo>
                    <a:pt x="4012692" y="36575"/>
                  </a:lnTo>
                  <a:lnTo>
                    <a:pt x="4347972" y="73151"/>
                  </a:lnTo>
                </a:path>
              </a:pathLst>
            </a:custGeom>
            <a:ln w="19050">
              <a:solidFill>
                <a:srgbClr val="BEBEBE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8" name="object 2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02425" y="3089529"/>
              <a:ext cx="105918" cy="105918"/>
            </a:xfrm>
            <a:prstGeom prst="rect">
              <a:avLst/>
            </a:prstGeom>
          </p:spPr>
        </p:pic>
        <p:pic>
          <p:nvPicPr>
            <p:cNvPr id="29" name="object 2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79437" y="3016377"/>
              <a:ext cx="105918" cy="105918"/>
            </a:xfrm>
            <a:prstGeom prst="rect">
              <a:avLst/>
            </a:prstGeom>
          </p:spPr>
        </p:pic>
        <p:pic>
          <p:nvPicPr>
            <p:cNvPr id="30" name="object 3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01228" y="3052952"/>
              <a:ext cx="105918" cy="105918"/>
            </a:xfrm>
            <a:prstGeom prst="rect">
              <a:avLst/>
            </a:prstGeom>
          </p:spPr>
        </p:pic>
        <p:pic>
          <p:nvPicPr>
            <p:cNvPr id="31" name="object 3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83752" y="2943225"/>
              <a:ext cx="105918" cy="105917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17508" y="2979801"/>
              <a:ext cx="105918" cy="105918"/>
            </a:xfrm>
            <a:prstGeom prst="rect">
              <a:avLst/>
            </a:prstGeom>
          </p:spPr>
        </p:pic>
        <p:pic>
          <p:nvPicPr>
            <p:cNvPr id="33" name="object 3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00032" y="3162680"/>
              <a:ext cx="105918" cy="105918"/>
            </a:xfrm>
            <a:prstGeom prst="rect">
              <a:avLst/>
            </a:prstGeom>
          </p:spPr>
        </p:pic>
        <p:pic>
          <p:nvPicPr>
            <p:cNvPr id="34" name="object 34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82557" y="3052952"/>
              <a:ext cx="105918" cy="105918"/>
            </a:xfrm>
            <a:prstGeom prst="rect">
              <a:avLst/>
            </a:prstGeom>
          </p:spPr>
        </p:pic>
        <p:pic>
          <p:nvPicPr>
            <p:cNvPr id="35" name="object 3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65080" y="2979801"/>
              <a:ext cx="105918" cy="105918"/>
            </a:xfrm>
            <a:prstGeom prst="rect">
              <a:avLst/>
            </a:prstGeom>
          </p:spPr>
        </p:pic>
        <p:pic>
          <p:nvPicPr>
            <p:cNvPr id="36" name="object 3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81360" y="2943225"/>
              <a:ext cx="105918" cy="105917"/>
            </a:xfrm>
            <a:prstGeom prst="rect">
              <a:avLst/>
            </a:prstGeom>
          </p:spPr>
        </p:pic>
        <p:pic>
          <p:nvPicPr>
            <p:cNvPr id="37" name="object 3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15116" y="2979801"/>
              <a:ext cx="105917" cy="105918"/>
            </a:xfrm>
            <a:prstGeom prst="rect">
              <a:avLst/>
            </a:prstGeom>
          </p:spPr>
        </p:pic>
        <p:pic>
          <p:nvPicPr>
            <p:cNvPr id="38" name="object 3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050396" y="3016377"/>
              <a:ext cx="105918" cy="105918"/>
            </a:xfrm>
            <a:prstGeom prst="rect">
              <a:avLst/>
            </a:prstGeom>
          </p:spPr>
        </p:pic>
        <p:sp>
          <p:nvSpPr>
            <p:cNvPr id="39" name="object 39" descr=""/>
            <p:cNvSpPr/>
            <p:nvPr/>
          </p:nvSpPr>
          <p:spPr>
            <a:xfrm>
              <a:off x="6756653" y="2268474"/>
              <a:ext cx="4348480" cy="692150"/>
            </a:xfrm>
            <a:custGeom>
              <a:avLst/>
              <a:gdLst/>
              <a:ahLst/>
              <a:cxnLst/>
              <a:rect l="l" t="t" r="r" b="b"/>
              <a:pathLst>
                <a:path w="4348480" h="692150">
                  <a:moveTo>
                    <a:pt x="0" y="36575"/>
                  </a:moveTo>
                  <a:lnTo>
                    <a:pt x="477012" y="108203"/>
                  </a:lnTo>
                  <a:lnTo>
                    <a:pt x="1098803" y="691896"/>
                  </a:lnTo>
                  <a:lnTo>
                    <a:pt x="1481327" y="473963"/>
                  </a:lnTo>
                  <a:lnTo>
                    <a:pt x="1815084" y="36575"/>
                  </a:lnTo>
                  <a:lnTo>
                    <a:pt x="2197607" y="71627"/>
                  </a:lnTo>
                  <a:lnTo>
                    <a:pt x="2580131" y="144779"/>
                  </a:lnTo>
                  <a:lnTo>
                    <a:pt x="2962655" y="71627"/>
                  </a:lnTo>
                  <a:lnTo>
                    <a:pt x="3678936" y="0"/>
                  </a:lnTo>
                  <a:lnTo>
                    <a:pt x="4012692" y="181355"/>
                  </a:lnTo>
                  <a:lnTo>
                    <a:pt x="4347972" y="71627"/>
                  </a:lnTo>
                </a:path>
              </a:pathLst>
            </a:custGeom>
            <a:ln w="19050">
              <a:solidFill>
                <a:srgbClr val="4D4D4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0" name="object 4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02425" y="2251329"/>
              <a:ext cx="105918" cy="105918"/>
            </a:xfrm>
            <a:prstGeom prst="rect">
              <a:avLst/>
            </a:prstGeom>
          </p:spPr>
        </p:pic>
        <p:pic>
          <p:nvPicPr>
            <p:cNvPr id="41" name="object 41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179437" y="2322957"/>
              <a:ext cx="105918" cy="105917"/>
            </a:xfrm>
            <a:prstGeom prst="rect">
              <a:avLst/>
            </a:prstGeom>
          </p:spPr>
        </p:pic>
        <p:pic>
          <p:nvPicPr>
            <p:cNvPr id="42" name="object 4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01228" y="2906649"/>
              <a:ext cx="105918" cy="105917"/>
            </a:xfrm>
            <a:prstGeom prst="rect">
              <a:avLst/>
            </a:prstGeom>
          </p:spPr>
        </p:pic>
        <p:pic>
          <p:nvPicPr>
            <p:cNvPr id="43" name="object 4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183752" y="2688717"/>
              <a:ext cx="105918" cy="105918"/>
            </a:xfrm>
            <a:prstGeom prst="rect">
              <a:avLst/>
            </a:prstGeom>
          </p:spPr>
        </p:pic>
        <p:pic>
          <p:nvPicPr>
            <p:cNvPr id="44" name="object 4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517508" y="2251329"/>
              <a:ext cx="105918" cy="105918"/>
            </a:xfrm>
            <a:prstGeom prst="rect">
              <a:avLst/>
            </a:prstGeom>
          </p:spPr>
        </p:pic>
        <p:pic>
          <p:nvPicPr>
            <p:cNvPr id="45" name="object 4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900032" y="2286381"/>
              <a:ext cx="105918" cy="105918"/>
            </a:xfrm>
            <a:prstGeom prst="rect">
              <a:avLst/>
            </a:prstGeom>
          </p:spPr>
        </p:pic>
        <p:pic>
          <p:nvPicPr>
            <p:cNvPr id="46" name="object 46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82557" y="2359533"/>
              <a:ext cx="105918" cy="105917"/>
            </a:xfrm>
            <a:prstGeom prst="rect">
              <a:avLst/>
            </a:prstGeom>
          </p:spPr>
        </p:pic>
        <p:pic>
          <p:nvPicPr>
            <p:cNvPr id="47" name="object 4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665080" y="2286381"/>
              <a:ext cx="105918" cy="105918"/>
            </a:xfrm>
            <a:prstGeom prst="rect">
              <a:avLst/>
            </a:prstGeom>
          </p:spPr>
        </p:pic>
        <p:pic>
          <p:nvPicPr>
            <p:cNvPr id="48" name="object 48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381360" y="2214753"/>
              <a:ext cx="105918" cy="105918"/>
            </a:xfrm>
            <a:prstGeom prst="rect">
              <a:avLst/>
            </a:prstGeom>
          </p:spPr>
        </p:pic>
        <p:pic>
          <p:nvPicPr>
            <p:cNvPr id="49" name="object 4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715116" y="2396109"/>
              <a:ext cx="105917" cy="105917"/>
            </a:xfrm>
            <a:prstGeom prst="rect">
              <a:avLst/>
            </a:prstGeom>
          </p:spPr>
        </p:pic>
        <p:pic>
          <p:nvPicPr>
            <p:cNvPr id="50" name="object 50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986896" y="2009013"/>
              <a:ext cx="235457" cy="404749"/>
            </a:xfrm>
            <a:prstGeom prst="rect">
              <a:avLst/>
            </a:prstGeom>
          </p:spPr>
        </p:pic>
      </p:grpSp>
      <p:sp>
        <p:nvSpPr>
          <p:cNvPr id="51" name="object 51" descr=""/>
          <p:cNvSpPr txBox="1"/>
          <p:nvPr/>
        </p:nvSpPr>
        <p:spPr>
          <a:xfrm>
            <a:off x="11023218" y="2036191"/>
            <a:ext cx="165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solidFill>
                  <a:srgbClr val="494948"/>
                </a:solidFill>
                <a:latin typeface="Arial"/>
                <a:cs typeface="Arial"/>
              </a:rPr>
              <a:t>95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6564630" y="5706262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6493890" y="4490415"/>
            <a:ext cx="165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33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6493890" y="3275457"/>
            <a:ext cx="165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67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6423405" y="2059939"/>
            <a:ext cx="2374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100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6623684" y="5831535"/>
            <a:ext cx="2673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mar-</a:t>
            </a:r>
            <a:r>
              <a:rPr dirty="0" sz="600" spc="-2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7266813" y="5831535"/>
            <a:ext cx="236854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jun-</a:t>
            </a:r>
            <a:r>
              <a:rPr dirty="0" sz="600" spc="-2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7884414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sep-</a:t>
            </a:r>
            <a:r>
              <a:rPr dirty="0" sz="600" spc="-3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8505570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dec-</a:t>
            </a:r>
            <a:r>
              <a:rPr dirty="0" sz="600" spc="-3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9115806" y="5831535"/>
            <a:ext cx="2673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mar-</a:t>
            </a:r>
            <a:r>
              <a:rPr dirty="0" sz="600" spc="-2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9758553" y="5831535"/>
            <a:ext cx="236854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jun-</a:t>
            </a:r>
            <a:r>
              <a:rPr dirty="0" sz="600" spc="-2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10376154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sep-</a:t>
            </a:r>
            <a:r>
              <a:rPr dirty="0" sz="600" spc="-3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63" name="object 63" descr=""/>
          <p:cNvGrpSpPr/>
          <p:nvPr/>
        </p:nvGrpSpPr>
        <p:grpSpPr>
          <a:xfrm>
            <a:off x="6263640" y="1990725"/>
            <a:ext cx="3126740" cy="3889375"/>
            <a:chOff x="6263640" y="1990725"/>
            <a:chExt cx="3126740" cy="3889375"/>
          </a:xfrm>
        </p:grpSpPr>
        <p:sp>
          <p:nvSpPr>
            <p:cNvPr id="64" name="object 64" descr=""/>
            <p:cNvSpPr/>
            <p:nvPr/>
          </p:nvSpPr>
          <p:spPr>
            <a:xfrm>
              <a:off x="6263640" y="2097023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1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6491" y="126491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70AEE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6263640" y="3316224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1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6491" y="126491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83E7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6263640" y="4535423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1" y="0"/>
                  </a:moveTo>
                  <a:lnTo>
                    <a:pt x="0" y="0"/>
                  </a:lnTo>
                  <a:lnTo>
                    <a:pt x="0" y="126492"/>
                  </a:lnTo>
                  <a:lnTo>
                    <a:pt x="126491" y="126492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FFE4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6263640" y="5754623"/>
              <a:ext cx="127000" cy="125095"/>
            </a:xfrm>
            <a:custGeom>
              <a:avLst/>
              <a:gdLst/>
              <a:ahLst/>
              <a:cxnLst/>
              <a:rect l="l" t="t" r="r" b="b"/>
              <a:pathLst>
                <a:path w="127000" h="125095">
                  <a:moveTo>
                    <a:pt x="126491" y="0"/>
                  </a:moveTo>
                  <a:lnTo>
                    <a:pt x="0" y="0"/>
                  </a:lnTo>
                  <a:lnTo>
                    <a:pt x="0" y="124967"/>
                  </a:lnTo>
                  <a:lnTo>
                    <a:pt x="126491" y="124967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FD9D9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7230618" y="2045969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 h="0">
                  <a:moveTo>
                    <a:pt x="0" y="0"/>
                  </a:moveTo>
                  <a:lnTo>
                    <a:pt x="405637" y="0"/>
                  </a:lnTo>
                </a:path>
              </a:pathLst>
            </a:custGeom>
            <a:ln w="19050">
              <a:solidFill>
                <a:srgbClr val="4D4D4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9" name="object 69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378065" y="1990725"/>
              <a:ext cx="108965" cy="108965"/>
            </a:xfrm>
            <a:prstGeom prst="rect">
              <a:avLst/>
            </a:prstGeom>
          </p:spPr>
        </p:pic>
        <p:sp>
          <p:nvSpPr>
            <p:cNvPr id="70" name="object 70" descr=""/>
            <p:cNvSpPr/>
            <p:nvPr/>
          </p:nvSpPr>
          <p:spPr>
            <a:xfrm>
              <a:off x="8984742" y="2045969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 h="0">
                  <a:moveTo>
                    <a:pt x="0" y="0"/>
                  </a:moveTo>
                  <a:lnTo>
                    <a:pt x="405637" y="0"/>
                  </a:lnTo>
                </a:path>
              </a:pathLst>
            </a:custGeom>
            <a:ln w="19050">
              <a:solidFill>
                <a:srgbClr val="BEBEBE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1" name="object 71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33713" y="1990725"/>
              <a:ext cx="108965" cy="108965"/>
            </a:xfrm>
            <a:prstGeom prst="rect">
              <a:avLst/>
            </a:prstGeom>
          </p:spPr>
        </p:pic>
      </p:grpSp>
      <p:sp>
        <p:nvSpPr>
          <p:cNvPr id="72" name="object 72" descr=""/>
          <p:cNvSpPr txBox="1"/>
          <p:nvPr/>
        </p:nvSpPr>
        <p:spPr>
          <a:xfrm>
            <a:off x="7714868" y="1924049"/>
            <a:ext cx="96901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latin typeface="Arial"/>
                <a:cs typeface="Arial"/>
              </a:rPr>
              <a:t>Liselotte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Nilsson-Klangs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organisation</a:t>
            </a:r>
            <a:endParaRPr sz="700">
              <a:latin typeface="Arial"/>
              <a:cs typeface="Arial"/>
            </a:endParaRPr>
          </a:p>
        </p:txBody>
      </p:sp>
      <p:sp>
        <p:nvSpPr>
          <p:cNvPr id="73" name="object 73" descr=""/>
          <p:cNvSpPr txBox="1"/>
          <p:nvPr/>
        </p:nvSpPr>
        <p:spPr>
          <a:xfrm>
            <a:off x="9469628" y="1977389"/>
            <a:ext cx="8959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latin typeface="Arial"/>
                <a:cs typeface="Arial"/>
              </a:rPr>
              <a:t>Vardaga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-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Region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Syd</a:t>
            </a:r>
            <a:endParaRPr sz="700">
              <a:latin typeface="Arial"/>
              <a:cs typeface="Arial"/>
            </a:endParaRPr>
          </a:p>
        </p:txBody>
      </p:sp>
      <p:pic>
        <p:nvPicPr>
          <p:cNvPr id="74" name="object 74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219732" y="368853"/>
            <a:ext cx="601889" cy="601889"/>
          </a:xfrm>
          <a:prstGeom prst="rect">
            <a:avLst/>
          </a:prstGeom>
        </p:spPr>
      </p:pic>
      <p:sp>
        <p:nvSpPr>
          <p:cNvPr id="75" name="object 7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7451" y="798703"/>
            <a:ext cx="45478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Gemenskap:</a:t>
            </a:r>
            <a:r>
              <a:rPr dirty="0" spc="-40"/>
              <a:t> </a:t>
            </a:r>
            <a:r>
              <a:rPr dirty="0"/>
              <a:t>98</a:t>
            </a:r>
            <a:r>
              <a:rPr dirty="0" spc="-15"/>
              <a:t> </a:t>
            </a:r>
            <a:r>
              <a:rPr dirty="0"/>
              <a:t>/</a:t>
            </a:r>
            <a:r>
              <a:rPr dirty="0" spc="-10"/>
              <a:t> </a:t>
            </a:r>
            <a:r>
              <a:rPr dirty="0" spc="-25"/>
              <a:t>100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824674" y="1665922"/>
            <a:ext cx="5178425" cy="4369435"/>
            <a:chOff x="824674" y="1665922"/>
            <a:chExt cx="5178425" cy="4369435"/>
          </a:xfrm>
        </p:grpSpPr>
        <p:sp>
          <p:nvSpPr>
            <p:cNvPr id="4" name="object 4" descr=""/>
            <p:cNvSpPr/>
            <p:nvPr/>
          </p:nvSpPr>
          <p:spPr>
            <a:xfrm>
              <a:off x="838961" y="1808226"/>
              <a:ext cx="5149850" cy="4212590"/>
            </a:xfrm>
            <a:custGeom>
              <a:avLst/>
              <a:gdLst/>
              <a:ahLst/>
              <a:cxnLst/>
              <a:rect l="l" t="t" r="r" b="b"/>
              <a:pathLst>
                <a:path w="5149850" h="4212590">
                  <a:moveTo>
                    <a:pt x="0" y="76453"/>
                  </a:moveTo>
                  <a:lnTo>
                    <a:pt x="6011" y="46720"/>
                  </a:lnTo>
                  <a:lnTo>
                    <a:pt x="22405" y="22415"/>
                  </a:lnTo>
                  <a:lnTo>
                    <a:pt x="46720" y="6016"/>
                  </a:lnTo>
                  <a:lnTo>
                    <a:pt x="76492" y="0"/>
                  </a:lnTo>
                  <a:lnTo>
                    <a:pt x="5073142" y="0"/>
                  </a:lnTo>
                  <a:lnTo>
                    <a:pt x="5102875" y="6016"/>
                  </a:lnTo>
                  <a:lnTo>
                    <a:pt x="5127180" y="22415"/>
                  </a:lnTo>
                  <a:lnTo>
                    <a:pt x="5143579" y="46720"/>
                  </a:lnTo>
                  <a:lnTo>
                    <a:pt x="5149596" y="76453"/>
                  </a:lnTo>
                  <a:lnTo>
                    <a:pt x="5149596" y="4135843"/>
                  </a:lnTo>
                  <a:lnTo>
                    <a:pt x="5143579" y="4165615"/>
                  </a:lnTo>
                  <a:lnTo>
                    <a:pt x="5127180" y="4189930"/>
                  </a:lnTo>
                  <a:lnTo>
                    <a:pt x="5102875" y="4206324"/>
                  </a:lnTo>
                  <a:lnTo>
                    <a:pt x="5073142" y="4212336"/>
                  </a:lnTo>
                  <a:lnTo>
                    <a:pt x="76492" y="4212336"/>
                  </a:lnTo>
                  <a:lnTo>
                    <a:pt x="46720" y="4206324"/>
                  </a:lnTo>
                  <a:lnTo>
                    <a:pt x="22405" y="4189930"/>
                  </a:lnTo>
                  <a:lnTo>
                    <a:pt x="6011" y="4165615"/>
                  </a:lnTo>
                  <a:lnTo>
                    <a:pt x="0" y="4135843"/>
                  </a:lnTo>
                  <a:lnTo>
                    <a:pt x="0" y="76453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715005" y="1680210"/>
              <a:ext cx="1391920" cy="245745"/>
            </a:xfrm>
            <a:custGeom>
              <a:avLst/>
              <a:gdLst/>
              <a:ahLst/>
              <a:cxnLst/>
              <a:rect l="l" t="t" r="r" b="b"/>
              <a:pathLst>
                <a:path w="1391920" h="245744">
                  <a:moveTo>
                    <a:pt x="1268730" y="0"/>
                  </a:moveTo>
                  <a:lnTo>
                    <a:pt x="122681" y="0"/>
                  </a:lnTo>
                  <a:lnTo>
                    <a:pt x="74902" y="9632"/>
                  </a:lnTo>
                  <a:lnTo>
                    <a:pt x="35909" y="35909"/>
                  </a:lnTo>
                  <a:lnTo>
                    <a:pt x="9632" y="74902"/>
                  </a:lnTo>
                  <a:lnTo>
                    <a:pt x="0" y="122681"/>
                  </a:lnTo>
                  <a:lnTo>
                    <a:pt x="9632" y="170461"/>
                  </a:lnTo>
                  <a:lnTo>
                    <a:pt x="35909" y="209454"/>
                  </a:lnTo>
                  <a:lnTo>
                    <a:pt x="74902" y="235731"/>
                  </a:lnTo>
                  <a:lnTo>
                    <a:pt x="122681" y="245363"/>
                  </a:lnTo>
                  <a:lnTo>
                    <a:pt x="1268730" y="245363"/>
                  </a:lnTo>
                  <a:lnTo>
                    <a:pt x="1316509" y="235731"/>
                  </a:lnTo>
                  <a:lnTo>
                    <a:pt x="1355502" y="209454"/>
                  </a:lnTo>
                  <a:lnTo>
                    <a:pt x="1381779" y="170461"/>
                  </a:lnTo>
                  <a:lnTo>
                    <a:pt x="1391411" y="122681"/>
                  </a:lnTo>
                  <a:lnTo>
                    <a:pt x="1381779" y="74902"/>
                  </a:lnTo>
                  <a:lnTo>
                    <a:pt x="1355502" y="35909"/>
                  </a:lnTo>
                  <a:lnTo>
                    <a:pt x="1316509" y="9632"/>
                  </a:lnTo>
                  <a:lnTo>
                    <a:pt x="12687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715005" y="1680210"/>
              <a:ext cx="1391920" cy="245745"/>
            </a:xfrm>
            <a:custGeom>
              <a:avLst/>
              <a:gdLst/>
              <a:ahLst/>
              <a:cxnLst/>
              <a:rect l="l" t="t" r="r" b="b"/>
              <a:pathLst>
                <a:path w="1391920" h="245744">
                  <a:moveTo>
                    <a:pt x="0" y="122681"/>
                  </a:moveTo>
                  <a:lnTo>
                    <a:pt x="9632" y="74902"/>
                  </a:lnTo>
                  <a:lnTo>
                    <a:pt x="35909" y="35909"/>
                  </a:lnTo>
                  <a:lnTo>
                    <a:pt x="74902" y="9632"/>
                  </a:lnTo>
                  <a:lnTo>
                    <a:pt x="122681" y="0"/>
                  </a:lnTo>
                  <a:lnTo>
                    <a:pt x="1268730" y="0"/>
                  </a:lnTo>
                  <a:lnTo>
                    <a:pt x="1316509" y="9632"/>
                  </a:lnTo>
                  <a:lnTo>
                    <a:pt x="1355502" y="35909"/>
                  </a:lnTo>
                  <a:lnTo>
                    <a:pt x="1381779" y="74902"/>
                  </a:lnTo>
                  <a:lnTo>
                    <a:pt x="1391411" y="122681"/>
                  </a:lnTo>
                  <a:lnTo>
                    <a:pt x="1381779" y="170461"/>
                  </a:lnTo>
                  <a:lnTo>
                    <a:pt x="1355502" y="209454"/>
                  </a:lnTo>
                  <a:lnTo>
                    <a:pt x="1316509" y="235731"/>
                  </a:lnTo>
                  <a:lnTo>
                    <a:pt x="1268730" y="245363"/>
                  </a:lnTo>
                  <a:lnTo>
                    <a:pt x="122681" y="245363"/>
                  </a:lnTo>
                  <a:lnTo>
                    <a:pt x="74902" y="235731"/>
                  </a:lnTo>
                  <a:lnTo>
                    <a:pt x="35909" y="209454"/>
                  </a:lnTo>
                  <a:lnTo>
                    <a:pt x="9632" y="170461"/>
                  </a:lnTo>
                  <a:lnTo>
                    <a:pt x="0" y="122681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87451" y="1339341"/>
            <a:ext cx="3487420" cy="548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'Jag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känner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gemenskap på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jobbet'</a:t>
            </a:r>
            <a:endParaRPr sz="1800">
              <a:latin typeface="Arial"/>
              <a:cs typeface="Arial"/>
            </a:endParaRPr>
          </a:p>
          <a:p>
            <a:pPr algn="r" marR="173990">
              <a:lnSpc>
                <a:spcPct val="100000"/>
              </a:lnSpc>
              <a:spcBef>
                <a:spcPts val="760"/>
              </a:spcBef>
            </a:pPr>
            <a:r>
              <a:rPr dirty="0" sz="1000" spc="-10" b="1">
                <a:latin typeface="Arial"/>
                <a:cs typeface="Arial"/>
              </a:rPr>
              <a:t>Svarsfördelning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2741485" y="2026920"/>
            <a:ext cx="3051810" cy="3895725"/>
            <a:chOff x="2741485" y="2026920"/>
            <a:chExt cx="3051810" cy="3895725"/>
          </a:xfrm>
        </p:grpSpPr>
        <p:sp>
          <p:nvSpPr>
            <p:cNvPr id="9" name="object 9" descr=""/>
            <p:cNvSpPr/>
            <p:nvPr/>
          </p:nvSpPr>
          <p:spPr>
            <a:xfrm>
              <a:off x="2746248" y="2104644"/>
              <a:ext cx="3046730" cy="623570"/>
            </a:xfrm>
            <a:custGeom>
              <a:avLst/>
              <a:gdLst/>
              <a:ahLst/>
              <a:cxnLst/>
              <a:rect l="l" t="t" r="r" b="b"/>
              <a:pathLst>
                <a:path w="3046729" h="623569">
                  <a:moveTo>
                    <a:pt x="3046476" y="0"/>
                  </a:moveTo>
                  <a:lnTo>
                    <a:pt x="0" y="0"/>
                  </a:lnTo>
                  <a:lnTo>
                    <a:pt x="0" y="623315"/>
                  </a:lnTo>
                  <a:lnTo>
                    <a:pt x="3046476" y="623315"/>
                  </a:lnTo>
                  <a:lnTo>
                    <a:pt x="3046476" y="0"/>
                  </a:lnTo>
                  <a:close/>
                </a:path>
              </a:pathLst>
            </a:custGeom>
            <a:solidFill>
              <a:srgbClr val="53A3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746248" y="2026920"/>
              <a:ext cx="0" cy="3895725"/>
            </a:xfrm>
            <a:custGeom>
              <a:avLst/>
              <a:gdLst/>
              <a:ahLst/>
              <a:cxnLst/>
              <a:rect l="l" t="t" r="r" b="b"/>
              <a:pathLst>
                <a:path w="0" h="3895725">
                  <a:moveTo>
                    <a:pt x="0" y="0"/>
                  </a:moveTo>
                  <a:lnTo>
                    <a:pt x="0" y="3895343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5589778" y="2330958"/>
            <a:ext cx="1409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FFFFFF"/>
                </a:solidFill>
                <a:latin typeface="Arial"/>
                <a:cs typeface="Arial"/>
              </a:rPr>
              <a:t>37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746248" y="2883407"/>
            <a:ext cx="247015" cy="623570"/>
          </a:xfrm>
          <a:prstGeom prst="rect">
            <a:avLst/>
          </a:prstGeom>
          <a:solidFill>
            <a:srgbClr val="83E7A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735"/>
              </a:spcBef>
            </a:pPr>
            <a:r>
              <a:rPr dirty="0" sz="900" spc="-5" b="1">
                <a:solidFill>
                  <a:srgbClr val="4E5657"/>
                </a:solidFill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437894" y="2334006"/>
            <a:ext cx="123380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Arial"/>
                <a:cs typeface="Arial"/>
              </a:rPr>
              <a:t>Känner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mig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helt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inkluderad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698117" y="3113024"/>
            <a:ext cx="97345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Arial"/>
                <a:cs typeface="Arial"/>
              </a:rPr>
              <a:t>Tillräckligt</a:t>
            </a:r>
            <a:r>
              <a:rPr dirty="0" sz="800" spc="-5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inkluderad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844420" y="3892041"/>
            <a:ext cx="82740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Ibland</a:t>
            </a:r>
            <a:r>
              <a:rPr dirty="0" sz="800" spc="-4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exkluderad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601850" y="4671186"/>
            <a:ext cx="107124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Känner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mig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exkluderad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155317" y="5450204"/>
            <a:ext cx="51689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Ingen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åsikt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8" name="object 18" descr=""/>
          <p:cNvGrpSpPr/>
          <p:nvPr/>
        </p:nvGrpSpPr>
        <p:grpSpPr>
          <a:xfrm>
            <a:off x="6190678" y="1665922"/>
            <a:ext cx="5178425" cy="4369435"/>
            <a:chOff x="6190678" y="1665922"/>
            <a:chExt cx="5178425" cy="4369435"/>
          </a:xfrm>
        </p:grpSpPr>
        <p:sp>
          <p:nvSpPr>
            <p:cNvPr id="19" name="object 19" descr=""/>
            <p:cNvSpPr/>
            <p:nvPr/>
          </p:nvSpPr>
          <p:spPr>
            <a:xfrm>
              <a:off x="6204965" y="1808226"/>
              <a:ext cx="5149850" cy="4212590"/>
            </a:xfrm>
            <a:custGeom>
              <a:avLst/>
              <a:gdLst/>
              <a:ahLst/>
              <a:cxnLst/>
              <a:rect l="l" t="t" r="r" b="b"/>
              <a:pathLst>
                <a:path w="5149850" h="4212590">
                  <a:moveTo>
                    <a:pt x="0" y="76453"/>
                  </a:moveTo>
                  <a:lnTo>
                    <a:pt x="6016" y="46720"/>
                  </a:lnTo>
                  <a:lnTo>
                    <a:pt x="22415" y="22415"/>
                  </a:lnTo>
                  <a:lnTo>
                    <a:pt x="46720" y="6016"/>
                  </a:lnTo>
                  <a:lnTo>
                    <a:pt x="76454" y="0"/>
                  </a:lnTo>
                  <a:lnTo>
                    <a:pt x="5073142" y="0"/>
                  </a:lnTo>
                  <a:lnTo>
                    <a:pt x="5102875" y="6016"/>
                  </a:lnTo>
                  <a:lnTo>
                    <a:pt x="5127180" y="22415"/>
                  </a:lnTo>
                  <a:lnTo>
                    <a:pt x="5143579" y="46720"/>
                  </a:lnTo>
                  <a:lnTo>
                    <a:pt x="5149595" y="76453"/>
                  </a:lnTo>
                  <a:lnTo>
                    <a:pt x="5149595" y="4135843"/>
                  </a:lnTo>
                  <a:lnTo>
                    <a:pt x="5143579" y="4165615"/>
                  </a:lnTo>
                  <a:lnTo>
                    <a:pt x="5127180" y="4189930"/>
                  </a:lnTo>
                  <a:lnTo>
                    <a:pt x="5102875" y="4206324"/>
                  </a:lnTo>
                  <a:lnTo>
                    <a:pt x="5073142" y="4212336"/>
                  </a:lnTo>
                  <a:lnTo>
                    <a:pt x="76454" y="4212336"/>
                  </a:lnTo>
                  <a:lnTo>
                    <a:pt x="46720" y="4206324"/>
                  </a:lnTo>
                  <a:lnTo>
                    <a:pt x="22415" y="4189930"/>
                  </a:lnTo>
                  <a:lnTo>
                    <a:pt x="6016" y="4165615"/>
                  </a:lnTo>
                  <a:lnTo>
                    <a:pt x="0" y="4135843"/>
                  </a:lnTo>
                  <a:lnTo>
                    <a:pt x="0" y="76453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7626857" y="1680210"/>
              <a:ext cx="2299970" cy="245745"/>
            </a:xfrm>
            <a:custGeom>
              <a:avLst/>
              <a:gdLst/>
              <a:ahLst/>
              <a:cxnLst/>
              <a:rect l="l" t="t" r="r" b="b"/>
              <a:pathLst>
                <a:path w="2299970" h="245744">
                  <a:moveTo>
                    <a:pt x="2177034" y="0"/>
                  </a:moveTo>
                  <a:lnTo>
                    <a:pt x="122682" y="0"/>
                  </a:lnTo>
                  <a:lnTo>
                    <a:pt x="74902" y="9632"/>
                  </a:lnTo>
                  <a:lnTo>
                    <a:pt x="35909" y="35909"/>
                  </a:lnTo>
                  <a:lnTo>
                    <a:pt x="9632" y="74902"/>
                  </a:lnTo>
                  <a:lnTo>
                    <a:pt x="0" y="122681"/>
                  </a:lnTo>
                  <a:lnTo>
                    <a:pt x="9632" y="170461"/>
                  </a:lnTo>
                  <a:lnTo>
                    <a:pt x="35909" y="209454"/>
                  </a:lnTo>
                  <a:lnTo>
                    <a:pt x="74902" y="235731"/>
                  </a:lnTo>
                  <a:lnTo>
                    <a:pt x="122682" y="245363"/>
                  </a:lnTo>
                  <a:lnTo>
                    <a:pt x="2177034" y="245363"/>
                  </a:lnTo>
                  <a:lnTo>
                    <a:pt x="2224813" y="235731"/>
                  </a:lnTo>
                  <a:lnTo>
                    <a:pt x="2263806" y="209454"/>
                  </a:lnTo>
                  <a:lnTo>
                    <a:pt x="2290083" y="170461"/>
                  </a:lnTo>
                  <a:lnTo>
                    <a:pt x="2299716" y="122681"/>
                  </a:lnTo>
                  <a:lnTo>
                    <a:pt x="2290083" y="74902"/>
                  </a:lnTo>
                  <a:lnTo>
                    <a:pt x="2263806" y="35909"/>
                  </a:lnTo>
                  <a:lnTo>
                    <a:pt x="2224813" y="9632"/>
                  </a:lnTo>
                  <a:lnTo>
                    <a:pt x="21770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7626857" y="1680210"/>
              <a:ext cx="2299970" cy="245745"/>
            </a:xfrm>
            <a:custGeom>
              <a:avLst/>
              <a:gdLst/>
              <a:ahLst/>
              <a:cxnLst/>
              <a:rect l="l" t="t" r="r" b="b"/>
              <a:pathLst>
                <a:path w="2299970" h="245744">
                  <a:moveTo>
                    <a:pt x="0" y="122681"/>
                  </a:moveTo>
                  <a:lnTo>
                    <a:pt x="9632" y="74902"/>
                  </a:lnTo>
                  <a:lnTo>
                    <a:pt x="35909" y="35909"/>
                  </a:lnTo>
                  <a:lnTo>
                    <a:pt x="74902" y="9632"/>
                  </a:lnTo>
                  <a:lnTo>
                    <a:pt x="122682" y="0"/>
                  </a:lnTo>
                  <a:lnTo>
                    <a:pt x="2177034" y="0"/>
                  </a:lnTo>
                  <a:lnTo>
                    <a:pt x="2224813" y="9632"/>
                  </a:lnTo>
                  <a:lnTo>
                    <a:pt x="2263806" y="35909"/>
                  </a:lnTo>
                  <a:lnTo>
                    <a:pt x="2290083" y="74902"/>
                  </a:lnTo>
                  <a:lnTo>
                    <a:pt x="2299716" y="122681"/>
                  </a:lnTo>
                  <a:lnTo>
                    <a:pt x="2290083" y="170461"/>
                  </a:lnTo>
                  <a:lnTo>
                    <a:pt x="2263806" y="209454"/>
                  </a:lnTo>
                  <a:lnTo>
                    <a:pt x="2224813" y="235731"/>
                  </a:lnTo>
                  <a:lnTo>
                    <a:pt x="2177034" y="245363"/>
                  </a:lnTo>
                  <a:lnTo>
                    <a:pt x="122682" y="245363"/>
                  </a:lnTo>
                  <a:lnTo>
                    <a:pt x="74902" y="235731"/>
                  </a:lnTo>
                  <a:lnTo>
                    <a:pt x="35909" y="209454"/>
                  </a:lnTo>
                  <a:lnTo>
                    <a:pt x="9632" y="170461"/>
                  </a:lnTo>
                  <a:lnTo>
                    <a:pt x="0" y="122681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7831963" y="1710943"/>
            <a:ext cx="18891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latin typeface="Arial"/>
                <a:cs typeface="Arial"/>
              </a:rPr>
              <a:t>Tidslinje</a:t>
            </a:r>
            <a:r>
              <a:rPr dirty="0" sz="1000" spc="-6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över</a:t>
            </a:r>
            <a:r>
              <a:rPr dirty="0" sz="1000" spc="-4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genomsnittssvar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6702425" y="1900808"/>
            <a:ext cx="4519930" cy="3909060"/>
            <a:chOff x="6702425" y="1900808"/>
            <a:chExt cx="4519930" cy="3909060"/>
          </a:xfrm>
        </p:grpSpPr>
        <p:sp>
          <p:nvSpPr>
            <p:cNvPr id="24" name="object 24" descr=""/>
            <p:cNvSpPr/>
            <p:nvPr/>
          </p:nvSpPr>
          <p:spPr>
            <a:xfrm>
              <a:off x="6755892" y="2157983"/>
              <a:ext cx="4348480" cy="3647440"/>
            </a:xfrm>
            <a:custGeom>
              <a:avLst/>
              <a:gdLst/>
              <a:ahLst/>
              <a:cxnLst/>
              <a:rect l="l" t="t" r="r" b="b"/>
              <a:pathLst>
                <a:path w="4348480" h="3647440">
                  <a:moveTo>
                    <a:pt x="0" y="2430780"/>
                  </a:moveTo>
                  <a:lnTo>
                    <a:pt x="4347972" y="2430780"/>
                  </a:lnTo>
                </a:path>
                <a:path w="4348480" h="3647440">
                  <a:moveTo>
                    <a:pt x="0" y="1216152"/>
                  </a:moveTo>
                  <a:lnTo>
                    <a:pt x="4347972" y="1216152"/>
                  </a:lnTo>
                </a:path>
                <a:path w="4348480" h="3647440">
                  <a:moveTo>
                    <a:pt x="0" y="1524"/>
                  </a:moveTo>
                  <a:lnTo>
                    <a:pt x="4347972" y="1524"/>
                  </a:lnTo>
                </a:path>
                <a:path w="4348480" h="3647440">
                  <a:moveTo>
                    <a:pt x="0" y="0"/>
                  </a:moveTo>
                  <a:lnTo>
                    <a:pt x="0" y="3646932"/>
                  </a:lnTo>
                </a:path>
                <a:path w="4348480" h="3647440">
                  <a:moveTo>
                    <a:pt x="627887" y="0"/>
                  </a:moveTo>
                  <a:lnTo>
                    <a:pt x="627887" y="3646932"/>
                  </a:lnTo>
                </a:path>
                <a:path w="4348480" h="3647440">
                  <a:moveTo>
                    <a:pt x="1255776" y="0"/>
                  </a:moveTo>
                  <a:lnTo>
                    <a:pt x="1255776" y="3646932"/>
                  </a:lnTo>
                </a:path>
                <a:path w="4348480" h="3647440">
                  <a:moveTo>
                    <a:pt x="1877567" y="0"/>
                  </a:moveTo>
                  <a:lnTo>
                    <a:pt x="1877567" y="3646932"/>
                  </a:lnTo>
                </a:path>
                <a:path w="4348480" h="3647440">
                  <a:moveTo>
                    <a:pt x="2491739" y="0"/>
                  </a:moveTo>
                  <a:lnTo>
                    <a:pt x="2491739" y="3646932"/>
                  </a:lnTo>
                </a:path>
                <a:path w="4348480" h="3647440">
                  <a:moveTo>
                    <a:pt x="3119628" y="0"/>
                  </a:moveTo>
                  <a:lnTo>
                    <a:pt x="3119628" y="3646932"/>
                  </a:lnTo>
                </a:path>
                <a:path w="4348480" h="3647440">
                  <a:moveTo>
                    <a:pt x="3747515" y="0"/>
                  </a:moveTo>
                  <a:lnTo>
                    <a:pt x="3747515" y="3646932"/>
                  </a:lnTo>
                </a:path>
                <a:path w="4348480" h="3647440">
                  <a:moveTo>
                    <a:pt x="0" y="3646932"/>
                  </a:moveTo>
                  <a:lnTo>
                    <a:pt x="4347972" y="3646932"/>
                  </a:lnTo>
                  <a:lnTo>
                    <a:pt x="4347972" y="0"/>
                  </a:lnTo>
                  <a:lnTo>
                    <a:pt x="0" y="0"/>
                  </a:lnTo>
                  <a:lnTo>
                    <a:pt x="0" y="3646932"/>
                  </a:lnTo>
                  <a:close/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6755892" y="2194559"/>
              <a:ext cx="4348480" cy="3610610"/>
            </a:xfrm>
            <a:custGeom>
              <a:avLst/>
              <a:gdLst/>
              <a:ahLst/>
              <a:cxnLst/>
              <a:rect l="l" t="t" r="r" b="b"/>
              <a:pathLst>
                <a:path w="4348480" h="3610610">
                  <a:moveTo>
                    <a:pt x="3678935" y="0"/>
                  </a:moveTo>
                  <a:lnTo>
                    <a:pt x="2962655" y="36575"/>
                  </a:lnTo>
                  <a:lnTo>
                    <a:pt x="2580131" y="109727"/>
                  </a:lnTo>
                  <a:lnTo>
                    <a:pt x="2199131" y="109727"/>
                  </a:lnTo>
                  <a:lnTo>
                    <a:pt x="1816607" y="0"/>
                  </a:lnTo>
                  <a:lnTo>
                    <a:pt x="1481327" y="292607"/>
                  </a:lnTo>
                  <a:lnTo>
                    <a:pt x="1098803" y="510539"/>
                  </a:lnTo>
                  <a:lnTo>
                    <a:pt x="478535" y="36575"/>
                  </a:lnTo>
                  <a:lnTo>
                    <a:pt x="0" y="0"/>
                  </a:lnTo>
                  <a:lnTo>
                    <a:pt x="0" y="3610355"/>
                  </a:lnTo>
                  <a:lnTo>
                    <a:pt x="4347972" y="3610355"/>
                  </a:lnTo>
                  <a:lnTo>
                    <a:pt x="4347972" y="36575"/>
                  </a:lnTo>
                  <a:lnTo>
                    <a:pt x="4014215" y="36575"/>
                  </a:lnTo>
                  <a:lnTo>
                    <a:pt x="3678935" y="0"/>
                  </a:lnTo>
                  <a:close/>
                </a:path>
              </a:pathLst>
            </a:custGeom>
            <a:solidFill>
              <a:srgbClr val="F1F1F1">
                <a:alpha val="5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6755892" y="5804916"/>
              <a:ext cx="4348480" cy="0"/>
            </a:xfrm>
            <a:custGeom>
              <a:avLst/>
              <a:gdLst/>
              <a:ahLst/>
              <a:cxnLst/>
              <a:rect l="l" t="t" r="r" b="b"/>
              <a:pathLst>
                <a:path w="4348480" h="0">
                  <a:moveTo>
                    <a:pt x="0" y="0"/>
                  </a:moveTo>
                  <a:lnTo>
                    <a:pt x="434797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6756653" y="2705861"/>
              <a:ext cx="4348480" cy="218440"/>
            </a:xfrm>
            <a:custGeom>
              <a:avLst/>
              <a:gdLst/>
              <a:ahLst/>
              <a:cxnLst/>
              <a:rect l="l" t="t" r="r" b="b"/>
              <a:pathLst>
                <a:path w="4348480" h="218439">
                  <a:moveTo>
                    <a:pt x="0" y="36575"/>
                  </a:moveTo>
                  <a:lnTo>
                    <a:pt x="477012" y="0"/>
                  </a:lnTo>
                  <a:lnTo>
                    <a:pt x="1098803" y="36575"/>
                  </a:lnTo>
                  <a:lnTo>
                    <a:pt x="1481327" y="36575"/>
                  </a:lnTo>
                  <a:lnTo>
                    <a:pt x="1815084" y="73151"/>
                  </a:lnTo>
                  <a:lnTo>
                    <a:pt x="2197607" y="217932"/>
                  </a:lnTo>
                  <a:lnTo>
                    <a:pt x="2580131" y="109727"/>
                  </a:lnTo>
                  <a:lnTo>
                    <a:pt x="2962655" y="73151"/>
                  </a:lnTo>
                  <a:lnTo>
                    <a:pt x="3678936" y="36575"/>
                  </a:lnTo>
                  <a:lnTo>
                    <a:pt x="4012692" y="36575"/>
                  </a:lnTo>
                  <a:lnTo>
                    <a:pt x="4347972" y="109727"/>
                  </a:lnTo>
                </a:path>
              </a:pathLst>
            </a:custGeom>
            <a:ln w="19050">
              <a:solidFill>
                <a:srgbClr val="BEBEBE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8" name="object 2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02425" y="2688716"/>
              <a:ext cx="105918" cy="105918"/>
            </a:xfrm>
            <a:prstGeom prst="rect">
              <a:avLst/>
            </a:prstGeom>
          </p:spPr>
        </p:pic>
        <p:pic>
          <p:nvPicPr>
            <p:cNvPr id="29" name="object 2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79437" y="2652140"/>
              <a:ext cx="105918" cy="105918"/>
            </a:xfrm>
            <a:prstGeom prst="rect">
              <a:avLst/>
            </a:prstGeom>
          </p:spPr>
        </p:pic>
        <p:pic>
          <p:nvPicPr>
            <p:cNvPr id="30" name="object 3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01228" y="2688716"/>
              <a:ext cx="105918" cy="105918"/>
            </a:xfrm>
            <a:prstGeom prst="rect">
              <a:avLst/>
            </a:prstGeom>
          </p:spPr>
        </p:pic>
        <p:pic>
          <p:nvPicPr>
            <p:cNvPr id="31" name="object 3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83752" y="2688716"/>
              <a:ext cx="105918" cy="105918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17508" y="2725292"/>
              <a:ext cx="105918" cy="105918"/>
            </a:xfrm>
            <a:prstGeom prst="rect">
              <a:avLst/>
            </a:prstGeom>
          </p:spPr>
        </p:pic>
        <p:pic>
          <p:nvPicPr>
            <p:cNvPr id="33" name="object 33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900032" y="2870072"/>
              <a:ext cx="105918" cy="105917"/>
            </a:xfrm>
            <a:prstGeom prst="rect">
              <a:avLst/>
            </a:prstGeom>
          </p:spPr>
        </p:pic>
        <p:pic>
          <p:nvPicPr>
            <p:cNvPr id="34" name="object 3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82557" y="2761869"/>
              <a:ext cx="105918" cy="105917"/>
            </a:xfrm>
            <a:prstGeom prst="rect">
              <a:avLst/>
            </a:prstGeom>
          </p:spPr>
        </p:pic>
        <p:pic>
          <p:nvPicPr>
            <p:cNvPr id="35" name="object 3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65080" y="2725292"/>
              <a:ext cx="105918" cy="105918"/>
            </a:xfrm>
            <a:prstGeom prst="rect">
              <a:avLst/>
            </a:prstGeom>
          </p:spPr>
        </p:pic>
        <p:pic>
          <p:nvPicPr>
            <p:cNvPr id="36" name="object 3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81360" y="2688716"/>
              <a:ext cx="105918" cy="105918"/>
            </a:xfrm>
            <a:prstGeom prst="rect">
              <a:avLst/>
            </a:prstGeom>
          </p:spPr>
        </p:pic>
        <p:pic>
          <p:nvPicPr>
            <p:cNvPr id="37" name="object 3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5116" y="2688716"/>
              <a:ext cx="105917" cy="105918"/>
            </a:xfrm>
            <a:prstGeom prst="rect">
              <a:avLst/>
            </a:prstGeom>
          </p:spPr>
        </p:pic>
        <p:pic>
          <p:nvPicPr>
            <p:cNvPr id="38" name="object 3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050396" y="2761869"/>
              <a:ext cx="105918" cy="105917"/>
            </a:xfrm>
            <a:prstGeom prst="rect">
              <a:avLst/>
            </a:prstGeom>
          </p:spPr>
        </p:pic>
        <p:sp>
          <p:nvSpPr>
            <p:cNvPr id="39" name="object 39" descr=""/>
            <p:cNvSpPr/>
            <p:nvPr/>
          </p:nvSpPr>
          <p:spPr>
            <a:xfrm>
              <a:off x="6756653" y="2195321"/>
              <a:ext cx="4348480" cy="510540"/>
            </a:xfrm>
            <a:custGeom>
              <a:avLst/>
              <a:gdLst/>
              <a:ahLst/>
              <a:cxnLst/>
              <a:rect l="l" t="t" r="r" b="b"/>
              <a:pathLst>
                <a:path w="4348480" h="510539">
                  <a:moveTo>
                    <a:pt x="0" y="0"/>
                  </a:moveTo>
                  <a:lnTo>
                    <a:pt x="477012" y="36575"/>
                  </a:lnTo>
                  <a:lnTo>
                    <a:pt x="1098803" y="510539"/>
                  </a:lnTo>
                  <a:lnTo>
                    <a:pt x="1481327" y="291083"/>
                  </a:lnTo>
                  <a:lnTo>
                    <a:pt x="1815084" y="0"/>
                  </a:lnTo>
                  <a:lnTo>
                    <a:pt x="2197607" y="109727"/>
                  </a:lnTo>
                  <a:lnTo>
                    <a:pt x="2580131" y="109727"/>
                  </a:lnTo>
                  <a:lnTo>
                    <a:pt x="2962655" y="36575"/>
                  </a:lnTo>
                  <a:lnTo>
                    <a:pt x="3678936" y="0"/>
                  </a:lnTo>
                  <a:lnTo>
                    <a:pt x="4012692" y="36575"/>
                  </a:lnTo>
                  <a:lnTo>
                    <a:pt x="4347972" y="36575"/>
                  </a:lnTo>
                </a:path>
              </a:pathLst>
            </a:custGeom>
            <a:ln w="19050">
              <a:solidFill>
                <a:srgbClr val="4D4D4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0" name="object 4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02425" y="2141600"/>
              <a:ext cx="105918" cy="105918"/>
            </a:xfrm>
            <a:prstGeom prst="rect">
              <a:avLst/>
            </a:prstGeom>
          </p:spPr>
        </p:pic>
        <p:pic>
          <p:nvPicPr>
            <p:cNvPr id="41" name="object 41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179437" y="2178176"/>
              <a:ext cx="105918" cy="105918"/>
            </a:xfrm>
            <a:prstGeom prst="rect">
              <a:avLst/>
            </a:prstGeom>
          </p:spPr>
        </p:pic>
        <p:pic>
          <p:nvPicPr>
            <p:cNvPr id="42" name="object 4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01228" y="2652140"/>
              <a:ext cx="105918" cy="105918"/>
            </a:xfrm>
            <a:prstGeom prst="rect">
              <a:avLst/>
            </a:prstGeom>
          </p:spPr>
        </p:pic>
        <p:pic>
          <p:nvPicPr>
            <p:cNvPr id="43" name="object 4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83752" y="2432684"/>
              <a:ext cx="105918" cy="105917"/>
            </a:xfrm>
            <a:prstGeom prst="rect">
              <a:avLst/>
            </a:prstGeom>
          </p:spPr>
        </p:pic>
        <p:pic>
          <p:nvPicPr>
            <p:cNvPr id="44" name="object 44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517508" y="2141600"/>
              <a:ext cx="105918" cy="105918"/>
            </a:xfrm>
            <a:prstGeom prst="rect">
              <a:avLst/>
            </a:prstGeom>
          </p:spPr>
        </p:pic>
        <p:pic>
          <p:nvPicPr>
            <p:cNvPr id="45" name="object 4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00032" y="2251328"/>
              <a:ext cx="105918" cy="105918"/>
            </a:xfrm>
            <a:prstGeom prst="rect">
              <a:avLst/>
            </a:prstGeom>
          </p:spPr>
        </p:pic>
        <p:pic>
          <p:nvPicPr>
            <p:cNvPr id="46" name="object 46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82557" y="2251328"/>
              <a:ext cx="105918" cy="105918"/>
            </a:xfrm>
            <a:prstGeom prst="rect">
              <a:avLst/>
            </a:prstGeom>
          </p:spPr>
        </p:pic>
        <p:pic>
          <p:nvPicPr>
            <p:cNvPr id="47" name="object 4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665080" y="2178176"/>
              <a:ext cx="105918" cy="105918"/>
            </a:xfrm>
            <a:prstGeom prst="rect">
              <a:avLst/>
            </a:prstGeom>
          </p:spPr>
        </p:pic>
        <p:pic>
          <p:nvPicPr>
            <p:cNvPr id="48" name="object 4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381360" y="2141600"/>
              <a:ext cx="105918" cy="105918"/>
            </a:xfrm>
            <a:prstGeom prst="rect">
              <a:avLst/>
            </a:prstGeom>
          </p:spPr>
        </p:pic>
        <p:pic>
          <p:nvPicPr>
            <p:cNvPr id="49" name="object 4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715116" y="2178176"/>
              <a:ext cx="105917" cy="105918"/>
            </a:xfrm>
            <a:prstGeom prst="rect">
              <a:avLst/>
            </a:prstGeom>
          </p:spPr>
        </p:pic>
        <p:pic>
          <p:nvPicPr>
            <p:cNvPr id="50" name="object 50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986896" y="1900808"/>
              <a:ext cx="235457" cy="404749"/>
            </a:xfrm>
            <a:prstGeom prst="rect">
              <a:avLst/>
            </a:prstGeom>
          </p:spPr>
        </p:pic>
      </p:grpSp>
      <p:sp>
        <p:nvSpPr>
          <p:cNvPr id="51" name="object 51" descr=""/>
          <p:cNvSpPr txBox="1"/>
          <p:nvPr/>
        </p:nvSpPr>
        <p:spPr>
          <a:xfrm>
            <a:off x="11023218" y="1926717"/>
            <a:ext cx="165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solidFill>
                  <a:srgbClr val="494948"/>
                </a:solidFill>
                <a:latin typeface="Arial"/>
                <a:cs typeface="Arial"/>
              </a:rPr>
              <a:t>98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6564630" y="5706262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6493890" y="4490415"/>
            <a:ext cx="165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33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6493890" y="3275457"/>
            <a:ext cx="165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67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6423405" y="2059939"/>
            <a:ext cx="2374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100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6623684" y="5831535"/>
            <a:ext cx="2673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mar-</a:t>
            </a:r>
            <a:r>
              <a:rPr dirty="0" sz="600" spc="-2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7266813" y="5831535"/>
            <a:ext cx="236854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jun-</a:t>
            </a:r>
            <a:r>
              <a:rPr dirty="0" sz="600" spc="-2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7884414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sep-</a:t>
            </a:r>
            <a:r>
              <a:rPr dirty="0" sz="600" spc="-3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8505570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dec-</a:t>
            </a:r>
            <a:r>
              <a:rPr dirty="0" sz="600" spc="-3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9115806" y="5831535"/>
            <a:ext cx="2673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mar-</a:t>
            </a:r>
            <a:r>
              <a:rPr dirty="0" sz="600" spc="-2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9758553" y="5831535"/>
            <a:ext cx="236854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jun-</a:t>
            </a:r>
            <a:r>
              <a:rPr dirty="0" sz="600" spc="-2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10376154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sep-</a:t>
            </a:r>
            <a:r>
              <a:rPr dirty="0" sz="600" spc="-3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63" name="object 63" descr=""/>
          <p:cNvGrpSpPr/>
          <p:nvPr/>
        </p:nvGrpSpPr>
        <p:grpSpPr>
          <a:xfrm>
            <a:off x="6263640" y="1990725"/>
            <a:ext cx="3126740" cy="3889375"/>
            <a:chOff x="6263640" y="1990725"/>
            <a:chExt cx="3126740" cy="3889375"/>
          </a:xfrm>
        </p:grpSpPr>
        <p:sp>
          <p:nvSpPr>
            <p:cNvPr id="64" name="object 64" descr=""/>
            <p:cNvSpPr/>
            <p:nvPr/>
          </p:nvSpPr>
          <p:spPr>
            <a:xfrm>
              <a:off x="6263640" y="2097023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1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6491" y="126491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70AEE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6263640" y="3316224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1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6491" y="126491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83E7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6263640" y="4535423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1" y="0"/>
                  </a:moveTo>
                  <a:lnTo>
                    <a:pt x="0" y="0"/>
                  </a:lnTo>
                  <a:lnTo>
                    <a:pt x="0" y="126492"/>
                  </a:lnTo>
                  <a:lnTo>
                    <a:pt x="126491" y="126492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FFE4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6263640" y="5754623"/>
              <a:ext cx="127000" cy="125095"/>
            </a:xfrm>
            <a:custGeom>
              <a:avLst/>
              <a:gdLst/>
              <a:ahLst/>
              <a:cxnLst/>
              <a:rect l="l" t="t" r="r" b="b"/>
              <a:pathLst>
                <a:path w="127000" h="125095">
                  <a:moveTo>
                    <a:pt x="126491" y="0"/>
                  </a:moveTo>
                  <a:lnTo>
                    <a:pt x="0" y="0"/>
                  </a:lnTo>
                  <a:lnTo>
                    <a:pt x="0" y="124967"/>
                  </a:lnTo>
                  <a:lnTo>
                    <a:pt x="126491" y="124967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FD9D9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7230618" y="2045969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 h="0">
                  <a:moveTo>
                    <a:pt x="0" y="0"/>
                  </a:moveTo>
                  <a:lnTo>
                    <a:pt x="405637" y="0"/>
                  </a:lnTo>
                </a:path>
              </a:pathLst>
            </a:custGeom>
            <a:ln w="19050">
              <a:solidFill>
                <a:srgbClr val="4D4D4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9" name="object 69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378065" y="1990725"/>
              <a:ext cx="108965" cy="108965"/>
            </a:xfrm>
            <a:prstGeom prst="rect">
              <a:avLst/>
            </a:prstGeom>
          </p:spPr>
        </p:pic>
        <p:sp>
          <p:nvSpPr>
            <p:cNvPr id="70" name="object 70" descr=""/>
            <p:cNvSpPr/>
            <p:nvPr/>
          </p:nvSpPr>
          <p:spPr>
            <a:xfrm>
              <a:off x="8984742" y="2045969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 h="0">
                  <a:moveTo>
                    <a:pt x="0" y="0"/>
                  </a:moveTo>
                  <a:lnTo>
                    <a:pt x="405637" y="0"/>
                  </a:lnTo>
                </a:path>
              </a:pathLst>
            </a:custGeom>
            <a:ln w="19050">
              <a:solidFill>
                <a:srgbClr val="BEBEBE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1" name="object 71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33713" y="1990725"/>
              <a:ext cx="108965" cy="108965"/>
            </a:xfrm>
            <a:prstGeom prst="rect">
              <a:avLst/>
            </a:prstGeom>
          </p:spPr>
        </p:pic>
      </p:grpSp>
      <p:sp>
        <p:nvSpPr>
          <p:cNvPr id="72" name="object 72" descr=""/>
          <p:cNvSpPr txBox="1"/>
          <p:nvPr/>
        </p:nvSpPr>
        <p:spPr>
          <a:xfrm>
            <a:off x="7714868" y="1924049"/>
            <a:ext cx="96901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latin typeface="Arial"/>
                <a:cs typeface="Arial"/>
              </a:rPr>
              <a:t>Liselotte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Nilsson-Klangs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organisation</a:t>
            </a:r>
            <a:endParaRPr sz="700">
              <a:latin typeface="Arial"/>
              <a:cs typeface="Arial"/>
            </a:endParaRPr>
          </a:p>
        </p:txBody>
      </p:sp>
      <p:sp>
        <p:nvSpPr>
          <p:cNvPr id="73" name="object 73" descr=""/>
          <p:cNvSpPr txBox="1"/>
          <p:nvPr/>
        </p:nvSpPr>
        <p:spPr>
          <a:xfrm>
            <a:off x="9469628" y="1977389"/>
            <a:ext cx="8959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latin typeface="Arial"/>
                <a:cs typeface="Arial"/>
              </a:rPr>
              <a:t>Vardaga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-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Region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Syd</a:t>
            </a:r>
            <a:endParaRPr sz="700">
              <a:latin typeface="Arial"/>
              <a:cs typeface="Arial"/>
            </a:endParaRPr>
          </a:p>
        </p:txBody>
      </p:sp>
      <p:pic>
        <p:nvPicPr>
          <p:cNvPr id="74" name="object 74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219732" y="368853"/>
            <a:ext cx="601889" cy="601889"/>
          </a:xfrm>
          <a:prstGeom prst="rect">
            <a:avLst/>
          </a:prstGeom>
        </p:spPr>
      </p:pic>
      <p:sp>
        <p:nvSpPr>
          <p:cNvPr id="75" name="object 7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4290"/>
              </a:lnSpc>
              <a:spcBef>
                <a:spcPts val="100"/>
              </a:spcBef>
            </a:pPr>
            <a:r>
              <a:rPr dirty="0"/>
              <a:t>Gemenskap:</a:t>
            </a:r>
            <a:r>
              <a:rPr dirty="0" spc="-40"/>
              <a:t> </a:t>
            </a:r>
            <a:r>
              <a:rPr dirty="0"/>
              <a:t>98</a:t>
            </a:r>
            <a:r>
              <a:rPr dirty="0" spc="-15"/>
              <a:t> </a:t>
            </a:r>
            <a:r>
              <a:rPr dirty="0"/>
              <a:t>/</a:t>
            </a:r>
            <a:r>
              <a:rPr dirty="0" spc="-10"/>
              <a:t> </a:t>
            </a:r>
            <a:r>
              <a:rPr dirty="0" spc="-25"/>
              <a:t>100</a:t>
            </a:r>
          </a:p>
          <a:p>
            <a:pPr marL="12700">
              <a:lnSpc>
                <a:spcPts val="2130"/>
              </a:lnSpc>
            </a:pPr>
            <a:r>
              <a:rPr dirty="0" sz="1800" b="0">
                <a:latin typeface="Arial"/>
                <a:cs typeface="Arial"/>
              </a:rPr>
              <a:t>'Jag</a:t>
            </a:r>
            <a:r>
              <a:rPr dirty="0" sz="1800" spc="-30" b="0">
                <a:latin typeface="Arial"/>
                <a:cs typeface="Arial"/>
              </a:rPr>
              <a:t> </a:t>
            </a:r>
            <a:r>
              <a:rPr dirty="0" sz="1800" b="0">
                <a:latin typeface="Arial"/>
                <a:cs typeface="Arial"/>
              </a:rPr>
              <a:t>känner</a:t>
            </a:r>
            <a:r>
              <a:rPr dirty="0" sz="1800" spc="-5" b="0">
                <a:latin typeface="Arial"/>
                <a:cs typeface="Arial"/>
              </a:rPr>
              <a:t> </a:t>
            </a:r>
            <a:r>
              <a:rPr dirty="0" sz="1800" b="0">
                <a:latin typeface="Arial"/>
                <a:cs typeface="Arial"/>
              </a:rPr>
              <a:t>gemenskap på</a:t>
            </a:r>
            <a:r>
              <a:rPr dirty="0" sz="1800" spc="-20" b="0">
                <a:latin typeface="Arial"/>
                <a:cs typeface="Arial"/>
              </a:rPr>
              <a:t> </a:t>
            </a:r>
            <a:r>
              <a:rPr dirty="0" sz="1800" spc="-10" b="0">
                <a:latin typeface="Arial"/>
                <a:cs typeface="Arial"/>
              </a:rPr>
              <a:t>jobbet'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824674" y="1665922"/>
            <a:ext cx="10544175" cy="4369435"/>
            <a:chOff x="824674" y="1665922"/>
            <a:chExt cx="10544175" cy="4369435"/>
          </a:xfrm>
        </p:grpSpPr>
        <p:sp>
          <p:nvSpPr>
            <p:cNvPr id="4" name="object 4" descr=""/>
            <p:cNvSpPr/>
            <p:nvPr/>
          </p:nvSpPr>
          <p:spPr>
            <a:xfrm>
              <a:off x="838961" y="1808226"/>
              <a:ext cx="10515600" cy="4212590"/>
            </a:xfrm>
            <a:custGeom>
              <a:avLst/>
              <a:gdLst/>
              <a:ahLst/>
              <a:cxnLst/>
              <a:rect l="l" t="t" r="r" b="b"/>
              <a:pathLst>
                <a:path w="10515600" h="4212590">
                  <a:moveTo>
                    <a:pt x="0" y="76453"/>
                  </a:moveTo>
                  <a:lnTo>
                    <a:pt x="6011" y="46720"/>
                  </a:lnTo>
                  <a:lnTo>
                    <a:pt x="22405" y="22415"/>
                  </a:lnTo>
                  <a:lnTo>
                    <a:pt x="46720" y="6016"/>
                  </a:lnTo>
                  <a:lnTo>
                    <a:pt x="76492" y="0"/>
                  </a:lnTo>
                  <a:lnTo>
                    <a:pt x="10439146" y="0"/>
                  </a:lnTo>
                  <a:lnTo>
                    <a:pt x="10468879" y="6016"/>
                  </a:lnTo>
                  <a:lnTo>
                    <a:pt x="10493184" y="22415"/>
                  </a:lnTo>
                  <a:lnTo>
                    <a:pt x="10509583" y="46720"/>
                  </a:lnTo>
                  <a:lnTo>
                    <a:pt x="10515600" y="76453"/>
                  </a:lnTo>
                  <a:lnTo>
                    <a:pt x="10515600" y="4135831"/>
                  </a:lnTo>
                  <a:lnTo>
                    <a:pt x="10509583" y="4165610"/>
                  </a:lnTo>
                  <a:lnTo>
                    <a:pt x="10493184" y="4189928"/>
                  </a:lnTo>
                  <a:lnTo>
                    <a:pt x="10468879" y="4206323"/>
                  </a:lnTo>
                  <a:lnTo>
                    <a:pt x="10439146" y="4212336"/>
                  </a:lnTo>
                  <a:lnTo>
                    <a:pt x="76492" y="4212336"/>
                  </a:lnTo>
                  <a:lnTo>
                    <a:pt x="46720" y="4206323"/>
                  </a:lnTo>
                  <a:lnTo>
                    <a:pt x="22405" y="4189928"/>
                  </a:lnTo>
                  <a:lnTo>
                    <a:pt x="6011" y="4165610"/>
                  </a:lnTo>
                  <a:lnTo>
                    <a:pt x="0" y="4135831"/>
                  </a:lnTo>
                  <a:lnTo>
                    <a:pt x="0" y="76453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153405" y="1680210"/>
              <a:ext cx="1880870" cy="245745"/>
            </a:xfrm>
            <a:custGeom>
              <a:avLst/>
              <a:gdLst/>
              <a:ahLst/>
              <a:cxnLst/>
              <a:rect l="l" t="t" r="r" b="b"/>
              <a:pathLst>
                <a:path w="1880870" h="245744">
                  <a:moveTo>
                    <a:pt x="1757934" y="0"/>
                  </a:moveTo>
                  <a:lnTo>
                    <a:pt x="122682" y="0"/>
                  </a:lnTo>
                  <a:lnTo>
                    <a:pt x="74902" y="9632"/>
                  </a:lnTo>
                  <a:lnTo>
                    <a:pt x="35909" y="35909"/>
                  </a:lnTo>
                  <a:lnTo>
                    <a:pt x="9632" y="74902"/>
                  </a:lnTo>
                  <a:lnTo>
                    <a:pt x="0" y="122681"/>
                  </a:lnTo>
                  <a:lnTo>
                    <a:pt x="9632" y="170461"/>
                  </a:lnTo>
                  <a:lnTo>
                    <a:pt x="35909" y="209454"/>
                  </a:lnTo>
                  <a:lnTo>
                    <a:pt x="74902" y="235731"/>
                  </a:lnTo>
                  <a:lnTo>
                    <a:pt x="122682" y="245363"/>
                  </a:lnTo>
                  <a:lnTo>
                    <a:pt x="1757934" y="245363"/>
                  </a:lnTo>
                  <a:lnTo>
                    <a:pt x="1805713" y="235731"/>
                  </a:lnTo>
                  <a:lnTo>
                    <a:pt x="1844706" y="209454"/>
                  </a:lnTo>
                  <a:lnTo>
                    <a:pt x="1870983" y="170461"/>
                  </a:lnTo>
                  <a:lnTo>
                    <a:pt x="1880616" y="122681"/>
                  </a:lnTo>
                  <a:lnTo>
                    <a:pt x="1870983" y="74902"/>
                  </a:lnTo>
                  <a:lnTo>
                    <a:pt x="1844706" y="35909"/>
                  </a:lnTo>
                  <a:lnTo>
                    <a:pt x="1805713" y="9632"/>
                  </a:lnTo>
                  <a:lnTo>
                    <a:pt x="17579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153405" y="1680210"/>
              <a:ext cx="1880870" cy="245745"/>
            </a:xfrm>
            <a:custGeom>
              <a:avLst/>
              <a:gdLst/>
              <a:ahLst/>
              <a:cxnLst/>
              <a:rect l="l" t="t" r="r" b="b"/>
              <a:pathLst>
                <a:path w="1880870" h="245744">
                  <a:moveTo>
                    <a:pt x="0" y="122681"/>
                  </a:moveTo>
                  <a:lnTo>
                    <a:pt x="9632" y="74902"/>
                  </a:lnTo>
                  <a:lnTo>
                    <a:pt x="35909" y="35909"/>
                  </a:lnTo>
                  <a:lnTo>
                    <a:pt x="74902" y="9632"/>
                  </a:lnTo>
                  <a:lnTo>
                    <a:pt x="122682" y="0"/>
                  </a:lnTo>
                  <a:lnTo>
                    <a:pt x="1757934" y="0"/>
                  </a:lnTo>
                  <a:lnTo>
                    <a:pt x="1805713" y="9632"/>
                  </a:lnTo>
                  <a:lnTo>
                    <a:pt x="1844706" y="35909"/>
                  </a:lnTo>
                  <a:lnTo>
                    <a:pt x="1870983" y="74902"/>
                  </a:lnTo>
                  <a:lnTo>
                    <a:pt x="1880616" y="122681"/>
                  </a:lnTo>
                  <a:lnTo>
                    <a:pt x="1870983" y="170461"/>
                  </a:lnTo>
                  <a:lnTo>
                    <a:pt x="1844706" y="209454"/>
                  </a:lnTo>
                  <a:lnTo>
                    <a:pt x="1805713" y="235731"/>
                  </a:lnTo>
                  <a:lnTo>
                    <a:pt x="1757934" y="245363"/>
                  </a:lnTo>
                  <a:lnTo>
                    <a:pt x="122682" y="245363"/>
                  </a:lnTo>
                  <a:lnTo>
                    <a:pt x="74902" y="235731"/>
                  </a:lnTo>
                  <a:lnTo>
                    <a:pt x="35909" y="209454"/>
                  </a:lnTo>
                  <a:lnTo>
                    <a:pt x="9632" y="170461"/>
                  </a:lnTo>
                  <a:lnTo>
                    <a:pt x="0" y="122681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356352" y="1710689"/>
            <a:ext cx="14719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latin typeface="Arial"/>
                <a:cs typeface="Arial"/>
              </a:rPr>
              <a:t>Inkomna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förslag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(1</a:t>
            </a:r>
            <a:r>
              <a:rPr dirty="0" sz="1000" spc="-5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av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spc="-25" b="1">
                <a:latin typeface="Arial"/>
                <a:cs typeface="Arial"/>
              </a:rPr>
              <a:t>1)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401572" y="2250693"/>
            <a:ext cx="25463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i="1">
                <a:latin typeface="Arial"/>
                <a:cs typeface="Arial"/>
              </a:rPr>
              <a:t>"Har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fina</a:t>
            </a:r>
            <a:r>
              <a:rPr dirty="0" sz="1000" spc="-10" i="1">
                <a:latin typeface="Arial"/>
                <a:cs typeface="Arial"/>
              </a:rPr>
              <a:t> kollegor" </a:t>
            </a:r>
            <a:r>
              <a:rPr dirty="0" sz="1000" i="1">
                <a:latin typeface="Arial"/>
                <a:cs typeface="Arial"/>
              </a:rPr>
              <a:t>(Dorte</a:t>
            </a:r>
            <a:r>
              <a:rPr dirty="0" sz="1000" spc="-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Rasmussens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spc="-20" i="1">
                <a:latin typeface="Arial"/>
                <a:cs typeface="Arial"/>
              </a:rPr>
              <a:t>team)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969263" y="2162555"/>
            <a:ext cx="360045" cy="974090"/>
            <a:chOff x="969263" y="2162555"/>
            <a:chExt cx="360045" cy="974090"/>
          </a:xfrm>
        </p:grpSpPr>
        <p:pic>
          <p:nvPicPr>
            <p:cNvPr id="10" name="object 1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9263" y="2162555"/>
              <a:ext cx="359663" cy="359663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9263" y="2776727"/>
              <a:ext cx="359663" cy="359663"/>
            </a:xfrm>
            <a:prstGeom prst="rect">
              <a:avLst/>
            </a:prstGeom>
          </p:spPr>
        </p:pic>
      </p:grpSp>
      <p:sp>
        <p:nvSpPr>
          <p:cNvPr id="12" name="object 12" descr=""/>
          <p:cNvSpPr txBox="1"/>
          <p:nvPr/>
        </p:nvSpPr>
        <p:spPr>
          <a:xfrm>
            <a:off x="1401572" y="2864866"/>
            <a:ext cx="40925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i="1">
                <a:latin typeface="Arial"/>
                <a:cs typeface="Arial"/>
              </a:rPr>
              <a:t>"Vara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med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och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påverka</a:t>
            </a:r>
            <a:r>
              <a:rPr dirty="0" sz="1000" spc="-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och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lyssna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på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andra."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(Dorte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Rasmussens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team)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13" name="object 1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219732" y="368853"/>
            <a:ext cx="601889" cy="601889"/>
          </a:xfrm>
          <a:prstGeom prst="rect">
            <a:avLst/>
          </a:prstGeom>
        </p:spPr>
      </p:pic>
      <p:sp>
        <p:nvSpPr>
          <p:cNvPr id="14" name="object 1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7451" y="798703"/>
            <a:ext cx="426783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Entusiasm:</a:t>
            </a:r>
            <a:r>
              <a:rPr dirty="0" spc="-25"/>
              <a:t> </a:t>
            </a:r>
            <a:r>
              <a:rPr dirty="0"/>
              <a:t>94</a:t>
            </a:r>
            <a:r>
              <a:rPr dirty="0" spc="-15"/>
              <a:t> </a:t>
            </a:r>
            <a:r>
              <a:rPr dirty="0"/>
              <a:t>/</a:t>
            </a:r>
            <a:r>
              <a:rPr dirty="0" spc="-25"/>
              <a:t> 100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824674" y="1665922"/>
            <a:ext cx="5178425" cy="4369435"/>
            <a:chOff x="824674" y="1665922"/>
            <a:chExt cx="5178425" cy="4369435"/>
          </a:xfrm>
        </p:grpSpPr>
        <p:sp>
          <p:nvSpPr>
            <p:cNvPr id="4" name="object 4" descr=""/>
            <p:cNvSpPr/>
            <p:nvPr/>
          </p:nvSpPr>
          <p:spPr>
            <a:xfrm>
              <a:off x="838961" y="1808226"/>
              <a:ext cx="5149850" cy="4212590"/>
            </a:xfrm>
            <a:custGeom>
              <a:avLst/>
              <a:gdLst/>
              <a:ahLst/>
              <a:cxnLst/>
              <a:rect l="l" t="t" r="r" b="b"/>
              <a:pathLst>
                <a:path w="5149850" h="4212590">
                  <a:moveTo>
                    <a:pt x="0" y="76453"/>
                  </a:moveTo>
                  <a:lnTo>
                    <a:pt x="6011" y="46720"/>
                  </a:lnTo>
                  <a:lnTo>
                    <a:pt x="22405" y="22415"/>
                  </a:lnTo>
                  <a:lnTo>
                    <a:pt x="46720" y="6016"/>
                  </a:lnTo>
                  <a:lnTo>
                    <a:pt x="76492" y="0"/>
                  </a:lnTo>
                  <a:lnTo>
                    <a:pt x="5073142" y="0"/>
                  </a:lnTo>
                  <a:lnTo>
                    <a:pt x="5102875" y="6016"/>
                  </a:lnTo>
                  <a:lnTo>
                    <a:pt x="5127180" y="22415"/>
                  </a:lnTo>
                  <a:lnTo>
                    <a:pt x="5143579" y="46720"/>
                  </a:lnTo>
                  <a:lnTo>
                    <a:pt x="5149596" y="76453"/>
                  </a:lnTo>
                  <a:lnTo>
                    <a:pt x="5149596" y="4135843"/>
                  </a:lnTo>
                  <a:lnTo>
                    <a:pt x="5143579" y="4165615"/>
                  </a:lnTo>
                  <a:lnTo>
                    <a:pt x="5127180" y="4189930"/>
                  </a:lnTo>
                  <a:lnTo>
                    <a:pt x="5102875" y="4206324"/>
                  </a:lnTo>
                  <a:lnTo>
                    <a:pt x="5073142" y="4212336"/>
                  </a:lnTo>
                  <a:lnTo>
                    <a:pt x="76492" y="4212336"/>
                  </a:lnTo>
                  <a:lnTo>
                    <a:pt x="46720" y="4206324"/>
                  </a:lnTo>
                  <a:lnTo>
                    <a:pt x="22405" y="4189930"/>
                  </a:lnTo>
                  <a:lnTo>
                    <a:pt x="6011" y="4165615"/>
                  </a:lnTo>
                  <a:lnTo>
                    <a:pt x="0" y="4135843"/>
                  </a:lnTo>
                  <a:lnTo>
                    <a:pt x="0" y="76453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715005" y="1680210"/>
              <a:ext cx="1391920" cy="245745"/>
            </a:xfrm>
            <a:custGeom>
              <a:avLst/>
              <a:gdLst/>
              <a:ahLst/>
              <a:cxnLst/>
              <a:rect l="l" t="t" r="r" b="b"/>
              <a:pathLst>
                <a:path w="1391920" h="245744">
                  <a:moveTo>
                    <a:pt x="1268730" y="0"/>
                  </a:moveTo>
                  <a:lnTo>
                    <a:pt x="122681" y="0"/>
                  </a:lnTo>
                  <a:lnTo>
                    <a:pt x="74902" y="9632"/>
                  </a:lnTo>
                  <a:lnTo>
                    <a:pt x="35909" y="35909"/>
                  </a:lnTo>
                  <a:lnTo>
                    <a:pt x="9632" y="74902"/>
                  </a:lnTo>
                  <a:lnTo>
                    <a:pt x="0" y="122681"/>
                  </a:lnTo>
                  <a:lnTo>
                    <a:pt x="9632" y="170461"/>
                  </a:lnTo>
                  <a:lnTo>
                    <a:pt x="35909" y="209454"/>
                  </a:lnTo>
                  <a:lnTo>
                    <a:pt x="74902" y="235731"/>
                  </a:lnTo>
                  <a:lnTo>
                    <a:pt x="122681" y="245363"/>
                  </a:lnTo>
                  <a:lnTo>
                    <a:pt x="1268730" y="245363"/>
                  </a:lnTo>
                  <a:lnTo>
                    <a:pt x="1316509" y="235731"/>
                  </a:lnTo>
                  <a:lnTo>
                    <a:pt x="1355502" y="209454"/>
                  </a:lnTo>
                  <a:lnTo>
                    <a:pt x="1381779" y="170461"/>
                  </a:lnTo>
                  <a:lnTo>
                    <a:pt x="1391411" y="122681"/>
                  </a:lnTo>
                  <a:lnTo>
                    <a:pt x="1381779" y="74902"/>
                  </a:lnTo>
                  <a:lnTo>
                    <a:pt x="1355502" y="35909"/>
                  </a:lnTo>
                  <a:lnTo>
                    <a:pt x="1316509" y="9632"/>
                  </a:lnTo>
                  <a:lnTo>
                    <a:pt x="12687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715005" y="1680210"/>
              <a:ext cx="1391920" cy="245745"/>
            </a:xfrm>
            <a:custGeom>
              <a:avLst/>
              <a:gdLst/>
              <a:ahLst/>
              <a:cxnLst/>
              <a:rect l="l" t="t" r="r" b="b"/>
              <a:pathLst>
                <a:path w="1391920" h="245744">
                  <a:moveTo>
                    <a:pt x="0" y="122681"/>
                  </a:moveTo>
                  <a:lnTo>
                    <a:pt x="9632" y="74902"/>
                  </a:lnTo>
                  <a:lnTo>
                    <a:pt x="35909" y="35909"/>
                  </a:lnTo>
                  <a:lnTo>
                    <a:pt x="74902" y="9632"/>
                  </a:lnTo>
                  <a:lnTo>
                    <a:pt x="122681" y="0"/>
                  </a:lnTo>
                  <a:lnTo>
                    <a:pt x="1268730" y="0"/>
                  </a:lnTo>
                  <a:lnTo>
                    <a:pt x="1316509" y="9632"/>
                  </a:lnTo>
                  <a:lnTo>
                    <a:pt x="1355502" y="35909"/>
                  </a:lnTo>
                  <a:lnTo>
                    <a:pt x="1381779" y="74902"/>
                  </a:lnTo>
                  <a:lnTo>
                    <a:pt x="1391411" y="122681"/>
                  </a:lnTo>
                  <a:lnTo>
                    <a:pt x="1381779" y="170461"/>
                  </a:lnTo>
                  <a:lnTo>
                    <a:pt x="1355502" y="209454"/>
                  </a:lnTo>
                  <a:lnTo>
                    <a:pt x="1316509" y="235731"/>
                  </a:lnTo>
                  <a:lnTo>
                    <a:pt x="1268730" y="245363"/>
                  </a:lnTo>
                  <a:lnTo>
                    <a:pt x="122681" y="245363"/>
                  </a:lnTo>
                  <a:lnTo>
                    <a:pt x="74902" y="235731"/>
                  </a:lnTo>
                  <a:lnTo>
                    <a:pt x="35909" y="209454"/>
                  </a:lnTo>
                  <a:lnTo>
                    <a:pt x="9632" y="170461"/>
                  </a:lnTo>
                  <a:lnTo>
                    <a:pt x="0" y="122681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87451" y="1339341"/>
            <a:ext cx="3317875" cy="548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'Just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nu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trivs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jag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bra med</a:t>
            </a:r>
            <a:r>
              <a:rPr dirty="0" sz="1800" spc="-10">
                <a:latin typeface="Arial"/>
                <a:cs typeface="Arial"/>
              </a:rPr>
              <a:t> jobbet'</a:t>
            </a:r>
            <a:endParaRPr sz="18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760"/>
              </a:spcBef>
            </a:pPr>
            <a:r>
              <a:rPr dirty="0" sz="1000" spc="-10" b="1">
                <a:latin typeface="Arial"/>
                <a:cs typeface="Arial"/>
              </a:rPr>
              <a:t>Svarsfördelning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2741485" y="2026920"/>
            <a:ext cx="2722245" cy="3895725"/>
            <a:chOff x="2741485" y="2026920"/>
            <a:chExt cx="2722245" cy="3895725"/>
          </a:xfrm>
        </p:grpSpPr>
        <p:sp>
          <p:nvSpPr>
            <p:cNvPr id="9" name="object 9" descr=""/>
            <p:cNvSpPr/>
            <p:nvPr/>
          </p:nvSpPr>
          <p:spPr>
            <a:xfrm>
              <a:off x="2746248" y="2104644"/>
              <a:ext cx="2717800" cy="623570"/>
            </a:xfrm>
            <a:custGeom>
              <a:avLst/>
              <a:gdLst/>
              <a:ahLst/>
              <a:cxnLst/>
              <a:rect l="l" t="t" r="r" b="b"/>
              <a:pathLst>
                <a:path w="2717800" h="623569">
                  <a:moveTo>
                    <a:pt x="2717292" y="0"/>
                  </a:moveTo>
                  <a:lnTo>
                    <a:pt x="0" y="0"/>
                  </a:lnTo>
                  <a:lnTo>
                    <a:pt x="0" y="623315"/>
                  </a:lnTo>
                  <a:lnTo>
                    <a:pt x="2717292" y="623315"/>
                  </a:lnTo>
                  <a:lnTo>
                    <a:pt x="2717292" y="0"/>
                  </a:lnTo>
                  <a:close/>
                </a:path>
              </a:pathLst>
            </a:custGeom>
            <a:solidFill>
              <a:srgbClr val="53A3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746248" y="2026920"/>
              <a:ext cx="0" cy="3895725"/>
            </a:xfrm>
            <a:custGeom>
              <a:avLst/>
              <a:gdLst/>
              <a:ahLst/>
              <a:cxnLst/>
              <a:rect l="l" t="t" r="r" b="b"/>
              <a:pathLst>
                <a:path w="0" h="3895725">
                  <a:moveTo>
                    <a:pt x="0" y="0"/>
                  </a:moveTo>
                  <a:lnTo>
                    <a:pt x="0" y="3895343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5260213" y="2330958"/>
            <a:ext cx="1409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FFFFFF"/>
                </a:solidFill>
                <a:latin typeface="Arial"/>
                <a:cs typeface="Arial"/>
              </a:rPr>
              <a:t>33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746248" y="2883407"/>
            <a:ext cx="576580" cy="623570"/>
          </a:xfrm>
          <a:prstGeom prst="rect">
            <a:avLst/>
          </a:prstGeom>
          <a:solidFill>
            <a:srgbClr val="83E7A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algn="r" marR="67945">
              <a:lnSpc>
                <a:spcPct val="100000"/>
              </a:lnSpc>
              <a:spcBef>
                <a:spcPts val="735"/>
              </a:spcBef>
            </a:pPr>
            <a:r>
              <a:rPr dirty="0" sz="900" spc="-5" b="1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793494" y="2334006"/>
            <a:ext cx="87884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Arial"/>
                <a:cs typeface="Arial"/>
              </a:rPr>
              <a:t>Känslan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är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på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topp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194941" y="3113024"/>
            <a:ext cx="476884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Arial"/>
                <a:cs typeface="Arial"/>
              </a:rPr>
              <a:t>Det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är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bra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008377" y="3892041"/>
            <a:ext cx="66421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Lite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nedstämd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641475" y="4671186"/>
            <a:ext cx="103124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Det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känns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inte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alls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bra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155317" y="5450204"/>
            <a:ext cx="51689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Ingen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åsikt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8" name="object 18" descr=""/>
          <p:cNvGrpSpPr/>
          <p:nvPr/>
        </p:nvGrpSpPr>
        <p:grpSpPr>
          <a:xfrm>
            <a:off x="6190678" y="1665922"/>
            <a:ext cx="5178425" cy="4369435"/>
            <a:chOff x="6190678" y="1665922"/>
            <a:chExt cx="5178425" cy="4369435"/>
          </a:xfrm>
        </p:grpSpPr>
        <p:sp>
          <p:nvSpPr>
            <p:cNvPr id="19" name="object 19" descr=""/>
            <p:cNvSpPr/>
            <p:nvPr/>
          </p:nvSpPr>
          <p:spPr>
            <a:xfrm>
              <a:off x="6204965" y="1808226"/>
              <a:ext cx="5149850" cy="4212590"/>
            </a:xfrm>
            <a:custGeom>
              <a:avLst/>
              <a:gdLst/>
              <a:ahLst/>
              <a:cxnLst/>
              <a:rect l="l" t="t" r="r" b="b"/>
              <a:pathLst>
                <a:path w="5149850" h="4212590">
                  <a:moveTo>
                    <a:pt x="0" y="76453"/>
                  </a:moveTo>
                  <a:lnTo>
                    <a:pt x="6016" y="46720"/>
                  </a:lnTo>
                  <a:lnTo>
                    <a:pt x="22415" y="22415"/>
                  </a:lnTo>
                  <a:lnTo>
                    <a:pt x="46720" y="6016"/>
                  </a:lnTo>
                  <a:lnTo>
                    <a:pt x="76454" y="0"/>
                  </a:lnTo>
                  <a:lnTo>
                    <a:pt x="5073142" y="0"/>
                  </a:lnTo>
                  <a:lnTo>
                    <a:pt x="5102875" y="6016"/>
                  </a:lnTo>
                  <a:lnTo>
                    <a:pt x="5127180" y="22415"/>
                  </a:lnTo>
                  <a:lnTo>
                    <a:pt x="5143579" y="46720"/>
                  </a:lnTo>
                  <a:lnTo>
                    <a:pt x="5149595" y="76453"/>
                  </a:lnTo>
                  <a:lnTo>
                    <a:pt x="5149595" y="4135843"/>
                  </a:lnTo>
                  <a:lnTo>
                    <a:pt x="5143579" y="4165615"/>
                  </a:lnTo>
                  <a:lnTo>
                    <a:pt x="5127180" y="4189930"/>
                  </a:lnTo>
                  <a:lnTo>
                    <a:pt x="5102875" y="4206324"/>
                  </a:lnTo>
                  <a:lnTo>
                    <a:pt x="5073142" y="4212336"/>
                  </a:lnTo>
                  <a:lnTo>
                    <a:pt x="76454" y="4212336"/>
                  </a:lnTo>
                  <a:lnTo>
                    <a:pt x="46720" y="4206324"/>
                  </a:lnTo>
                  <a:lnTo>
                    <a:pt x="22415" y="4189930"/>
                  </a:lnTo>
                  <a:lnTo>
                    <a:pt x="6016" y="4165615"/>
                  </a:lnTo>
                  <a:lnTo>
                    <a:pt x="0" y="4135843"/>
                  </a:lnTo>
                  <a:lnTo>
                    <a:pt x="0" y="76453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7626857" y="1680210"/>
              <a:ext cx="2299970" cy="245745"/>
            </a:xfrm>
            <a:custGeom>
              <a:avLst/>
              <a:gdLst/>
              <a:ahLst/>
              <a:cxnLst/>
              <a:rect l="l" t="t" r="r" b="b"/>
              <a:pathLst>
                <a:path w="2299970" h="245744">
                  <a:moveTo>
                    <a:pt x="2177034" y="0"/>
                  </a:moveTo>
                  <a:lnTo>
                    <a:pt x="122682" y="0"/>
                  </a:lnTo>
                  <a:lnTo>
                    <a:pt x="74902" y="9632"/>
                  </a:lnTo>
                  <a:lnTo>
                    <a:pt x="35909" y="35909"/>
                  </a:lnTo>
                  <a:lnTo>
                    <a:pt x="9632" y="74902"/>
                  </a:lnTo>
                  <a:lnTo>
                    <a:pt x="0" y="122681"/>
                  </a:lnTo>
                  <a:lnTo>
                    <a:pt x="9632" y="170461"/>
                  </a:lnTo>
                  <a:lnTo>
                    <a:pt x="35909" y="209454"/>
                  </a:lnTo>
                  <a:lnTo>
                    <a:pt x="74902" y="235731"/>
                  </a:lnTo>
                  <a:lnTo>
                    <a:pt x="122682" y="245363"/>
                  </a:lnTo>
                  <a:lnTo>
                    <a:pt x="2177034" y="245363"/>
                  </a:lnTo>
                  <a:lnTo>
                    <a:pt x="2224813" y="235731"/>
                  </a:lnTo>
                  <a:lnTo>
                    <a:pt x="2263806" y="209454"/>
                  </a:lnTo>
                  <a:lnTo>
                    <a:pt x="2290083" y="170461"/>
                  </a:lnTo>
                  <a:lnTo>
                    <a:pt x="2299716" y="122681"/>
                  </a:lnTo>
                  <a:lnTo>
                    <a:pt x="2290083" y="74902"/>
                  </a:lnTo>
                  <a:lnTo>
                    <a:pt x="2263806" y="35909"/>
                  </a:lnTo>
                  <a:lnTo>
                    <a:pt x="2224813" y="9632"/>
                  </a:lnTo>
                  <a:lnTo>
                    <a:pt x="21770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7626857" y="1680210"/>
              <a:ext cx="2299970" cy="245745"/>
            </a:xfrm>
            <a:custGeom>
              <a:avLst/>
              <a:gdLst/>
              <a:ahLst/>
              <a:cxnLst/>
              <a:rect l="l" t="t" r="r" b="b"/>
              <a:pathLst>
                <a:path w="2299970" h="245744">
                  <a:moveTo>
                    <a:pt x="0" y="122681"/>
                  </a:moveTo>
                  <a:lnTo>
                    <a:pt x="9632" y="74902"/>
                  </a:lnTo>
                  <a:lnTo>
                    <a:pt x="35909" y="35909"/>
                  </a:lnTo>
                  <a:lnTo>
                    <a:pt x="74902" y="9632"/>
                  </a:lnTo>
                  <a:lnTo>
                    <a:pt x="122682" y="0"/>
                  </a:lnTo>
                  <a:lnTo>
                    <a:pt x="2177034" y="0"/>
                  </a:lnTo>
                  <a:lnTo>
                    <a:pt x="2224813" y="9632"/>
                  </a:lnTo>
                  <a:lnTo>
                    <a:pt x="2263806" y="35909"/>
                  </a:lnTo>
                  <a:lnTo>
                    <a:pt x="2290083" y="74902"/>
                  </a:lnTo>
                  <a:lnTo>
                    <a:pt x="2299716" y="122681"/>
                  </a:lnTo>
                  <a:lnTo>
                    <a:pt x="2290083" y="170461"/>
                  </a:lnTo>
                  <a:lnTo>
                    <a:pt x="2263806" y="209454"/>
                  </a:lnTo>
                  <a:lnTo>
                    <a:pt x="2224813" y="235731"/>
                  </a:lnTo>
                  <a:lnTo>
                    <a:pt x="2177034" y="245363"/>
                  </a:lnTo>
                  <a:lnTo>
                    <a:pt x="122682" y="245363"/>
                  </a:lnTo>
                  <a:lnTo>
                    <a:pt x="74902" y="235731"/>
                  </a:lnTo>
                  <a:lnTo>
                    <a:pt x="35909" y="209454"/>
                  </a:lnTo>
                  <a:lnTo>
                    <a:pt x="9632" y="170461"/>
                  </a:lnTo>
                  <a:lnTo>
                    <a:pt x="0" y="122681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7831963" y="1710943"/>
            <a:ext cx="18891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latin typeface="Arial"/>
                <a:cs typeface="Arial"/>
              </a:rPr>
              <a:t>Tidslinje</a:t>
            </a:r>
            <a:r>
              <a:rPr dirty="0" sz="1000" spc="-6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över</a:t>
            </a:r>
            <a:r>
              <a:rPr dirty="0" sz="1000" spc="-4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genomsnittssvar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6702425" y="2045589"/>
            <a:ext cx="4519930" cy="3764279"/>
            <a:chOff x="6702425" y="2045589"/>
            <a:chExt cx="4519930" cy="3764279"/>
          </a:xfrm>
        </p:grpSpPr>
        <p:sp>
          <p:nvSpPr>
            <p:cNvPr id="24" name="object 24" descr=""/>
            <p:cNvSpPr/>
            <p:nvPr/>
          </p:nvSpPr>
          <p:spPr>
            <a:xfrm>
              <a:off x="6755892" y="2157984"/>
              <a:ext cx="4348480" cy="3647440"/>
            </a:xfrm>
            <a:custGeom>
              <a:avLst/>
              <a:gdLst/>
              <a:ahLst/>
              <a:cxnLst/>
              <a:rect l="l" t="t" r="r" b="b"/>
              <a:pathLst>
                <a:path w="4348480" h="3647440">
                  <a:moveTo>
                    <a:pt x="0" y="2430780"/>
                  </a:moveTo>
                  <a:lnTo>
                    <a:pt x="4347972" y="2430780"/>
                  </a:lnTo>
                </a:path>
                <a:path w="4348480" h="3647440">
                  <a:moveTo>
                    <a:pt x="0" y="1216152"/>
                  </a:moveTo>
                  <a:lnTo>
                    <a:pt x="4347972" y="1216152"/>
                  </a:lnTo>
                </a:path>
                <a:path w="4348480" h="3647440">
                  <a:moveTo>
                    <a:pt x="0" y="1524"/>
                  </a:moveTo>
                  <a:lnTo>
                    <a:pt x="4240530" y="1524"/>
                  </a:lnTo>
                </a:path>
                <a:path w="4348480" h="3647440">
                  <a:moveTo>
                    <a:pt x="0" y="0"/>
                  </a:moveTo>
                  <a:lnTo>
                    <a:pt x="0" y="3646932"/>
                  </a:lnTo>
                </a:path>
                <a:path w="4348480" h="3647440">
                  <a:moveTo>
                    <a:pt x="627887" y="0"/>
                  </a:moveTo>
                  <a:lnTo>
                    <a:pt x="627887" y="3646932"/>
                  </a:lnTo>
                </a:path>
                <a:path w="4348480" h="3647440">
                  <a:moveTo>
                    <a:pt x="1255776" y="0"/>
                  </a:moveTo>
                  <a:lnTo>
                    <a:pt x="1255776" y="3646932"/>
                  </a:lnTo>
                </a:path>
                <a:path w="4348480" h="3647440">
                  <a:moveTo>
                    <a:pt x="1877567" y="0"/>
                  </a:moveTo>
                  <a:lnTo>
                    <a:pt x="1877567" y="3646932"/>
                  </a:lnTo>
                </a:path>
                <a:path w="4348480" h="3647440">
                  <a:moveTo>
                    <a:pt x="2491739" y="0"/>
                  </a:moveTo>
                  <a:lnTo>
                    <a:pt x="2491739" y="3646932"/>
                  </a:lnTo>
                </a:path>
                <a:path w="4348480" h="3647440">
                  <a:moveTo>
                    <a:pt x="3119628" y="0"/>
                  </a:moveTo>
                  <a:lnTo>
                    <a:pt x="3119628" y="3646932"/>
                  </a:lnTo>
                </a:path>
                <a:path w="4348480" h="3647440">
                  <a:moveTo>
                    <a:pt x="3747515" y="0"/>
                  </a:moveTo>
                  <a:lnTo>
                    <a:pt x="3747515" y="3646932"/>
                  </a:lnTo>
                </a:path>
                <a:path w="4348480" h="3647440">
                  <a:moveTo>
                    <a:pt x="0" y="3646932"/>
                  </a:moveTo>
                  <a:lnTo>
                    <a:pt x="4347972" y="3646932"/>
                  </a:lnTo>
                  <a:lnTo>
                    <a:pt x="4347972" y="0"/>
                  </a:lnTo>
                  <a:lnTo>
                    <a:pt x="0" y="0"/>
                  </a:lnTo>
                  <a:lnTo>
                    <a:pt x="0" y="3646932"/>
                  </a:lnTo>
                  <a:close/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6755892" y="2304288"/>
              <a:ext cx="4348480" cy="3500754"/>
            </a:xfrm>
            <a:custGeom>
              <a:avLst/>
              <a:gdLst/>
              <a:ahLst/>
              <a:cxnLst/>
              <a:rect l="l" t="t" r="r" b="b"/>
              <a:pathLst>
                <a:path w="4348480" h="3500754">
                  <a:moveTo>
                    <a:pt x="1816607" y="0"/>
                  </a:moveTo>
                  <a:lnTo>
                    <a:pt x="1481327" y="583691"/>
                  </a:lnTo>
                  <a:lnTo>
                    <a:pt x="1098803" y="801624"/>
                  </a:lnTo>
                  <a:lnTo>
                    <a:pt x="478535" y="182879"/>
                  </a:lnTo>
                  <a:lnTo>
                    <a:pt x="0" y="182879"/>
                  </a:lnTo>
                  <a:lnTo>
                    <a:pt x="0" y="3500628"/>
                  </a:lnTo>
                  <a:lnTo>
                    <a:pt x="4347972" y="3500628"/>
                  </a:lnTo>
                  <a:lnTo>
                    <a:pt x="4347972" y="73151"/>
                  </a:lnTo>
                  <a:lnTo>
                    <a:pt x="4014215" y="146303"/>
                  </a:lnTo>
                  <a:lnTo>
                    <a:pt x="3678935" y="73151"/>
                  </a:lnTo>
                  <a:lnTo>
                    <a:pt x="2962655" y="73151"/>
                  </a:lnTo>
                  <a:lnTo>
                    <a:pt x="2580131" y="146303"/>
                  </a:lnTo>
                  <a:lnTo>
                    <a:pt x="2199131" y="182879"/>
                  </a:lnTo>
                  <a:lnTo>
                    <a:pt x="1816607" y="0"/>
                  </a:lnTo>
                  <a:close/>
                </a:path>
              </a:pathLst>
            </a:custGeom>
            <a:solidFill>
              <a:srgbClr val="F1F1F1">
                <a:alpha val="5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6755892" y="5804916"/>
              <a:ext cx="4348480" cy="0"/>
            </a:xfrm>
            <a:custGeom>
              <a:avLst/>
              <a:gdLst/>
              <a:ahLst/>
              <a:cxnLst/>
              <a:rect l="l" t="t" r="r" b="b"/>
              <a:pathLst>
                <a:path w="4348480" h="0">
                  <a:moveTo>
                    <a:pt x="0" y="0"/>
                  </a:moveTo>
                  <a:lnTo>
                    <a:pt x="434797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6756653" y="3070098"/>
              <a:ext cx="4348480" cy="291465"/>
            </a:xfrm>
            <a:custGeom>
              <a:avLst/>
              <a:gdLst/>
              <a:ahLst/>
              <a:cxnLst/>
              <a:rect l="l" t="t" r="r" b="b"/>
              <a:pathLst>
                <a:path w="4348480" h="291464">
                  <a:moveTo>
                    <a:pt x="0" y="109727"/>
                  </a:moveTo>
                  <a:lnTo>
                    <a:pt x="477012" y="36575"/>
                  </a:lnTo>
                  <a:lnTo>
                    <a:pt x="1098803" y="73151"/>
                  </a:lnTo>
                  <a:lnTo>
                    <a:pt x="1481327" y="36575"/>
                  </a:lnTo>
                  <a:lnTo>
                    <a:pt x="1815084" y="36575"/>
                  </a:lnTo>
                  <a:lnTo>
                    <a:pt x="2197607" y="291084"/>
                  </a:lnTo>
                  <a:lnTo>
                    <a:pt x="2580131" y="109727"/>
                  </a:lnTo>
                  <a:lnTo>
                    <a:pt x="2962655" y="73151"/>
                  </a:lnTo>
                  <a:lnTo>
                    <a:pt x="3678936" y="73151"/>
                  </a:lnTo>
                  <a:lnTo>
                    <a:pt x="4012692" y="0"/>
                  </a:lnTo>
                  <a:lnTo>
                    <a:pt x="4347972" y="0"/>
                  </a:lnTo>
                </a:path>
              </a:pathLst>
            </a:custGeom>
            <a:ln w="19049">
              <a:solidFill>
                <a:srgbClr val="BEBEBE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8" name="object 2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02425" y="3126105"/>
              <a:ext cx="105918" cy="105918"/>
            </a:xfrm>
            <a:prstGeom prst="rect">
              <a:avLst/>
            </a:prstGeom>
          </p:spPr>
        </p:pic>
        <p:pic>
          <p:nvPicPr>
            <p:cNvPr id="29" name="object 2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79437" y="3052953"/>
              <a:ext cx="105918" cy="105918"/>
            </a:xfrm>
            <a:prstGeom prst="rect">
              <a:avLst/>
            </a:prstGeom>
          </p:spPr>
        </p:pic>
        <p:pic>
          <p:nvPicPr>
            <p:cNvPr id="30" name="object 3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01228" y="3089529"/>
              <a:ext cx="105918" cy="105918"/>
            </a:xfrm>
            <a:prstGeom prst="rect">
              <a:avLst/>
            </a:prstGeom>
          </p:spPr>
        </p:pic>
        <p:pic>
          <p:nvPicPr>
            <p:cNvPr id="31" name="object 3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83752" y="3052953"/>
              <a:ext cx="105918" cy="105918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17508" y="3052953"/>
              <a:ext cx="105918" cy="105918"/>
            </a:xfrm>
            <a:prstGeom prst="rect">
              <a:avLst/>
            </a:prstGeom>
          </p:spPr>
        </p:pic>
        <p:pic>
          <p:nvPicPr>
            <p:cNvPr id="33" name="object 3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900032" y="3307461"/>
              <a:ext cx="105918" cy="105917"/>
            </a:xfrm>
            <a:prstGeom prst="rect">
              <a:avLst/>
            </a:prstGeom>
          </p:spPr>
        </p:pic>
        <p:pic>
          <p:nvPicPr>
            <p:cNvPr id="34" name="object 3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82557" y="3126105"/>
              <a:ext cx="105918" cy="105918"/>
            </a:xfrm>
            <a:prstGeom prst="rect">
              <a:avLst/>
            </a:prstGeom>
          </p:spPr>
        </p:pic>
        <p:pic>
          <p:nvPicPr>
            <p:cNvPr id="35" name="object 3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65080" y="3089529"/>
              <a:ext cx="105918" cy="105918"/>
            </a:xfrm>
            <a:prstGeom prst="rect">
              <a:avLst/>
            </a:prstGeom>
          </p:spPr>
        </p:pic>
        <p:pic>
          <p:nvPicPr>
            <p:cNvPr id="36" name="object 3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81360" y="3089529"/>
              <a:ext cx="105918" cy="105918"/>
            </a:xfrm>
            <a:prstGeom prst="rect">
              <a:avLst/>
            </a:prstGeom>
          </p:spPr>
        </p:pic>
        <p:pic>
          <p:nvPicPr>
            <p:cNvPr id="37" name="object 3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715116" y="3016377"/>
              <a:ext cx="105917" cy="105918"/>
            </a:xfrm>
            <a:prstGeom prst="rect">
              <a:avLst/>
            </a:prstGeom>
          </p:spPr>
        </p:pic>
        <p:pic>
          <p:nvPicPr>
            <p:cNvPr id="38" name="object 3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050396" y="3016377"/>
              <a:ext cx="105918" cy="105918"/>
            </a:xfrm>
            <a:prstGeom prst="rect">
              <a:avLst/>
            </a:prstGeom>
          </p:spPr>
        </p:pic>
        <p:sp>
          <p:nvSpPr>
            <p:cNvPr id="39" name="object 39" descr=""/>
            <p:cNvSpPr/>
            <p:nvPr/>
          </p:nvSpPr>
          <p:spPr>
            <a:xfrm>
              <a:off x="6756653" y="2305050"/>
              <a:ext cx="4348480" cy="802005"/>
            </a:xfrm>
            <a:custGeom>
              <a:avLst/>
              <a:gdLst/>
              <a:ahLst/>
              <a:cxnLst/>
              <a:rect l="l" t="t" r="r" b="b"/>
              <a:pathLst>
                <a:path w="4348480" h="802005">
                  <a:moveTo>
                    <a:pt x="0" y="181355"/>
                  </a:moveTo>
                  <a:lnTo>
                    <a:pt x="477012" y="181355"/>
                  </a:lnTo>
                  <a:lnTo>
                    <a:pt x="1098803" y="801624"/>
                  </a:lnTo>
                  <a:lnTo>
                    <a:pt x="1481327" y="582167"/>
                  </a:lnTo>
                  <a:lnTo>
                    <a:pt x="1815084" y="0"/>
                  </a:lnTo>
                  <a:lnTo>
                    <a:pt x="2197607" y="181355"/>
                  </a:lnTo>
                  <a:lnTo>
                    <a:pt x="2580131" y="144779"/>
                  </a:lnTo>
                  <a:lnTo>
                    <a:pt x="2962655" y="71627"/>
                  </a:lnTo>
                  <a:lnTo>
                    <a:pt x="3678936" y="71627"/>
                  </a:lnTo>
                  <a:lnTo>
                    <a:pt x="4012692" y="144779"/>
                  </a:lnTo>
                  <a:lnTo>
                    <a:pt x="4347972" y="71627"/>
                  </a:lnTo>
                </a:path>
              </a:pathLst>
            </a:custGeom>
            <a:ln w="19050">
              <a:solidFill>
                <a:srgbClr val="4D4D4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0" name="object 4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702425" y="2432685"/>
              <a:ext cx="105918" cy="105917"/>
            </a:xfrm>
            <a:prstGeom prst="rect">
              <a:avLst/>
            </a:prstGeom>
          </p:spPr>
        </p:pic>
        <p:pic>
          <p:nvPicPr>
            <p:cNvPr id="41" name="object 4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179437" y="2432685"/>
              <a:ext cx="105918" cy="105917"/>
            </a:xfrm>
            <a:prstGeom prst="rect">
              <a:avLst/>
            </a:prstGeom>
          </p:spPr>
        </p:pic>
        <p:pic>
          <p:nvPicPr>
            <p:cNvPr id="42" name="object 42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801228" y="3052953"/>
              <a:ext cx="105918" cy="105918"/>
            </a:xfrm>
            <a:prstGeom prst="rect">
              <a:avLst/>
            </a:prstGeom>
          </p:spPr>
        </p:pic>
        <p:pic>
          <p:nvPicPr>
            <p:cNvPr id="43" name="object 4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183752" y="2833497"/>
              <a:ext cx="105918" cy="105917"/>
            </a:xfrm>
            <a:prstGeom prst="rect">
              <a:avLst/>
            </a:prstGeom>
          </p:spPr>
        </p:pic>
        <p:pic>
          <p:nvPicPr>
            <p:cNvPr id="44" name="object 44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517508" y="2251329"/>
              <a:ext cx="105918" cy="105918"/>
            </a:xfrm>
            <a:prstGeom prst="rect">
              <a:avLst/>
            </a:prstGeom>
          </p:spPr>
        </p:pic>
        <p:pic>
          <p:nvPicPr>
            <p:cNvPr id="45" name="object 4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900032" y="2432685"/>
              <a:ext cx="105918" cy="105917"/>
            </a:xfrm>
            <a:prstGeom prst="rect">
              <a:avLst/>
            </a:prstGeom>
          </p:spPr>
        </p:pic>
        <p:pic>
          <p:nvPicPr>
            <p:cNvPr id="46" name="object 46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282557" y="2396109"/>
              <a:ext cx="105918" cy="105917"/>
            </a:xfrm>
            <a:prstGeom prst="rect">
              <a:avLst/>
            </a:prstGeom>
          </p:spPr>
        </p:pic>
        <p:pic>
          <p:nvPicPr>
            <p:cNvPr id="47" name="object 4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665080" y="2322957"/>
              <a:ext cx="105918" cy="105917"/>
            </a:xfrm>
            <a:prstGeom prst="rect">
              <a:avLst/>
            </a:prstGeom>
          </p:spPr>
        </p:pic>
        <p:pic>
          <p:nvPicPr>
            <p:cNvPr id="48" name="object 48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381360" y="2322957"/>
              <a:ext cx="105918" cy="105917"/>
            </a:xfrm>
            <a:prstGeom prst="rect">
              <a:avLst/>
            </a:prstGeom>
          </p:spPr>
        </p:pic>
        <p:pic>
          <p:nvPicPr>
            <p:cNvPr id="49" name="object 4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715116" y="2396109"/>
              <a:ext cx="105917" cy="105917"/>
            </a:xfrm>
            <a:prstGeom prst="rect">
              <a:avLst/>
            </a:prstGeom>
          </p:spPr>
        </p:pic>
        <p:pic>
          <p:nvPicPr>
            <p:cNvPr id="50" name="object 50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986896" y="2045589"/>
              <a:ext cx="235457" cy="404748"/>
            </a:xfrm>
            <a:prstGeom prst="rect">
              <a:avLst/>
            </a:prstGeom>
          </p:spPr>
        </p:pic>
      </p:grpSp>
      <p:sp>
        <p:nvSpPr>
          <p:cNvPr id="51" name="object 51" descr=""/>
          <p:cNvSpPr txBox="1"/>
          <p:nvPr/>
        </p:nvSpPr>
        <p:spPr>
          <a:xfrm>
            <a:off x="10503407" y="2158745"/>
            <a:ext cx="676910" cy="1215390"/>
          </a:xfrm>
          <a:prstGeom prst="rect">
            <a:avLst/>
          </a:prstGeom>
          <a:ln w="9525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r">
              <a:lnSpc>
                <a:spcPts val="620"/>
              </a:lnSpc>
            </a:pPr>
            <a:r>
              <a:rPr dirty="0" sz="1000" spc="-25">
                <a:solidFill>
                  <a:srgbClr val="494948"/>
                </a:solidFill>
                <a:latin typeface="Arial"/>
                <a:cs typeface="Arial"/>
              </a:rPr>
              <a:t>94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6564630" y="5706262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6493890" y="4490415"/>
            <a:ext cx="165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33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6493890" y="3275457"/>
            <a:ext cx="165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67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6423405" y="2059939"/>
            <a:ext cx="2374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100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6623684" y="5831535"/>
            <a:ext cx="2673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mar-</a:t>
            </a:r>
            <a:r>
              <a:rPr dirty="0" sz="600" spc="-2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7266813" y="5831535"/>
            <a:ext cx="236854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jun-</a:t>
            </a:r>
            <a:r>
              <a:rPr dirty="0" sz="600" spc="-2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7884414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sep-</a:t>
            </a:r>
            <a:r>
              <a:rPr dirty="0" sz="600" spc="-3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8505570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dec-</a:t>
            </a:r>
            <a:r>
              <a:rPr dirty="0" sz="600" spc="-3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9115806" y="5831535"/>
            <a:ext cx="2673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mar-</a:t>
            </a:r>
            <a:r>
              <a:rPr dirty="0" sz="600" spc="-2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9758553" y="5831535"/>
            <a:ext cx="236854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jun-</a:t>
            </a:r>
            <a:r>
              <a:rPr dirty="0" sz="600" spc="-2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10376154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sep-</a:t>
            </a:r>
            <a:r>
              <a:rPr dirty="0" sz="600" spc="-3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63" name="object 63" descr=""/>
          <p:cNvGrpSpPr/>
          <p:nvPr/>
        </p:nvGrpSpPr>
        <p:grpSpPr>
          <a:xfrm>
            <a:off x="6263640" y="1990725"/>
            <a:ext cx="3126740" cy="3889375"/>
            <a:chOff x="6263640" y="1990725"/>
            <a:chExt cx="3126740" cy="3889375"/>
          </a:xfrm>
        </p:grpSpPr>
        <p:sp>
          <p:nvSpPr>
            <p:cNvPr id="64" name="object 64" descr=""/>
            <p:cNvSpPr/>
            <p:nvPr/>
          </p:nvSpPr>
          <p:spPr>
            <a:xfrm>
              <a:off x="6263640" y="2097023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1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6491" y="126491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70AEE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6263640" y="3316224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1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6491" y="126491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83E7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6263640" y="4535423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1" y="0"/>
                  </a:moveTo>
                  <a:lnTo>
                    <a:pt x="0" y="0"/>
                  </a:lnTo>
                  <a:lnTo>
                    <a:pt x="0" y="126492"/>
                  </a:lnTo>
                  <a:lnTo>
                    <a:pt x="126491" y="126492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FFE4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6263640" y="5754623"/>
              <a:ext cx="127000" cy="125095"/>
            </a:xfrm>
            <a:custGeom>
              <a:avLst/>
              <a:gdLst/>
              <a:ahLst/>
              <a:cxnLst/>
              <a:rect l="l" t="t" r="r" b="b"/>
              <a:pathLst>
                <a:path w="127000" h="125095">
                  <a:moveTo>
                    <a:pt x="126491" y="0"/>
                  </a:moveTo>
                  <a:lnTo>
                    <a:pt x="0" y="0"/>
                  </a:lnTo>
                  <a:lnTo>
                    <a:pt x="0" y="124967"/>
                  </a:lnTo>
                  <a:lnTo>
                    <a:pt x="126491" y="124967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FD9D9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7230618" y="2045969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 h="0">
                  <a:moveTo>
                    <a:pt x="0" y="0"/>
                  </a:moveTo>
                  <a:lnTo>
                    <a:pt x="405637" y="0"/>
                  </a:lnTo>
                </a:path>
              </a:pathLst>
            </a:custGeom>
            <a:ln w="19050">
              <a:solidFill>
                <a:srgbClr val="4D4D4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9" name="object 69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378065" y="1990725"/>
              <a:ext cx="108965" cy="108965"/>
            </a:xfrm>
            <a:prstGeom prst="rect">
              <a:avLst/>
            </a:prstGeom>
          </p:spPr>
        </p:pic>
        <p:sp>
          <p:nvSpPr>
            <p:cNvPr id="70" name="object 70" descr=""/>
            <p:cNvSpPr/>
            <p:nvPr/>
          </p:nvSpPr>
          <p:spPr>
            <a:xfrm>
              <a:off x="8984742" y="2045969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 h="0">
                  <a:moveTo>
                    <a:pt x="0" y="0"/>
                  </a:moveTo>
                  <a:lnTo>
                    <a:pt x="405637" y="0"/>
                  </a:lnTo>
                </a:path>
              </a:pathLst>
            </a:custGeom>
            <a:ln w="19050">
              <a:solidFill>
                <a:srgbClr val="BEBEBE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1" name="object 71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33713" y="1990725"/>
              <a:ext cx="108965" cy="108965"/>
            </a:xfrm>
            <a:prstGeom prst="rect">
              <a:avLst/>
            </a:prstGeom>
          </p:spPr>
        </p:pic>
      </p:grpSp>
      <p:sp>
        <p:nvSpPr>
          <p:cNvPr id="72" name="object 72" descr=""/>
          <p:cNvSpPr txBox="1"/>
          <p:nvPr/>
        </p:nvSpPr>
        <p:spPr>
          <a:xfrm>
            <a:off x="7714868" y="1924049"/>
            <a:ext cx="96901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latin typeface="Arial"/>
                <a:cs typeface="Arial"/>
              </a:rPr>
              <a:t>Liselotte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Nilsson-Klangs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organisation</a:t>
            </a:r>
            <a:endParaRPr sz="700">
              <a:latin typeface="Arial"/>
              <a:cs typeface="Arial"/>
            </a:endParaRPr>
          </a:p>
        </p:txBody>
      </p:sp>
      <p:sp>
        <p:nvSpPr>
          <p:cNvPr id="73" name="object 73" descr=""/>
          <p:cNvSpPr txBox="1"/>
          <p:nvPr/>
        </p:nvSpPr>
        <p:spPr>
          <a:xfrm>
            <a:off x="9469628" y="1977389"/>
            <a:ext cx="8959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latin typeface="Arial"/>
                <a:cs typeface="Arial"/>
              </a:rPr>
              <a:t>Vardaga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-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Region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Syd</a:t>
            </a:r>
            <a:endParaRPr sz="700">
              <a:latin typeface="Arial"/>
              <a:cs typeface="Arial"/>
            </a:endParaRPr>
          </a:p>
        </p:txBody>
      </p:sp>
      <p:pic>
        <p:nvPicPr>
          <p:cNvPr id="74" name="object 74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219732" y="368853"/>
            <a:ext cx="601889" cy="601889"/>
          </a:xfrm>
          <a:prstGeom prst="rect">
            <a:avLst/>
          </a:prstGeom>
        </p:spPr>
      </p:pic>
      <p:sp>
        <p:nvSpPr>
          <p:cNvPr id="75" name="object 7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4290"/>
              </a:lnSpc>
              <a:spcBef>
                <a:spcPts val="100"/>
              </a:spcBef>
            </a:pPr>
            <a:r>
              <a:rPr dirty="0"/>
              <a:t>Entusiasm:</a:t>
            </a:r>
            <a:r>
              <a:rPr dirty="0" spc="-25"/>
              <a:t> </a:t>
            </a:r>
            <a:r>
              <a:rPr dirty="0"/>
              <a:t>94</a:t>
            </a:r>
            <a:r>
              <a:rPr dirty="0" spc="-15"/>
              <a:t> </a:t>
            </a:r>
            <a:r>
              <a:rPr dirty="0"/>
              <a:t>/</a:t>
            </a:r>
            <a:r>
              <a:rPr dirty="0" spc="-25"/>
              <a:t> 100</a:t>
            </a:r>
          </a:p>
          <a:p>
            <a:pPr marL="12700">
              <a:lnSpc>
                <a:spcPts val="2130"/>
              </a:lnSpc>
            </a:pPr>
            <a:r>
              <a:rPr dirty="0" sz="1800" b="0">
                <a:latin typeface="Arial"/>
                <a:cs typeface="Arial"/>
              </a:rPr>
              <a:t>'Just</a:t>
            </a:r>
            <a:r>
              <a:rPr dirty="0" sz="1800" spc="-15" b="0">
                <a:latin typeface="Arial"/>
                <a:cs typeface="Arial"/>
              </a:rPr>
              <a:t> </a:t>
            </a:r>
            <a:r>
              <a:rPr dirty="0" sz="1800" b="0">
                <a:latin typeface="Arial"/>
                <a:cs typeface="Arial"/>
              </a:rPr>
              <a:t>nu</a:t>
            </a:r>
            <a:r>
              <a:rPr dirty="0" sz="1800" spc="-15" b="0">
                <a:latin typeface="Arial"/>
                <a:cs typeface="Arial"/>
              </a:rPr>
              <a:t> </a:t>
            </a:r>
            <a:r>
              <a:rPr dirty="0" sz="1800" b="0">
                <a:latin typeface="Arial"/>
                <a:cs typeface="Arial"/>
              </a:rPr>
              <a:t>trivs</a:t>
            </a:r>
            <a:r>
              <a:rPr dirty="0" sz="1800" spc="-5" b="0">
                <a:latin typeface="Arial"/>
                <a:cs typeface="Arial"/>
              </a:rPr>
              <a:t> </a:t>
            </a:r>
            <a:r>
              <a:rPr dirty="0" sz="1800" b="0">
                <a:latin typeface="Arial"/>
                <a:cs typeface="Arial"/>
              </a:rPr>
              <a:t>jag</a:t>
            </a:r>
            <a:r>
              <a:rPr dirty="0" sz="1800" spc="-10" b="0">
                <a:latin typeface="Arial"/>
                <a:cs typeface="Arial"/>
              </a:rPr>
              <a:t> </a:t>
            </a:r>
            <a:r>
              <a:rPr dirty="0" sz="1800" b="0">
                <a:latin typeface="Arial"/>
                <a:cs typeface="Arial"/>
              </a:rPr>
              <a:t>bra med</a:t>
            </a:r>
            <a:r>
              <a:rPr dirty="0" sz="1800" spc="-10" b="0">
                <a:latin typeface="Arial"/>
                <a:cs typeface="Arial"/>
              </a:rPr>
              <a:t> jobbet'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824674" y="1665922"/>
            <a:ext cx="10544175" cy="4369435"/>
            <a:chOff x="824674" y="1665922"/>
            <a:chExt cx="10544175" cy="4369435"/>
          </a:xfrm>
        </p:grpSpPr>
        <p:sp>
          <p:nvSpPr>
            <p:cNvPr id="4" name="object 4" descr=""/>
            <p:cNvSpPr/>
            <p:nvPr/>
          </p:nvSpPr>
          <p:spPr>
            <a:xfrm>
              <a:off x="838961" y="1808226"/>
              <a:ext cx="10515600" cy="4212590"/>
            </a:xfrm>
            <a:custGeom>
              <a:avLst/>
              <a:gdLst/>
              <a:ahLst/>
              <a:cxnLst/>
              <a:rect l="l" t="t" r="r" b="b"/>
              <a:pathLst>
                <a:path w="10515600" h="4212590">
                  <a:moveTo>
                    <a:pt x="0" y="76453"/>
                  </a:moveTo>
                  <a:lnTo>
                    <a:pt x="6011" y="46720"/>
                  </a:lnTo>
                  <a:lnTo>
                    <a:pt x="22405" y="22415"/>
                  </a:lnTo>
                  <a:lnTo>
                    <a:pt x="46720" y="6016"/>
                  </a:lnTo>
                  <a:lnTo>
                    <a:pt x="76492" y="0"/>
                  </a:lnTo>
                  <a:lnTo>
                    <a:pt x="10439146" y="0"/>
                  </a:lnTo>
                  <a:lnTo>
                    <a:pt x="10468879" y="6016"/>
                  </a:lnTo>
                  <a:lnTo>
                    <a:pt x="10493184" y="22415"/>
                  </a:lnTo>
                  <a:lnTo>
                    <a:pt x="10509583" y="46720"/>
                  </a:lnTo>
                  <a:lnTo>
                    <a:pt x="10515600" y="76453"/>
                  </a:lnTo>
                  <a:lnTo>
                    <a:pt x="10515600" y="4135831"/>
                  </a:lnTo>
                  <a:lnTo>
                    <a:pt x="10509583" y="4165610"/>
                  </a:lnTo>
                  <a:lnTo>
                    <a:pt x="10493184" y="4189928"/>
                  </a:lnTo>
                  <a:lnTo>
                    <a:pt x="10468879" y="4206323"/>
                  </a:lnTo>
                  <a:lnTo>
                    <a:pt x="10439146" y="4212336"/>
                  </a:lnTo>
                  <a:lnTo>
                    <a:pt x="76492" y="4212336"/>
                  </a:lnTo>
                  <a:lnTo>
                    <a:pt x="46720" y="4206323"/>
                  </a:lnTo>
                  <a:lnTo>
                    <a:pt x="22405" y="4189928"/>
                  </a:lnTo>
                  <a:lnTo>
                    <a:pt x="6011" y="4165610"/>
                  </a:lnTo>
                  <a:lnTo>
                    <a:pt x="0" y="4135831"/>
                  </a:lnTo>
                  <a:lnTo>
                    <a:pt x="0" y="76453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153405" y="1680210"/>
              <a:ext cx="1880870" cy="245745"/>
            </a:xfrm>
            <a:custGeom>
              <a:avLst/>
              <a:gdLst/>
              <a:ahLst/>
              <a:cxnLst/>
              <a:rect l="l" t="t" r="r" b="b"/>
              <a:pathLst>
                <a:path w="1880870" h="245744">
                  <a:moveTo>
                    <a:pt x="1757934" y="0"/>
                  </a:moveTo>
                  <a:lnTo>
                    <a:pt x="122682" y="0"/>
                  </a:lnTo>
                  <a:lnTo>
                    <a:pt x="74902" y="9632"/>
                  </a:lnTo>
                  <a:lnTo>
                    <a:pt x="35909" y="35909"/>
                  </a:lnTo>
                  <a:lnTo>
                    <a:pt x="9632" y="74902"/>
                  </a:lnTo>
                  <a:lnTo>
                    <a:pt x="0" y="122681"/>
                  </a:lnTo>
                  <a:lnTo>
                    <a:pt x="9632" y="170461"/>
                  </a:lnTo>
                  <a:lnTo>
                    <a:pt x="35909" y="209454"/>
                  </a:lnTo>
                  <a:lnTo>
                    <a:pt x="74902" y="235731"/>
                  </a:lnTo>
                  <a:lnTo>
                    <a:pt x="122682" y="245363"/>
                  </a:lnTo>
                  <a:lnTo>
                    <a:pt x="1757934" y="245363"/>
                  </a:lnTo>
                  <a:lnTo>
                    <a:pt x="1805713" y="235731"/>
                  </a:lnTo>
                  <a:lnTo>
                    <a:pt x="1844706" y="209454"/>
                  </a:lnTo>
                  <a:lnTo>
                    <a:pt x="1870983" y="170461"/>
                  </a:lnTo>
                  <a:lnTo>
                    <a:pt x="1880616" y="122681"/>
                  </a:lnTo>
                  <a:lnTo>
                    <a:pt x="1870983" y="74902"/>
                  </a:lnTo>
                  <a:lnTo>
                    <a:pt x="1844706" y="35909"/>
                  </a:lnTo>
                  <a:lnTo>
                    <a:pt x="1805713" y="9632"/>
                  </a:lnTo>
                  <a:lnTo>
                    <a:pt x="17579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153405" y="1680210"/>
              <a:ext cx="1880870" cy="245745"/>
            </a:xfrm>
            <a:custGeom>
              <a:avLst/>
              <a:gdLst/>
              <a:ahLst/>
              <a:cxnLst/>
              <a:rect l="l" t="t" r="r" b="b"/>
              <a:pathLst>
                <a:path w="1880870" h="245744">
                  <a:moveTo>
                    <a:pt x="0" y="122681"/>
                  </a:moveTo>
                  <a:lnTo>
                    <a:pt x="9632" y="74902"/>
                  </a:lnTo>
                  <a:lnTo>
                    <a:pt x="35909" y="35909"/>
                  </a:lnTo>
                  <a:lnTo>
                    <a:pt x="74902" y="9632"/>
                  </a:lnTo>
                  <a:lnTo>
                    <a:pt x="122682" y="0"/>
                  </a:lnTo>
                  <a:lnTo>
                    <a:pt x="1757934" y="0"/>
                  </a:lnTo>
                  <a:lnTo>
                    <a:pt x="1805713" y="9632"/>
                  </a:lnTo>
                  <a:lnTo>
                    <a:pt x="1844706" y="35909"/>
                  </a:lnTo>
                  <a:lnTo>
                    <a:pt x="1870983" y="74902"/>
                  </a:lnTo>
                  <a:lnTo>
                    <a:pt x="1880616" y="122681"/>
                  </a:lnTo>
                  <a:lnTo>
                    <a:pt x="1870983" y="170461"/>
                  </a:lnTo>
                  <a:lnTo>
                    <a:pt x="1844706" y="209454"/>
                  </a:lnTo>
                  <a:lnTo>
                    <a:pt x="1805713" y="235731"/>
                  </a:lnTo>
                  <a:lnTo>
                    <a:pt x="1757934" y="245363"/>
                  </a:lnTo>
                  <a:lnTo>
                    <a:pt x="122682" y="245363"/>
                  </a:lnTo>
                  <a:lnTo>
                    <a:pt x="74902" y="235731"/>
                  </a:lnTo>
                  <a:lnTo>
                    <a:pt x="35909" y="209454"/>
                  </a:lnTo>
                  <a:lnTo>
                    <a:pt x="9632" y="170461"/>
                  </a:lnTo>
                  <a:lnTo>
                    <a:pt x="0" y="122681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356352" y="1710689"/>
            <a:ext cx="14719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latin typeface="Arial"/>
                <a:cs typeface="Arial"/>
              </a:rPr>
              <a:t>Inkomna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förslag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(1</a:t>
            </a:r>
            <a:r>
              <a:rPr dirty="0" sz="1000" spc="-5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av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spc="-25" b="1">
                <a:latin typeface="Arial"/>
                <a:cs typeface="Arial"/>
              </a:rPr>
              <a:t>1)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401572" y="2250693"/>
            <a:ext cx="379285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i="1">
                <a:latin typeface="Arial"/>
                <a:cs typeface="Arial"/>
              </a:rPr>
              <a:t>"Att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jag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har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mina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goda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kollegor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runt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mig"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(Dorte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Rasmussens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team)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969263" y="2162555"/>
            <a:ext cx="360045" cy="1588135"/>
            <a:chOff x="969263" y="2162555"/>
            <a:chExt cx="360045" cy="1588135"/>
          </a:xfrm>
        </p:grpSpPr>
        <p:pic>
          <p:nvPicPr>
            <p:cNvPr id="10" name="object 1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9263" y="2162555"/>
              <a:ext cx="359663" cy="359663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9263" y="2776727"/>
              <a:ext cx="359663" cy="359663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9263" y="3390900"/>
              <a:ext cx="359663" cy="359663"/>
            </a:xfrm>
            <a:prstGeom prst="rect">
              <a:avLst/>
            </a:prstGeom>
          </p:spPr>
        </p:pic>
      </p:grpSp>
      <p:sp>
        <p:nvSpPr>
          <p:cNvPr id="13" name="object 13" descr=""/>
          <p:cNvSpPr txBox="1"/>
          <p:nvPr/>
        </p:nvSpPr>
        <p:spPr>
          <a:xfrm>
            <a:off x="1401572" y="2788666"/>
            <a:ext cx="417322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i="1">
                <a:latin typeface="Arial"/>
                <a:cs typeface="Arial"/>
              </a:rPr>
              <a:t>"Genom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att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fortsätta</a:t>
            </a:r>
            <a:r>
              <a:rPr dirty="0" sz="1000" spc="-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jobba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tillsammans,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för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att</a:t>
            </a:r>
            <a:r>
              <a:rPr dirty="0" sz="1000" spc="-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tillsammans</a:t>
            </a:r>
            <a:r>
              <a:rPr dirty="0" sz="1000" spc="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gör</a:t>
            </a:r>
            <a:r>
              <a:rPr dirty="0" sz="1000" spc="-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vi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skillnad."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(Dorte</a:t>
            </a:r>
            <a:r>
              <a:rPr dirty="0" sz="1000" spc="-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Rasmussens</a:t>
            </a:r>
            <a:r>
              <a:rPr dirty="0" sz="1000" spc="-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team)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401572" y="3479038"/>
            <a:ext cx="41948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i="1">
                <a:latin typeface="Arial"/>
                <a:cs typeface="Arial"/>
              </a:rPr>
              <a:t>"Kommunikation</a:t>
            </a:r>
            <a:r>
              <a:rPr dirty="0" sz="1000" i="1">
                <a:latin typeface="Arial"/>
                <a:cs typeface="Arial"/>
              </a:rPr>
              <a:t> mellan</a:t>
            </a:r>
            <a:r>
              <a:rPr dirty="0" sz="1000" spc="1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varandra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personalen." </a:t>
            </a:r>
            <a:r>
              <a:rPr dirty="0" sz="1000" i="1">
                <a:latin typeface="Arial"/>
                <a:cs typeface="Arial"/>
              </a:rPr>
              <a:t>(Dorte</a:t>
            </a:r>
            <a:r>
              <a:rPr dirty="0" sz="1000" spc="-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Rasmussens team)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219732" y="368853"/>
            <a:ext cx="601889" cy="601889"/>
          </a:xfrm>
          <a:prstGeom prst="rect">
            <a:avLst/>
          </a:prstGeom>
        </p:spPr>
      </p:pic>
      <p:sp>
        <p:nvSpPr>
          <p:cNvPr id="16" name="object 1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7451" y="798703"/>
            <a:ext cx="345503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Balans:</a:t>
            </a:r>
            <a:r>
              <a:rPr dirty="0" spc="-70"/>
              <a:t> </a:t>
            </a:r>
            <a:r>
              <a:rPr dirty="0"/>
              <a:t>91</a:t>
            </a:r>
            <a:r>
              <a:rPr dirty="0" spc="-70"/>
              <a:t> </a:t>
            </a:r>
            <a:r>
              <a:rPr dirty="0"/>
              <a:t>/</a:t>
            </a:r>
            <a:r>
              <a:rPr dirty="0" spc="-60"/>
              <a:t> </a:t>
            </a:r>
            <a:r>
              <a:rPr dirty="0" spc="-25"/>
              <a:t>100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824674" y="1665922"/>
            <a:ext cx="5178425" cy="4369435"/>
            <a:chOff x="824674" y="1665922"/>
            <a:chExt cx="5178425" cy="4369435"/>
          </a:xfrm>
        </p:grpSpPr>
        <p:sp>
          <p:nvSpPr>
            <p:cNvPr id="4" name="object 4" descr=""/>
            <p:cNvSpPr/>
            <p:nvPr/>
          </p:nvSpPr>
          <p:spPr>
            <a:xfrm>
              <a:off x="838961" y="1808226"/>
              <a:ext cx="5149850" cy="4212590"/>
            </a:xfrm>
            <a:custGeom>
              <a:avLst/>
              <a:gdLst/>
              <a:ahLst/>
              <a:cxnLst/>
              <a:rect l="l" t="t" r="r" b="b"/>
              <a:pathLst>
                <a:path w="5149850" h="4212590">
                  <a:moveTo>
                    <a:pt x="0" y="76453"/>
                  </a:moveTo>
                  <a:lnTo>
                    <a:pt x="6011" y="46720"/>
                  </a:lnTo>
                  <a:lnTo>
                    <a:pt x="22405" y="22415"/>
                  </a:lnTo>
                  <a:lnTo>
                    <a:pt x="46720" y="6016"/>
                  </a:lnTo>
                  <a:lnTo>
                    <a:pt x="76492" y="0"/>
                  </a:lnTo>
                  <a:lnTo>
                    <a:pt x="5073142" y="0"/>
                  </a:lnTo>
                  <a:lnTo>
                    <a:pt x="5102875" y="6016"/>
                  </a:lnTo>
                  <a:lnTo>
                    <a:pt x="5127180" y="22415"/>
                  </a:lnTo>
                  <a:lnTo>
                    <a:pt x="5143579" y="46720"/>
                  </a:lnTo>
                  <a:lnTo>
                    <a:pt x="5149596" y="76453"/>
                  </a:lnTo>
                  <a:lnTo>
                    <a:pt x="5149596" y="4135843"/>
                  </a:lnTo>
                  <a:lnTo>
                    <a:pt x="5143579" y="4165615"/>
                  </a:lnTo>
                  <a:lnTo>
                    <a:pt x="5127180" y="4189930"/>
                  </a:lnTo>
                  <a:lnTo>
                    <a:pt x="5102875" y="4206324"/>
                  </a:lnTo>
                  <a:lnTo>
                    <a:pt x="5073142" y="4212336"/>
                  </a:lnTo>
                  <a:lnTo>
                    <a:pt x="76492" y="4212336"/>
                  </a:lnTo>
                  <a:lnTo>
                    <a:pt x="46720" y="4206324"/>
                  </a:lnTo>
                  <a:lnTo>
                    <a:pt x="22405" y="4189930"/>
                  </a:lnTo>
                  <a:lnTo>
                    <a:pt x="6011" y="4165615"/>
                  </a:lnTo>
                  <a:lnTo>
                    <a:pt x="0" y="4135843"/>
                  </a:lnTo>
                  <a:lnTo>
                    <a:pt x="0" y="76453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715005" y="1680210"/>
              <a:ext cx="1391920" cy="245745"/>
            </a:xfrm>
            <a:custGeom>
              <a:avLst/>
              <a:gdLst/>
              <a:ahLst/>
              <a:cxnLst/>
              <a:rect l="l" t="t" r="r" b="b"/>
              <a:pathLst>
                <a:path w="1391920" h="245744">
                  <a:moveTo>
                    <a:pt x="1268730" y="0"/>
                  </a:moveTo>
                  <a:lnTo>
                    <a:pt x="122681" y="0"/>
                  </a:lnTo>
                  <a:lnTo>
                    <a:pt x="74902" y="9632"/>
                  </a:lnTo>
                  <a:lnTo>
                    <a:pt x="35909" y="35909"/>
                  </a:lnTo>
                  <a:lnTo>
                    <a:pt x="9632" y="74902"/>
                  </a:lnTo>
                  <a:lnTo>
                    <a:pt x="0" y="122681"/>
                  </a:lnTo>
                  <a:lnTo>
                    <a:pt x="9632" y="170461"/>
                  </a:lnTo>
                  <a:lnTo>
                    <a:pt x="35909" y="209454"/>
                  </a:lnTo>
                  <a:lnTo>
                    <a:pt x="74902" y="235731"/>
                  </a:lnTo>
                  <a:lnTo>
                    <a:pt x="122681" y="245363"/>
                  </a:lnTo>
                  <a:lnTo>
                    <a:pt x="1268730" y="245363"/>
                  </a:lnTo>
                  <a:lnTo>
                    <a:pt x="1316509" y="235731"/>
                  </a:lnTo>
                  <a:lnTo>
                    <a:pt x="1355502" y="209454"/>
                  </a:lnTo>
                  <a:lnTo>
                    <a:pt x="1381779" y="170461"/>
                  </a:lnTo>
                  <a:lnTo>
                    <a:pt x="1391411" y="122681"/>
                  </a:lnTo>
                  <a:lnTo>
                    <a:pt x="1381779" y="74902"/>
                  </a:lnTo>
                  <a:lnTo>
                    <a:pt x="1355502" y="35909"/>
                  </a:lnTo>
                  <a:lnTo>
                    <a:pt x="1316509" y="9632"/>
                  </a:lnTo>
                  <a:lnTo>
                    <a:pt x="12687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715005" y="1680210"/>
              <a:ext cx="1391920" cy="245745"/>
            </a:xfrm>
            <a:custGeom>
              <a:avLst/>
              <a:gdLst/>
              <a:ahLst/>
              <a:cxnLst/>
              <a:rect l="l" t="t" r="r" b="b"/>
              <a:pathLst>
                <a:path w="1391920" h="245744">
                  <a:moveTo>
                    <a:pt x="0" y="122681"/>
                  </a:moveTo>
                  <a:lnTo>
                    <a:pt x="9632" y="74902"/>
                  </a:lnTo>
                  <a:lnTo>
                    <a:pt x="35909" y="35909"/>
                  </a:lnTo>
                  <a:lnTo>
                    <a:pt x="74902" y="9632"/>
                  </a:lnTo>
                  <a:lnTo>
                    <a:pt x="122681" y="0"/>
                  </a:lnTo>
                  <a:lnTo>
                    <a:pt x="1268730" y="0"/>
                  </a:lnTo>
                  <a:lnTo>
                    <a:pt x="1316509" y="9632"/>
                  </a:lnTo>
                  <a:lnTo>
                    <a:pt x="1355502" y="35909"/>
                  </a:lnTo>
                  <a:lnTo>
                    <a:pt x="1381779" y="74902"/>
                  </a:lnTo>
                  <a:lnTo>
                    <a:pt x="1391411" y="122681"/>
                  </a:lnTo>
                  <a:lnTo>
                    <a:pt x="1381779" y="170461"/>
                  </a:lnTo>
                  <a:lnTo>
                    <a:pt x="1355502" y="209454"/>
                  </a:lnTo>
                  <a:lnTo>
                    <a:pt x="1316509" y="235731"/>
                  </a:lnTo>
                  <a:lnTo>
                    <a:pt x="1268730" y="245363"/>
                  </a:lnTo>
                  <a:lnTo>
                    <a:pt x="122681" y="245363"/>
                  </a:lnTo>
                  <a:lnTo>
                    <a:pt x="74902" y="235731"/>
                  </a:lnTo>
                  <a:lnTo>
                    <a:pt x="35909" y="209454"/>
                  </a:lnTo>
                  <a:lnTo>
                    <a:pt x="9632" y="170461"/>
                  </a:lnTo>
                  <a:lnTo>
                    <a:pt x="0" y="122681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87451" y="1339341"/>
            <a:ext cx="6140450" cy="548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'Det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finns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tillräckligt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med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tid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för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att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göra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mina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arbetsuppgifter'</a:t>
            </a:r>
            <a:endParaRPr sz="1800">
              <a:latin typeface="Arial"/>
              <a:cs typeface="Arial"/>
            </a:endParaRPr>
          </a:p>
          <a:p>
            <a:pPr algn="ctr" marR="485775">
              <a:lnSpc>
                <a:spcPct val="100000"/>
              </a:lnSpc>
              <a:spcBef>
                <a:spcPts val="760"/>
              </a:spcBef>
            </a:pPr>
            <a:r>
              <a:rPr dirty="0" sz="1000" spc="-10" b="1">
                <a:latin typeface="Arial"/>
                <a:cs typeface="Arial"/>
              </a:rPr>
              <a:t>Svarsfördelning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2741485" y="2026920"/>
            <a:ext cx="2475230" cy="3895725"/>
            <a:chOff x="2741485" y="2026920"/>
            <a:chExt cx="2475230" cy="3895725"/>
          </a:xfrm>
        </p:grpSpPr>
        <p:sp>
          <p:nvSpPr>
            <p:cNvPr id="9" name="object 9" descr=""/>
            <p:cNvSpPr/>
            <p:nvPr/>
          </p:nvSpPr>
          <p:spPr>
            <a:xfrm>
              <a:off x="2746248" y="2104644"/>
              <a:ext cx="2470785" cy="623570"/>
            </a:xfrm>
            <a:custGeom>
              <a:avLst/>
              <a:gdLst/>
              <a:ahLst/>
              <a:cxnLst/>
              <a:rect l="l" t="t" r="r" b="b"/>
              <a:pathLst>
                <a:path w="2470785" h="623569">
                  <a:moveTo>
                    <a:pt x="2470404" y="0"/>
                  </a:moveTo>
                  <a:lnTo>
                    <a:pt x="0" y="0"/>
                  </a:lnTo>
                  <a:lnTo>
                    <a:pt x="0" y="623315"/>
                  </a:lnTo>
                  <a:lnTo>
                    <a:pt x="2470404" y="623315"/>
                  </a:lnTo>
                  <a:lnTo>
                    <a:pt x="2470404" y="0"/>
                  </a:lnTo>
                  <a:close/>
                </a:path>
              </a:pathLst>
            </a:custGeom>
            <a:solidFill>
              <a:srgbClr val="53A3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746248" y="2883408"/>
              <a:ext cx="741045" cy="623570"/>
            </a:xfrm>
            <a:custGeom>
              <a:avLst/>
              <a:gdLst/>
              <a:ahLst/>
              <a:cxnLst/>
              <a:rect l="l" t="t" r="r" b="b"/>
              <a:pathLst>
                <a:path w="741045" h="623570">
                  <a:moveTo>
                    <a:pt x="740663" y="0"/>
                  </a:moveTo>
                  <a:lnTo>
                    <a:pt x="0" y="0"/>
                  </a:lnTo>
                  <a:lnTo>
                    <a:pt x="0" y="623315"/>
                  </a:lnTo>
                  <a:lnTo>
                    <a:pt x="740663" y="623315"/>
                  </a:lnTo>
                  <a:lnTo>
                    <a:pt x="740663" y="0"/>
                  </a:lnTo>
                  <a:close/>
                </a:path>
              </a:pathLst>
            </a:custGeom>
            <a:solidFill>
              <a:srgbClr val="83E7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746248" y="3662172"/>
              <a:ext cx="82550" cy="623570"/>
            </a:xfrm>
            <a:custGeom>
              <a:avLst/>
              <a:gdLst/>
              <a:ahLst/>
              <a:cxnLst/>
              <a:rect l="l" t="t" r="r" b="b"/>
              <a:pathLst>
                <a:path w="82550" h="623570">
                  <a:moveTo>
                    <a:pt x="82295" y="0"/>
                  </a:moveTo>
                  <a:lnTo>
                    <a:pt x="0" y="0"/>
                  </a:lnTo>
                  <a:lnTo>
                    <a:pt x="0" y="623315"/>
                  </a:lnTo>
                  <a:lnTo>
                    <a:pt x="82295" y="623315"/>
                  </a:lnTo>
                  <a:lnTo>
                    <a:pt x="82295" y="0"/>
                  </a:lnTo>
                  <a:close/>
                </a:path>
              </a:pathLst>
            </a:custGeom>
            <a:solidFill>
              <a:srgbClr val="FFE4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746248" y="2026920"/>
              <a:ext cx="0" cy="3895725"/>
            </a:xfrm>
            <a:custGeom>
              <a:avLst/>
              <a:gdLst/>
              <a:ahLst/>
              <a:cxnLst/>
              <a:rect l="l" t="t" r="r" b="b"/>
              <a:pathLst>
                <a:path w="0" h="3895725">
                  <a:moveTo>
                    <a:pt x="0" y="0"/>
                  </a:moveTo>
                  <a:lnTo>
                    <a:pt x="0" y="3895343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5013325" y="2330958"/>
            <a:ext cx="1409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FFFFFF"/>
                </a:solidFill>
                <a:latin typeface="Arial"/>
                <a:cs typeface="Arial"/>
              </a:rPr>
              <a:t>30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347592" y="3109976"/>
            <a:ext cx="768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809748" y="3888994"/>
            <a:ext cx="895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4E5657"/>
                </a:solidFill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996820" y="2334006"/>
            <a:ext cx="67564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Arial"/>
                <a:cs typeface="Arial"/>
              </a:rPr>
              <a:t>Ja,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det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gör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det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918207" y="3113024"/>
            <a:ext cx="75501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Arial"/>
                <a:cs typeface="Arial"/>
              </a:rPr>
              <a:t>Det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är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oftast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OK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985898" y="3892041"/>
            <a:ext cx="68643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Det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är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kämpigt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437894" y="4671186"/>
            <a:ext cx="123380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Nej,</a:t>
            </a:r>
            <a:r>
              <a:rPr dirty="0" sz="800" spc="-4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situationen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är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ohållbar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2155317" y="5450204"/>
            <a:ext cx="51689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Ingen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åsikt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21" name="object 21" descr=""/>
          <p:cNvGrpSpPr/>
          <p:nvPr/>
        </p:nvGrpSpPr>
        <p:grpSpPr>
          <a:xfrm>
            <a:off x="6190678" y="1665922"/>
            <a:ext cx="5178425" cy="4369435"/>
            <a:chOff x="6190678" y="1665922"/>
            <a:chExt cx="5178425" cy="4369435"/>
          </a:xfrm>
        </p:grpSpPr>
        <p:sp>
          <p:nvSpPr>
            <p:cNvPr id="22" name="object 22" descr=""/>
            <p:cNvSpPr/>
            <p:nvPr/>
          </p:nvSpPr>
          <p:spPr>
            <a:xfrm>
              <a:off x="6204965" y="1808226"/>
              <a:ext cx="5149850" cy="4212590"/>
            </a:xfrm>
            <a:custGeom>
              <a:avLst/>
              <a:gdLst/>
              <a:ahLst/>
              <a:cxnLst/>
              <a:rect l="l" t="t" r="r" b="b"/>
              <a:pathLst>
                <a:path w="5149850" h="4212590">
                  <a:moveTo>
                    <a:pt x="0" y="76453"/>
                  </a:moveTo>
                  <a:lnTo>
                    <a:pt x="6016" y="46720"/>
                  </a:lnTo>
                  <a:lnTo>
                    <a:pt x="22415" y="22415"/>
                  </a:lnTo>
                  <a:lnTo>
                    <a:pt x="46720" y="6016"/>
                  </a:lnTo>
                  <a:lnTo>
                    <a:pt x="76454" y="0"/>
                  </a:lnTo>
                  <a:lnTo>
                    <a:pt x="5073142" y="0"/>
                  </a:lnTo>
                  <a:lnTo>
                    <a:pt x="5102875" y="6016"/>
                  </a:lnTo>
                  <a:lnTo>
                    <a:pt x="5127180" y="22415"/>
                  </a:lnTo>
                  <a:lnTo>
                    <a:pt x="5143579" y="46720"/>
                  </a:lnTo>
                  <a:lnTo>
                    <a:pt x="5149595" y="76453"/>
                  </a:lnTo>
                  <a:lnTo>
                    <a:pt x="5149595" y="4135843"/>
                  </a:lnTo>
                  <a:lnTo>
                    <a:pt x="5143579" y="4165615"/>
                  </a:lnTo>
                  <a:lnTo>
                    <a:pt x="5127180" y="4189930"/>
                  </a:lnTo>
                  <a:lnTo>
                    <a:pt x="5102875" y="4206324"/>
                  </a:lnTo>
                  <a:lnTo>
                    <a:pt x="5073142" y="4212336"/>
                  </a:lnTo>
                  <a:lnTo>
                    <a:pt x="76454" y="4212336"/>
                  </a:lnTo>
                  <a:lnTo>
                    <a:pt x="46720" y="4206324"/>
                  </a:lnTo>
                  <a:lnTo>
                    <a:pt x="22415" y="4189930"/>
                  </a:lnTo>
                  <a:lnTo>
                    <a:pt x="6016" y="4165615"/>
                  </a:lnTo>
                  <a:lnTo>
                    <a:pt x="0" y="4135843"/>
                  </a:lnTo>
                  <a:lnTo>
                    <a:pt x="0" y="76453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7626857" y="1680210"/>
              <a:ext cx="2299970" cy="245745"/>
            </a:xfrm>
            <a:custGeom>
              <a:avLst/>
              <a:gdLst/>
              <a:ahLst/>
              <a:cxnLst/>
              <a:rect l="l" t="t" r="r" b="b"/>
              <a:pathLst>
                <a:path w="2299970" h="245744">
                  <a:moveTo>
                    <a:pt x="2177034" y="0"/>
                  </a:moveTo>
                  <a:lnTo>
                    <a:pt x="122682" y="0"/>
                  </a:lnTo>
                  <a:lnTo>
                    <a:pt x="74902" y="9632"/>
                  </a:lnTo>
                  <a:lnTo>
                    <a:pt x="35909" y="35909"/>
                  </a:lnTo>
                  <a:lnTo>
                    <a:pt x="9632" y="74902"/>
                  </a:lnTo>
                  <a:lnTo>
                    <a:pt x="0" y="122681"/>
                  </a:lnTo>
                  <a:lnTo>
                    <a:pt x="9632" y="170461"/>
                  </a:lnTo>
                  <a:lnTo>
                    <a:pt x="35909" y="209454"/>
                  </a:lnTo>
                  <a:lnTo>
                    <a:pt x="74902" y="235731"/>
                  </a:lnTo>
                  <a:lnTo>
                    <a:pt x="122682" y="245363"/>
                  </a:lnTo>
                  <a:lnTo>
                    <a:pt x="2177034" y="245363"/>
                  </a:lnTo>
                  <a:lnTo>
                    <a:pt x="2224813" y="235731"/>
                  </a:lnTo>
                  <a:lnTo>
                    <a:pt x="2263806" y="209454"/>
                  </a:lnTo>
                  <a:lnTo>
                    <a:pt x="2290083" y="170461"/>
                  </a:lnTo>
                  <a:lnTo>
                    <a:pt x="2299716" y="122681"/>
                  </a:lnTo>
                  <a:lnTo>
                    <a:pt x="2290083" y="74902"/>
                  </a:lnTo>
                  <a:lnTo>
                    <a:pt x="2263806" y="35909"/>
                  </a:lnTo>
                  <a:lnTo>
                    <a:pt x="2224813" y="9632"/>
                  </a:lnTo>
                  <a:lnTo>
                    <a:pt x="21770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7626857" y="1680210"/>
              <a:ext cx="2299970" cy="245745"/>
            </a:xfrm>
            <a:custGeom>
              <a:avLst/>
              <a:gdLst/>
              <a:ahLst/>
              <a:cxnLst/>
              <a:rect l="l" t="t" r="r" b="b"/>
              <a:pathLst>
                <a:path w="2299970" h="245744">
                  <a:moveTo>
                    <a:pt x="0" y="122681"/>
                  </a:moveTo>
                  <a:lnTo>
                    <a:pt x="9632" y="74902"/>
                  </a:lnTo>
                  <a:lnTo>
                    <a:pt x="35909" y="35909"/>
                  </a:lnTo>
                  <a:lnTo>
                    <a:pt x="74902" y="9632"/>
                  </a:lnTo>
                  <a:lnTo>
                    <a:pt x="122682" y="0"/>
                  </a:lnTo>
                  <a:lnTo>
                    <a:pt x="2177034" y="0"/>
                  </a:lnTo>
                  <a:lnTo>
                    <a:pt x="2224813" y="9632"/>
                  </a:lnTo>
                  <a:lnTo>
                    <a:pt x="2263806" y="35909"/>
                  </a:lnTo>
                  <a:lnTo>
                    <a:pt x="2290083" y="74902"/>
                  </a:lnTo>
                  <a:lnTo>
                    <a:pt x="2299716" y="122681"/>
                  </a:lnTo>
                  <a:lnTo>
                    <a:pt x="2290083" y="170461"/>
                  </a:lnTo>
                  <a:lnTo>
                    <a:pt x="2263806" y="209454"/>
                  </a:lnTo>
                  <a:lnTo>
                    <a:pt x="2224813" y="235731"/>
                  </a:lnTo>
                  <a:lnTo>
                    <a:pt x="2177034" y="245363"/>
                  </a:lnTo>
                  <a:lnTo>
                    <a:pt x="122682" y="245363"/>
                  </a:lnTo>
                  <a:lnTo>
                    <a:pt x="74902" y="235731"/>
                  </a:lnTo>
                  <a:lnTo>
                    <a:pt x="35909" y="209454"/>
                  </a:lnTo>
                  <a:lnTo>
                    <a:pt x="9632" y="170461"/>
                  </a:lnTo>
                  <a:lnTo>
                    <a:pt x="0" y="122681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 descr=""/>
          <p:cNvSpPr txBox="1"/>
          <p:nvPr/>
        </p:nvSpPr>
        <p:spPr>
          <a:xfrm>
            <a:off x="7831963" y="1710943"/>
            <a:ext cx="18891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latin typeface="Arial"/>
                <a:cs typeface="Arial"/>
              </a:rPr>
              <a:t>Tidslinje</a:t>
            </a:r>
            <a:r>
              <a:rPr dirty="0" sz="1000" spc="-6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över</a:t>
            </a:r>
            <a:r>
              <a:rPr dirty="0" sz="1000" spc="-4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genomsnittssvar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6" name="object 26" descr=""/>
          <p:cNvGrpSpPr/>
          <p:nvPr/>
        </p:nvGrpSpPr>
        <p:grpSpPr>
          <a:xfrm>
            <a:off x="6702425" y="2153221"/>
            <a:ext cx="4519930" cy="3656965"/>
            <a:chOff x="6702425" y="2153221"/>
            <a:chExt cx="4519930" cy="3656965"/>
          </a:xfrm>
        </p:grpSpPr>
        <p:sp>
          <p:nvSpPr>
            <p:cNvPr id="27" name="object 27" descr=""/>
            <p:cNvSpPr/>
            <p:nvPr/>
          </p:nvSpPr>
          <p:spPr>
            <a:xfrm>
              <a:off x="6755892" y="2157983"/>
              <a:ext cx="4348480" cy="3647440"/>
            </a:xfrm>
            <a:custGeom>
              <a:avLst/>
              <a:gdLst/>
              <a:ahLst/>
              <a:cxnLst/>
              <a:rect l="l" t="t" r="r" b="b"/>
              <a:pathLst>
                <a:path w="4348480" h="3647440">
                  <a:moveTo>
                    <a:pt x="0" y="2430780"/>
                  </a:moveTo>
                  <a:lnTo>
                    <a:pt x="4347972" y="2430780"/>
                  </a:lnTo>
                </a:path>
                <a:path w="4348480" h="3647440">
                  <a:moveTo>
                    <a:pt x="0" y="1216152"/>
                  </a:moveTo>
                  <a:lnTo>
                    <a:pt x="4347972" y="1216152"/>
                  </a:lnTo>
                </a:path>
                <a:path w="4348480" h="3647440">
                  <a:moveTo>
                    <a:pt x="0" y="1524"/>
                  </a:moveTo>
                  <a:lnTo>
                    <a:pt x="4347972" y="1524"/>
                  </a:lnTo>
                </a:path>
                <a:path w="4348480" h="3647440">
                  <a:moveTo>
                    <a:pt x="0" y="0"/>
                  </a:moveTo>
                  <a:lnTo>
                    <a:pt x="0" y="3646932"/>
                  </a:lnTo>
                </a:path>
                <a:path w="4348480" h="3647440">
                  <a:moveTo>
                    <a:pt x="627887" y="0"/>
                  </a:moveTo>
                  <a:lnTo>
                    <a:pt x="627887" y="3646932"/>
                  </a:lnTo>
                </a:path>
                <a:path w="4348480" h="3647440">
                  <a:moveTo>
                    <a:pt x="1255776" y="0"/>
                  </a:moveTo>
                  <a:lnTo>
                    <a:pt x="1255776" y="3646932"/>
                  </a:lnTo>
                </a:path>
                <a:path w="4348480" h="3647440">
                  <a:moveTo>
                    <a:pt x="1877567" y="0"/>
                  </a:moveTo>
                  <a:lnTo>
                    <a:pt x="1877567" y="3646932"/>
                  </a:lnTo>
                </a:path>
                <a:path w="4348480" h="3647440">
                  <a:moveTo>
                    <a:pt x="2491739" y="0"/>
                  </a:moveTo>
                  <a:lnTo>
                    <a:pt x="2491739" y="3646932"/>
                  </a:lnTo>
                </a:path>
                <a:path w="4348480" h="3647440">
                  <a:moveTo>
                    <a:pt x="3119628" y="0"/>
                  </a:moveTo>
                  <a:lnTo>
                    <a:pt x="3119628" y="3646932"/>
                  </a:lnTo>
                </a:path>
                <a:path w="4348480" h="3647440">
                  <a:moveTo>
                    <a:pt x="3747515" y="0"/>
                  </a:moveTo>
                  <a:lnTo>
                    <a:pt x="3747515" y="3646932"/>
                  </a:lnTo>
                </a:path>
                <a:path w="4348480" h="3647440">
                  <a:moveTo>
                    <a:pt x="0" y="3646932"/>
                  </a:moveTo>
                  <a:lnTo>
                    <a:pt x="4347972" y="3646932"/>
                  </a:lnTo>
                  <a:lnTo>
                    <a:pt x="4347972" y="0"/>
                  </a:lnTo>
                  <a:lnTo>
                    <a:pt x="0" y="0"/>
                  </a:lnTo>
                  <a:lnTo>
                    <a:pt x="0" y="3646932"/>
                  </a:lnTo>
                  <a:close/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6755892" y="2414015"/>
              <a:ext cx="4348480" cy="3390900"/>
            </a:xfrm>
            <a:custGeom>
              <a:avLst/>
              <a:gdLst/>
              <a:ahLst/>
              <a:cxnLst/>
              <a:rect l="l" t="t" r="r" b="b"/>
              <a:pathLst>
                <a:path w="4348480" h="3390900">
                  <a:moveTo>
                    <a:pt x="2962655" y="0"/>
                  </a:moveTo>
                  <a:lnTo>
                    <a:pt x="2580131" y="181356"/>
                  </a:lnTo>
                  <a:lnTo>
                    <a:pt x="2199131" y="254508"/>
                  </a:lnTo>
                  <a:lnTo>
                    <a:pt x="1816607" y="73151"/>
                  </a:lnTo>
                  <a:lnTo>
                    <a:pt x="1481327" y="583692"/>
                  </a:lnTo>
                  <a:lnTo>
                    <a:pt x="1098803" y="874776"/>
                  </a:lnTo>
                  <a:lnTo>
                    <a:pt x="478535" y="109728"/>
                  </a:lnTo>
                  <a:lnTo>
                    <a:pt x="0" y="181356"/>
                  </a:lnTo>
                  <a:lnTo>
                    <a:pt x="0" y="3390900"/>
                  </a:lnTo>
                  <a:lnTo>
                    <a:pt x="4347972" y="3390900"/>
                  </a:lnTo>
                  <a:lnTo>
                    <a:pt x="4347972" y="73151"/>
                  </a:lnTo>
                  <a:lnTo>
                    <a:pt x="4014215" y="217932"/>
                  </a:lnTo>
                  <a:lnTo>
                    <a:pt x="3678935" y="146304"/>
                  </a:lnTo>
                  <a:lnTo>
                    <a:pt x="2962655" y="0"/>
                  </a:lnTo>
                  <a:close/>
                </a:path>
              </a:pathLst>
            </a:custGeom>
            <a:solidFill>
              <a:srgbClr val="F1F1F1">
                <a:alpha val="5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6755892" y="5804916"/>
              <a:ext cx="4348480" cy="0"/>
            </a:xfrm>
            <a:custGeom>
              <a:avLst/>
              <a:gdLst/>
              <a:ahLst/>
              <a:cxnLst/>
              <a:rect l="l" t="t" r="r" b="b"/>
              <a:pathLst>
                <a:path w="4348480" h="0">
                  <a:moveTo>
                    <a:pt x="0" y="0"/>
                  </a:moveTo>
                  <a:lnTo>
                    <a:pt x="434797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6756653" y="3179825"/>
              <a:ext cx="4348480" cy="218440"/>
            </a:xfrm>
            <a:custGeom>
              <a:avLst/>
              <a:gdLst/>
              <a:ahLst/>
              <a:cxnLst/>
              <a:rect l="l" t="t" r="r" b="b"/>
              <a:pathLst>
                <a:path w="4348480" h="218439">
                  <a:moveTo>
                    <a:pt x="0" y="73151"/>
                  </a:moveTo>
                  <a:lnTo>
                    <a:pt x="477012" y="0"/>
                  </a:lnTo>
                  <a:lnTo>
                    <a:pt x="1098803" y="0"/>
                  </a:lnTo>
                  <a:lnTo>
                    <a:pt x="1481327" y="36575"/>
                  </a:lnTo>
                  <a:lnTo>
                    <a:pt x="1815084" y="73151"/>
                  </a:lnTo>
                  <a:lnTo>
                    <a:pt x="2197607" y="217932"/>
                  </a:lnTo>
                  <a:lnTo>
                    <a:pt x="2580131" y="109727"/>
                  </a:lnTo>
                  <a:lnTo>
                    <a:pt x="2962655" y="109727"/>
                  </a:lnTo>
                  <a:lnTo>
                    <a:pt x="3678936" y="36575"/>
                  </a:lnTo>
                  <a:lnTo>
                    <a:pt x="4012692" y="36575"/>
                  </a:lnTo>
                  <a:lnTo>
                    <a:pt x="4347972" y="73151"/>
                  </a:lnTo>
                </a:path>
              </a:pathLst>
            </a:custGeom>
            <a:ln w="19050">
              <a:solidFill>
                <a:srgbClr val="BEBEBE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1" name="object 3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02425" y="3199256"/>
              <a:ext cx="105918" cy="105917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79437" y="3126105"/>
              <a:ext cx="105918" cy="105918"/>
            </a:xfrm>
            <a:prstGeom prst="rect">
              <a:avLst/>
            </a:prstGeom>
          </p:spPr>
        </p:pic>
        <p:pic>
          <p:nvPicPr>
            <p:cNvPr id="33" name="object 3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01228" y="3126105"/>
              <a:ext cx="105918" cy="105918"/>
            </a:xfrm>
            <a:prstGeom prst="rect">
              <a:avLst/>
            </a:prstGeom>
          </p:spPr>
        </p:pic>
        <p:pic>
          <p:nvPicPr>
            <p:cNvPr id="34" name="object 3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83752" y="3162680"/>
              <a:ext cx="105918" cy="105918"/>
            </a:xfrm>
            <a:prstGeom prst="rect">
              <a:avLst/>
            </a:prstGeom>
          </p:spPr>
        </p:pic>
        <p:pic>
          <p:nvPicPr>
            <p:cNvPr id="35" name="object 3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17508" y="3199256"/>
              <a:ext cx="105918" cy="105917"/>
            </a:xfrm>
            <a:prstGeom prst="rect">
              <a:avLst/>
            </a:prstGeom>
          </p:spPr>
        </p:pic>
        <p:pic>
          <p:nvPicPr>
            <p:cNvPr id="36" name="object 3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900032" y="3344036"/>
              <a:ext cx="105918" cy="105917"/>
            </a:xfrm>
            <a:prstGeom prst="rect">
              <a:avLst/>
            </a:prstGeom>
          </p:spPr>
        </p:pic>
        <p:pic>
          <p:nvPicPr>
            <p:cNvPr id="37" name="object 3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82557" y="3235833"/>
              <a:ext cx="105918" cy="105917"/>
            </a:xfrm>
            <a:prstGeom prst="rect">
              <a:avLst/>
            </a:prstGeom>
          </p:spPr>
        </p:pic>
        <p:pic>
          <p:nvPicPr>
            <p:cNvPr id="38" name="object 3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65080" y="3235833"/>
              <a:ext cx="105918" cy="105917"/>
            </a:xfrm>
            <a:prstGeom prst="rect">
              <a:avLst/>
            </a:prstGeom>
          </p:spPr>
        </p:pic>
        <p:pic>
          <p:nvPicPr>
            <p:cNvPr id="39" name="object 3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381360" y="3162680"/>
              <a:ext cx="105918" cy="105918"/>
            </a:xfrm>
            <a:prstGeom prst="rect">
              <a:avLst/>
            </a:prstGeom>
          </p:spPr>
        </p:pic>
        <p:pic>
          <p:nvPicPr>
            <p:cNvPr id="40" name="object 4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715116" y="3162680"/>
              <a:ext cx="105917" cy="105918"/>
            </a:xfrm>
            <a:prstGeom prst="rect">
              <a:avLst/>
            </a:prstGeom>
          </p:spPr>
        </p:pic>
        <p:pic>
          <p:nvPicPr>
            <p:cNvPr id="41" name="object 4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050396" y="3199256"/>
              <a:ext cx="105918" cy="105917"/>
            </a:xfrm>
            <a:prstGeom prst="rect">
              <a:avLst/>
            </a:prstGeom>
          </p:spPr>
        </p:pic>
        <p:sp>
          <p:nvSpPr>
            <p:cNvPr id="42" name="object 42" descr=""/>
            <p:cNvSpPr/>
            <p:nvPr/>
          </p:nvSpPr>
          <p:spPr>
            <a:xfrm>
              <a:off x="6756653" y="2413253"/>
              <a:ext cx="4348480" cy="876300"/>
            </a:xfrm>
            <a:custGeom>
              <a:avLst/>
              <a:gdLst/>
              <a:ahLst/>
              <a:cxnLst/>
              <a:rect l="l" t="t" r="r" b="b"/>
              <a:pathLst>
                <a:path w="4348480" h="876300">
                  <a:moveTo>
                    <a:pt x="0" y="182880"/>
                  </a:moveTo>
                  <a:lnTo>
                    <a:pt x="477012" y="109728"/>
                  </a:lnTo>
                  <a:lnTo>
                    <a:pt x="1098803" y="876300"/>
                  </a:lnTo>
                  <a:lnTo>
                    <a:pt x="1481327" y="583692"/>
                  </a:lnTo>
                  <a:lnTo>
                    <a:pt x="1815084" y="73151"/>
                  </a:lnTo>
                  <a:lnTo>
                    <a:pt x="2197607" y="256032"/>
                  </a:lnTo>
                  <a:lnTo>
                    <a:pt x="2580131" y="182880"/>
                  </a:lnTo>
                  <a:lnTo>
                    <a:pt x="2962655" y="0"/>
                  </a:lnTo>
                  <a:lnTo>
                    <a:pt x="3678936" y="146304"/>
                  </a:lnTo>
                  <a:lnTo>
                    <a:pt x="4012692" y="219456"/>
                  </a:lnTo>
                  <a:lnTo>
                    <a:pt x="4347972" y="73151"/>
                  </a:lnTo>
                </a:path>
              </a:pathLst>
            </a:custGeom>
            <a:ln w="19050">
              <a:solidFill>
                <a:srgbClr val="4D4D4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3" name="object 4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702425" y="2542412"/>
              <a:ext cx="105918" cy="105917"/>
            </a:xfrm>
            <a:prstGeom prst="rect">
              <a:avLst/>
            </a:prstGeom>
          </p:spPr>
        </p:pic>
        <p:pic>
          <p:nvPicPr>
            <p:cNvPr id="44" name="object 44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79437" y="2469260"/>
              <a:ext cx="105918" cy="105917"/>
            </a:xfrm>
            <a:prstGeom prst="rect">
              <a:avLst/>
            </a:prstGeom>
          </p:spPr>
        </p:pic>
        <p:pic>
          <p:nvPicPr>
            <p:cNvPr id="45" name="object 45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801228" y="3235833"/>
              <a:ext cx="105918" cy="105917"/>
            </a:xfrm>
            <a:prstGeom prst="rect">
              <a:avLst/>
            </a:prstGeom>
          </p:spPr>
        </p:pic>
        <p:pic>
          <p:nvPicPr>
            <p:cNvPr id="46" name="object 46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183752" y="2943225"/>
              <a:ext cx="105918" cy="105917"/>
            </a:xfrm>
            <a:prstGeom prst="rect">
              <a:avLst/>
            </a:prstGeom>
          </p:spPr>
        </p:pic>
        <p:pic>
          <p:nvPicPr>
            <p:cNvPr id="47" name="object 4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517508" y="2432684"/>
              <a:ext cx="105918" cy="105917"/>
            </a:xfrm>
            <a:prstGeom prst="rect">
              <a:avLst/>
            </a:prstGeom>
          </p:spPr>
        </p:pic>
        <p:pic>
          <p:nvPicPr>
            <p:cNvPr id="48" name="object 48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900032" y="2615564"/>
              <a:ext cx="105918" cy="105918"/>
            </a:xfrm>
            <a:prstGeom prst="rect">
              <a:avLst/>
            </a:prstGeom>
          </p:spPr>
        </p:pic>
        <p:pic>
          <p:nvPicPr>
            <p:cNvPr id="49" name="object 49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282557" y="2542412"/>
              <a:ext cx="105918" cy="105917"/>
            </a:xfrm>
            <a:prstGeom prst="rect">
              <a:avLst/>
            </a:prstGeom>
          </p:spPr>
        </p:pic>
        <p:pic>
          <p:nvPicPr>
            <p:cNvPr id="50" name="object 50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665080" y="2359532"/>
              <a:ext cx="105918" cy="105917"/>
            </a:xfrm>
            <a:prstGeom prst="rect">
              <a:avLst/>
            </a:prstGeom>
          </p:spPr>
        </p:pic>
        <p:pic>
          <p:nvPicPr>
            <p:cNvPr id="51" name="object 51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381360" y="2505836"/>
              <a:ext cx="105918" cy="105917"/>
            </a:xfrm>
            <a:prstGeom prst="rect">
              <a:avLst/>
            </a:prstGeom>
          </p:spPr>
        </p:pic>
        <p:pic>
          <p:nvPicPr>
            <p:cNvPr id="52" name="object 52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715116" y="2578988"/>
              <a:ext cx="105917" cy="105918"/>
            </a:xfrm>
            <a:prstGeom prst="rect">
              <a:avLst/>
            </a:prstGeom>
          </p:spPr>
        </p:pic>
        <p:pic>
          <p:nvPicPr>
            <p:cNvPr id="53" name="object 53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986896" y="2155316"/>
              <a:ext cx="235457" cy="404748"/>
            </a:xfrm>
            <a:prstGeom prst="rect">
              <a:avLst/>
            </a:prstGeom>
          </p:spPr>
        </p:pic>
      </p:grpSp>
      <p:sp>
        <p:nvSpPr>
          <p:cNvPr id="54" name="object 54" descr=""/>
          <p:cNvSpPr txBox="1"/>
          <p:nvPr/>
        </p:nvSpPr>
        <p:spPr>
          <a:xfrm>
            <a:off x="10503407" y="2158745"/>
            <a:ext cx="676910" cy="1215390"/>
          </a:xfrm>
          <a:prstGeom prst="rect">
            <a:avLst/>
          </a:prstGeom>
          <a:ln w="9525">
            <a:solidFill>
              <a:srgbClr val="D9D9D9"/>
            </a:solidFill>
          </a:ln>
        </p:spPr>
        <p:txBody>
          <a:bodyPr wrap="square" lIns="0" tIns="35560" rIns="0" bIns="0" rtlCol="0" vert="horz">
            <a:spAutoFit/>
          </a:bodyPr>
          <a:lstStyle/>
          <a:p>
            <a:pPr algn="r">
              <a:lnSpc>
                <a:spcPct val="100000"/>
              </a:lnSpc>
              <a:spcBef>
                <a:spcPts val="280"/>
              </a:spcBef>
            </a:pPr>
            <a:r>
              <a:rPr dirty="0" sz="1000" spc="-25">
                <a:solidFill>
                  <a:srgbClr val="494948"/>
                </a:solidFill>
                <a:latin typeface="Arial"/>
                <a:cs typeface="Arial"/>
              </a:rPr>
              <a:t>91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6564630" y="5706262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6493890" y="4490415"/>
            <a:ext cx="165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33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6493890" y="3275457"/>
            <a:ext cx="165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67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6423405" y="2059939"/>
            <a:ext cx="2374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100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6623684" y="5831535"/>
            <a:ext cx="2673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mar-</a:t>
            </a:r>
            <a:r>
              <a:rPr dirty="0" sz="600" spc="-2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7266813" y="5831535"/>
            <a:ext cx="236854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jun-</a:t>
            </a:r>
            <a:r>
              <a:rPr dirty="0" sz="600" spc="-2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7884414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sep-</a:t>
            </a:r>
            <a:r>
              <a:rPr dirty="0" sz="600" spc="-3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8505570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dec-</a:t>
            </a:r>
            <a:r>
              <a:rPr dirty="0" sz="600" spc="-3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9115806" y="5831535"/>
            <a:ext cx="2673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mar-</a:t>
            </a:r>
            <a:r>
              <a:rPr dirty="0" sz="600" spc="-2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9758553" y="5831535"/>
            <a:ext cx="236854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jun-</a:t>
            </a:r>
            <a:r>
              <a:rPr dirty="0" sz="600" spc="-2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10376154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sep-</a:t>
            </a:r>
            <a:r>
              <a:rPr dirty="0" sz="600" spc="-3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66" name="object 66" descr=""/>
          <p:cNvGrpSpPr/>
          <p:nvPr/>
        </p:nvGrpSpPr>
        <p:grpSpPr>
          <a:xfrm>
            <a:off x="6263640" y="1990725"/>
            <a:ext cx="3126740" cy="3889375"/>
            <a:chOff x="6263640" y="1990725"/>
            <a:chExt cx="3126740" cy="3889375"/>
          </a:xfrm>
        </p:grpSpPr>
        <p:sp>
          <p:nvSpPr>
            <p:cNvPr id="67" name="object 67" descr=""/>
            <p:cNvSpPr/>
            <p:nvPr/>
          </p:nvSpPr>
          <p:spPr>
            <a:xfrm>
              <a:off x="6263640" y="2097023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1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6491" y="126491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70AEE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6263640" y="3316224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1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6491" y="126491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83E7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6263640" y="4535423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1" y="0"/>
                  </a:moveTo>
                  <a:lnTo>
                    <a:pt x="0" y="0"/>
                  </a:lnTo>
                  <a:lnTo>
                    <a:pt x="0" y="126492"/>
                  </a:lnTo>
                  <a:lnTo>
                    <a:pt x="126491" y="126492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FFE4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6263640" y="5754623"/>
              <a:ext cx="127000" cy="125095"/>
            </a:xfrm>
            <a:custGeom>
              <a:avLst/>
              <a:gdLst/>
              <a:ahLst/>
              <a:cxnLst/>
              <a:rect l="l" t="t" r="r" b="b"/>
              <a:pathLst>
                <a:path w="127000" h="125095">
                  <a:moveTo>
                    <a:pt x="126491" y="0"/>
                  </a:moveTo>
                  <a:lnTo>
                    <a:pt x="0" y="0"/>
                  </a:lnTo>
                  <a:lnTo>
                    <a:pt x="0" y="124967"/>
                  </a:lnTo>
                  <a:lnTo>
                    <a:pt x="126491" y="124967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FD9D9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7230618" y="2045969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 h="0">
                  <a:moveTo>
                    <a:pt x="0" y="0"/>
                  </a:moveTo>
                  <a:lnTo>
                    <a:pt x="405637" y="0"/>
                  </a:lnTo>
                </a:path>
              </a:pathLst>
            </a:custGeom>
            <a:ln w="19050">
              <a:solidFill>
                <a:srgbClr val="4D4D4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2" name="object 72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378065" y="1990725"/>
              <a:ext cx="108965" cy="108965"/>
            </a:xfrm>
            <a:prstGeom prst="rect">
              <a:avLst/>
            </a:prstGeom>
          </p:spPr>
        </p:pic>
        <p:sp>
          <p:nvSpPr>
            <p:cNvPr id="73" name="object 73" descr=""/>
            <p:cNvSpPr/>
            <p:nvPr/>
          </p:nvSpPr>
          <p:spPr>
            <a:xfrm>
              <a:off x="8984742" y="2045969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 h="0">
                  <a:moveTo>
                    <a:pt x="0" y="0"/>
                  </a:moveTo>
                  <a:lnTo>
                    <a:pt x="405637" y="0"/>
                  </a:lnTo>
                </a:path>
              </a:pathLst>
            </a:custGeom>
            <a:ln w="19050">
              <a:solidFill>
                <a:srgbClr val="BEBEBE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4" name="object 74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133713" y="1990725"/>
              <a:ext cx="108965" cy="108965"/>
            </a:xfrm>
            <a:prstGeom prst="rect">
              <a:avLst/>
            </a:prstGeom>
          </p:spPr>
        </p:pic>
      </p:grpSp>
      <p:sp>
        <p:nvSpPr>
          <p:cNvPr id="75" name="object 75" descr=""/>
          <p:cNvSpPr txBox="1"/>
          <p:nvPr/>
        </p:nvSpPr>
        <p:spPr>
          <a:xfrm>
            <a:off x="7714868" y="1924049"/>
            <a:ext cx="96901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latin typeface="Arial"/>
                <a:cs typeface="Arial"/>
              </a:rPr>
              <a:t>Liselotte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Nilsson-Klangs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organisation</a:t>
            </a:r>
            <a:endParaRPr sz="700">
              <a:latin typeface="Arial"/>
              <a:cs typeface="Arial"/>
            </a:endParaRPr>
          </a:p>
        </p:txBody>
      </p:sp>
      <p:sp>
        <p:nvSpPr>
          <p:cNvPr id="76" name="object 76" descr=""/>
          <p:cNvSpPr txBox="1"/>
          <p:nvPr/>
        </p:nvSpPr>
        <p:spPr>
          <a:xfrm>
            <a:off x="9469628" y="1977389"/>
            <a:ext cx="8959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latin typeface="Arial"/>
                <a:cs typeface="Arial"/>
              </a:rPr>
              <a:t>Vardaga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-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Region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Syd</a:t>
            </a:r>
            <a:endParaRPr sz="700">
              <a:latin typeface="Arial"/>
              <a:cs typeface="Arial"/>
            </a:endParaRPr>
          </a:p>
        </p:txBody>
      </p:sp>
      <p:pic>
        <p:nvPicPr>
          <p:cNvPr id="77" name="object 77" descr="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1288652" y="368853"/>
            <a:ext cx="468646" cy="606484"/>
          </a:xfrm>
          <a:prstGeom prst="rect">
            <a:avLst/>
          </a:prstGeom>
        </p:spPr>
      </p:pic>
      <p:sp>
        <p:nvSpPr>
          <p:cNvPr id="78" name="object 7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7451" y="798703"/>
            <a:ext cx="345503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Balans:</a:t>
            </a:r>
            <a:r>
              <a:rPr dirty="0" spc="-70"/>
              <a:t> </a:t>
            </a:r>
            <a:r>
              <a:rPr dirty="0"/>
              <a:t>91</a:t>
            </a:r>
            <a:r>
              <a:rPr dirty="0" spc="-70"/>
              <a:t> </a:t>
            </a:r>
            <a:r>
              <a:rPr dirty="0"/>
              <a:t>/</a:t>
            </a:r>
            <a:r>
              <a:rPr dirty="0" spc="-60"/>
              <a:t> </a:t>
            </a:r>
            <a:r>
              <a:rPr dirty="0" spc="-25"/>
              <a:t>100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824674" y="1665922"/>
            <a:ext cx="10544175" cy="4369435"/>
            <a:chOff x="824674" y="1665922"/>
            <a:chExt cx="10544175" cy="4369435"/>
          </a:xfrm>
        </p:grpSpPr>
        <p:sp>
          <p:nvSpPr>
            <p:cNvPr id="4" name="object 4" descr=""/>
            <p:cNvSpPr/>
            <p:nvPr/>
          </p:nvSpPr>
          <p:spPr>
            <a:xfrm>
              <a:off x="838961" y="1808226"/>
              <a:ext cx="10515600" cy="4212590"/>
            </a:xfrm>
            <a:custGeom>
              <a:avLst/>
              <a:gdLst/>
              <a:ahLst/>
              <a:cxnLst/>
              <a:rect l="l" t="t" r="r" b="b"/>
              <a:pathLst>
                <a:path w="10515600" h="4212590">
                  <a:moveTo>
                    <a:pt x="0" y="76453"/>
                  </a:moveTo>
                  <a:lnTo>
                    <a:pt x="6011" y="46720"/>
                  </a:lnTo>
                  <a:lnTo>
                    <a:pt x="22405" y="22415"/>
                  </a:lnTo>
                  <a:lnTo>
                    <a:pt x="46720" y="6016"/>
                  </a:lnTo>
                  <a:lnTo>
                    <a:pt x="76492" y="0"/>
                  </a:lnTo>
                  <a:lnTo>
                    <a:pt x="10439146" y="0"/>
                  </a:lnTo>
                  <a:lnTo>
                    <a:pt x="10468879" y="6016"/>
                  </a:lnTo>
                  <a:lnTo>
                    <a:pt x="10493184" y="22415"/>
                  </a:lnTo>
                  <a:lnTo>
                    <a:pt x="10509583" y="46720"/>
                  </a:lnTo>
                  <a:lnTo>
                    <a:pt x="10515600" y="76453"/>
                  </a:lnTo>
                  <a:lnTo>
                    <a:pt x="10515600" y="4135831"/>
                  </a:lnTo>
                  <a:lnTo>
                    <a:pt x="10509583" y="4165610"/>
                  </a:lnTo>
                  <a:lnTo>
                    <a:pt x="10493184" y="4189928"/>
                  </a:lnTo>
                  <a:lnTo>
                    <a:pt x="10468879" y="4206323"/>
                  </a:lnTo>
                  <a:lnTo>
                    <a:pt x="10439146" y="4212336"/>
                  </a:lnTo>
                  <a:lnTo>
                    <a:pt x="76492" y="4212336"/>
                  </a:lnTo>
                  <a:lnTo>
                    <a:pt x="46720" y="4206323"/>
                  </a:lnTo>
                  <a:lnTo>
                    <a:pt x="22405" y="4189928"/>
                  </a:lnTo>
                  <a:lnTo>
                    <a:pt x="6011" y="4165610"/>
                  </a:lnTo>
                  <a:lnTo>
                    <a:pt x="0" y="4135831"/>
                  </a:lnTo>
                  <a:lnTo>
                    <a:pt x="0" y="76453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153405" y="1680210"/>
              <a:ext cx="1880870" cy="245745"/>
            </a:xfrm>
            <a:custGeom>
              <a:avLst/>
              <a:gdLst/>
              <a:ahLst/>
              <a:cxnLst/>
              <a:rect l="l" t="t" r="r" b="b"/>
              <a:pathLst>
                <a:path w="1880870" h="245744">
                  <a:moveTo>
                    <a:pt x="1757934" y="0"/>
                  </a:moveTo>
                  <a:lnTo>
                    <a:pt x="122682" y="0"/>
                  </a:lnTo>
                  <a:lnTo>
                    <a:pt x="74902" y="9632"/>
                  </a:lnTo>
                  <a:lnTo>
                    <a:pt x="35909" y="35909"/>
                  </a:lnTo>
                  <a:lnTo>
                    <a:pt x="9632" y="74902"/>
                  </a:lnTo>
                  <a:lnTo>
                    <a:pt x="0" y="122681"/>
                  </a:lnTo>
                  <a:lnTo>
                    <a:pt x="9632" y="170461"/>
                  </a:lnTo>
                  <a:lnTo>
                    <a:pt x="35909" y="209454"/>
                  </a:lnTo>
                  <a:lnTo>
                    <a:pt x="74902" y="235731"/>
                  </a:lnTo>
                  <a:lnTo>
                    <a:pt x="122682" y="245363"/>
                  </a:lnTo>
                  <a:lnTo>
                    <a:pt x="1757934" y="245363"/>
                  </a:lnTo>
                  <a:lnTo>
                    <a:pt x="1805713" y="235731"/>
                  </a:lnTo>
                  <a:lnTo>
                    <a:pt x="1844706" y="209454"/>
                  </a:lnTo>
                  <a:lnTo>
                    <a:pt x="1870983" y="170461"/>
                  </a:lnTo>
                  <a:lnTo>
                    <a:pt x="1880616" y="122681"/>
                  </a:lnTo>
                  <a:lnTo>
                    <a:pt x="1870983" y="74902"/>
                  </a:lnTo>
                  <a:lnTo>
                    <a:pt x="1844706" y="35909"/>
                  </a:lnTo>
                  <a:lnTo>
                    <a:pt x="1805713" y="9632"/>
                  </a:lnTo>
                  <a:lnTo>
                    <a:pt x="17579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153405" y="1680210"/>
              <a:ext cx="1880870" cy="245745"/>
            </a:xfrm>
            <a:custGeom>
              <a:avLst/>
              <a:gdLst/>
              <a:ahLst/>
              <a:cxnLst/>
              <a:rect l="l" t="t" r="r" b="b"/>
              <a:pathLst>
                <a:path w="1880870" h="245744">
                  <a:moveTo>
                    <a:pt x="0" y="122681"/>
                  </a:moveTo>
                  <a:lnTo>
                    <a:pt x="9632" y="74902"/>
                  </a:lnTo>
                  <a:lnTo>
                    <a:pt x="35909" y="35909"/>
                  </a:lnTo>
                  <a:lnTo>
                    <a:pt x="74902" y="9632"/>
                  </a:lnTo>
                  <a:lnTo>
                    <a:pt x="122682" y="0"/>
                  </a:lnTo>
                  <a:lnTo>
                    <a:pt x="1757934" y="0"/>
                  </a:lnTo>
                  <a:lnTo>
                    <a:pt x="1805713" y="9632"/>
                  </a:lnTo>
                  <a:lnTo>
                    <a:pt x="1844706" y="35909"/>
                  </a:lnTo>
                  <a:lnTo>
                    <a:pt x="1870983" y="74902"/>
                  </a:lnTo>
                  <a:lnTo>
                    <a:pt x="1880616" y="122681"/>
                  </a:lnTo>
                  <a:lnTo>
                    <a:pt x="1870983" y="170461"/>
                  </a:lnTo>
                  <a:lnTo>
                    <a:pt x="1844706" y="209454"/>
                  </a:lnTo>
                  <a:lnTo>
                    <a:pt x="1805713" y="235731"/>
                  </a:lnTo>
                  <a:lnTo>
                    <a:pt x="1757934" y="245363"/>
                  </a:lnTo>
                  <a:lnTo>
                    <a:pt x="122682" y="245363"/>
                  </a:lnTo>
                  <a:lnTo>
                    <a:pt x="74902" y="235731"/>
                  </a:lnTo>
                  <a:lnTo>
                    <a:pt x="35909" y="209454"/>
                  </a:lnTo>
                  <a:lnTo>
                    <a:pt x="9632" y="170461"/>
                  </a:lnTo>
                  <a:lnTo>
                    <a:pt x="0" y="122681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87451" y="1339341"/>
            <a:ext cx="6240780" cy="548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'Det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finns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tillräckligt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med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tid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för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att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göra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mina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arbetsuppgifter'</a:t>
            </a:r>
            <a:endParaRPr sz="18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760"/>
              </a:spcBef>
            </a:pPr>
            <a:r>
              <a:rPr dirty="0" sz="1000" b="1">
                <a:latin typeface="Arial"/>
                <a:cs typeface="Arial"/>
              </a:rPr>
              <a:t>Inkomna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förslag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(1</a:t>
            </a:r>
            <a:r>
              <a:rPr dirty="0" sz="1000" spc="-5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av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spc="-25" b="1">
                <a:latin typeface="Arial"/>
                <a:cs typeface="Arial"/>
              </a:rPr>
              <a:t>1)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401572" y="2250693"/>
            <a:ext cx="24110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i="1">
                <a:latin typeface="Arial"/>
                <a:cs typeface="Arial"/>
              </a:rPr>
              <a:t>"Bra</a:t>
            </a:r>
            <a:r>
              <a:rPr dirty="0" sz="1000" spc="-10" i="1">
                <a:latin typeface="Arial"/>
                <a:cs typeface="Arial"/>
              </a:rPr>
              <a:t> planering."</a:t>
            </a:r>
            <a:r>
              <a:rPr dirty="0" sz="1000" spc="-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(Dorte</a:t>
            </a:r>
            <a:r>
              <a:rPr dirty="0" sz="1000" spc="-10" i="1">
                <a:latin typeface="Arial"/>
                <a:cs typeface="Arial"/>
              </a:rPr>
              <a:t> Rasmussens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spc="-20" i="1">
                <a:latin typeface="Arial"/>
                <a:cs typeface="Arial"/>
              </a:rPr>
              <a:t>team)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969263" y="2162555"/>
            <a:ext cx="360045" cy="974090"/>
            <a:chOff x="969263" y="2162555"/>
            <a:chExt cx="360045" cy="974090"/>
          </a:xfrm>
        </p:grpSpPr>
        <p:pic>
          <p:nvPicPr>
            <p:cNvPr id="10" name="object 1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9263" y="2162555"/>
              <a:ext cx="359663" cy="359663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9263" y="2776727"/>
              <a:ext cx="359663" cy="359663"/>
            </a:xfrm>
            <a:prstGeom prst="rect">
              <a:avLst/>
            </a:prstGeom>
          </p:spPr>
        </p:pic>
      </p:grpSp>
      <p:sp>
        <p:nvSpPr>
          <p:cNvPr id="12" name="object 12" descr=""/>
          <p:cNvSpPr txBox="1"/>
          <p:nvPr/>
        </p:nvSpPr>
        <p:spPr>
          <a:xfrm>
            <a:off x="1401572" y="2788666"/>
            <a:ext cx="401891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i="1">
                <a:latin typeface="Arial"/>
                <a:cs typeface="Arial"/>
              </a:rPr>
              <a:t>"Ibland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kan</a:t>
            </a:r>
            <a:r>
              <a:rPr dirty="0" sz="1000" spc="-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det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vara</a:t>
            </a:r>
            <a:r>
              <a:rPr dirty="0" sz="1000" spc="-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hektiskt</a:t>
            </a:r>
            <a:r>
              <a:rPr dirty="0" sz="1000" spc="-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men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man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är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lugn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och</a:t>
            </a:r>
            <a:r>
              <a:rPr dirty="0" sz="1000" spc="-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gör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så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gott</a:t>
            </a:r>
            <a:r>
              <a:rPr dirty="0" sz="1000" spc="-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man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20" i="1">
                <a:latin typeface="Arial"/>
                <a:cs typeface="Arial"/>
              </a:rPr>
              <a:t>kan"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(Dorte</a:t>
            </a:r>
            <a:r>
              <a:rPr dirty="0" sz="1000" spc="-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Rasmussens</a:t>
            </a:r>
            <a:r>
              <a:rPr dirty="0" sz="1000" spc="-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team)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13" name="object 13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288652" y="368853"/>
            <a:ext cx="468646" cy="606484"/>
          </a:xfrm>
          <a:prstGeom prst="rect">
            <a:avLst/>
          </a:prstGeom>
        </p:spPr>
      </p:pic>
      <p:sp>
        <p:nvSpPr>
          <p:cNvPr id="14" name="object 1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 descr=""/>
            <p:cNvSpPr/>
            <p:nvPr/>
          </p:nvSpPr>
          <p:spPr>
            <a:xfrm>
              <a:off x="600455" y="6120384"/>
              <a:ext cx="10991215" cy="0"/>
            </a:xfrm>
            <a:custGeom>
              <a:avLst/>
              <a:gdLst/>
              <a:ahLst/>
              <a:cxnLst/>
              <a:rect l="l" t="t" r="r" b="b"/>
              <a:pathLst>
                <a:path w="10991215" h="0">
                  <a:moveTo>
                    <a:pt x="0" y="0"/>
                  </a:moveTo>
                  <a:lnTo>
                    <a:pt x="10990834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12191999" cy="6857998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601218" y="5822441"/>
              <a:ext cx="10991215" cy="0"/>
            </a:xfrm>
            <a:custGeom>
              <a:avLst/>
              <a:gdLst/>
              <a:ahLst/>
              <a:cxnLst/>
              <a:rect l="l" t="t" r="r" b="b"/>
              <a:pathLst>
                <a:path w="10991215" h="0">
                  <a:moveTo>
                    <a:pt x="0" y="0"/>
                  </a:moveTo>
                  <a:lnTo>
                    <a:pt x="10990834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0455" y="5999988"/>
              <a:ext cx="2058924" cy="609600"/>
            </a:xfrm>
            <a:prstGeom prst="rect">
              <a:avLst/>
            </a:prstGeom>
          </p:spPr>
        </p:pic>
      </p:grpSp>
      <p:sp>
        <p:nvSpPr>
          <p:cNvPr id="8" name="object 8" descr=""/>
          <p:cNvSpPr txBox="1"/>
          <p:nvPr/>
        </p:nvSpPr>
        <p:spPr>
          <a:xfrm>
            <a:off x="587451" y="4378452"/>
            <a:ext cx="4749800" cy="939165"/>
          </a:xfrm>
          <a:prstGeom prst="rect">
            <a:avLst/>
          </a:prstGeom>
        </p:spPr>
        <p:txBody>
          <a:bodyPr wrap="square" lIns="0" tIns="723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dirty="0" sz="3600" spc="-10" b="1">
                <a:solidFill>
                  <a:srgbClr val="FFFFFF"/>
                </a:solidFill>
                <a:latin typeface="Arial"/>
                <a:cs typeface="Arial"/>
              </a:rPr>
              <a:t>Appendix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Inspiration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för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hur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vi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kan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arbeta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med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resultaten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1466321" y="6173215"/>
            <a:ext cx="13843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5">
                <a:solidFill>
                  <a:srgbClr val="FFFFFF"/>
                </a:solidFill>
                <a:latin typeface="Arial"/>
                <a:cs typeface="Arial"/>
              </a:rPr>
              <a:t>17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7451" y="417703"/>
            <a:ext cx="10716895" cy="955040"/>
          </a:xfrm>
          <a:prstGeom prst="rect"/>
        </p:spPr>
        <p:txBody>
          <a:bodyPr wrap="square" lIns="0" tIns="180340" rIns="0" bIns="0" rtlCol="0" vert="horz">
            <a:spAutoFit/>
          </a:bodyPr>
          <a:lstStyle/>
          <a:p>
            <a:pPr marL="12700" marR="5080">
              <a:lnSpc>
                <a:spcPct val="69400"/>
              </a:lnSpc>
              <a:spcBef>
                <a:spcPts val="1420"/>
              </a:spcBef>
            </a:pPr>
            <a:r>
              <a:rPr dirty="0"/>
              <a:t>Inspiration</a:t>
            </a:r>
            <a:r>
              <a:rPr dirty="0" spc="-10"/>
              <a:t> </a:t>
            </a:r>
            <a:r>
              <a:rPr dirty="0"/>
              <a:t>och</a:t>
            </a:r>
            <a:r>
              <a:rPr dirty="0" spc="-15"/>
              <a:t> </a:t>
            </a:r>
            <a:r>
              <a:rPr dirty="0"/>
              <a:t>tips</a:t>
            </a:r>
            <a:r>
              <a:rPr dirty="0" spc="5"/>
              <a:t> </a:t>
            </a:r>
            <a:r>
              <a:rPr dirty="0"/>
              <a:t>–</a:t>
            </a:r>
            <a:r>
              <a:rPr dirty="0" spc="-20"/>
              <a:t> </a:t>
            </a:r>
            <a:r>
              <a:rPr dirty="0"/>
              <a:t>hur</a:t>
            </a:r>
            <a:r>
              <a:rPr dirty="0" spc="-15"/>
              <a:t> </a:t>
            </a:r>
            <a:r>
              <a:rPr dirty="0"/>
              <a:t>använder</a:t>
            </a:r>
            <a:r>
              <a:rPr dirty="0" spc="-20"/>
              <a:t> </a:t>
            </a:r>
            <a:r>
              <a:rPr dirty="0"/>
              <a:t>vi</a:t>
            </a:r>
            <a:r>
              <a:rPr dirty="0" spc="-30"/>
              <a:t> </a:t>
            </a:r>
            <a:r>
              <a:rPr dirty="0"/>
              <a:t>resultaten</a:t>
            </a:r>
            <a:r>
              <a:rPr dirty="0" spc="-35"/>
              <a:t> </a:t>
            </a:r>
            <a:r>
              <a:rPr dirty="0" spc="-50"/>
              <a:t>i </a:t>
            </a:r>
            <a:r>
              <a:rPr dirty="0"/>
              <a:t>våra</a:t>
            </a:r>
            <a:r>
              <a:rPr dirty="0" spc="-30"/>
              <a:t> </a:t>
            </a:r>
            <a:r>
              <a:rPr dirty="0" spc="-10"/>
              <a:t>gruppmöten/APT?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1466321" y="6249415"/>
            <a:ext cx="13843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5">
                <a:solidFill>
                  <a:srgbClr val="888888"/>
                </a:solidFill>
                <a:latin typeface="Arial"/>
                <a:cs typeface="Arial"/>
              </a:rPr>
              <a:t>18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824674" y="1502854"/>
            <a:ext cx="2564765" cy="2228215"/>
            <a:chOff x="824674" y="1502854"/>
            <a:chExt cx="2564765" cy="2228215"/>
          </a:xfrm>
        </p:grpSpPr>
        <p:sp>
          <p:nvSpPr>
            <p:cNvPr id="5" name="object 5" descr=""/>
            <p:cNvSpPr/>
            <p:nvPr/>
          </p:nvSpPr>
          <p:spPr>
            <a:xfrm>
              <a:off x="838961" y="1517141"/>
              <a:ext cx="2536190" cy="528955"/>
            </a:xfrm>
            <a:custGeom>
              <a:avLst/>
              <a:gdLst/>
              <a:ahLst/>
              <a:cxnLst/>
              <a:rect l="l" t="t" r="r" b="b"/>
              <a:pathLst>
                <a:path w="2536190" h="528955">
                  <a:moveTo>
                    <a:pt x="2469007" y="0"/>
                  </a:moveTo>
                  <a:lnTo>
                    <a:pt x="66941" y="0"/>
                  </a:lnTo>
                  <a:lnTo>
                    <a:pt x="40885" y="5260"/>
                  </a:lnTo>
                  <a:lnTo>
                    <a:pt x="19607" y="19605"/>
                  </a:lnTo>
                  <a:lnTo>
                    <a:pt x="5260" y="40880"/>
                  </a:lnTo>
                  <a:lnTo>
                    <a:pt x="0" y="66929"/>
                  </a:lnTo>
                  <a:lnTo>
                    <a:pt x="0" y="528828"/>
                  </a:lnTo>
                  <a:lnTo>
                    <a:pt x="2535936" y="528828"/>
                  </a:lnTo>
                  <a:lnTo>
                    <a:pt x="2535936" y="66929"/>
                  </a:lnTo>
                  <a:lnTo>
                    <a:pt x="2530675" y="40880"/>
                  </a:lnTo>
                  <a:lnTo>
                    <a:pt x="2516330" y="19605"/>
                  </a:lnTo>
                  <a:lnTo>
                    <a:pt x="2495055" y="5260"/>
                  </a:lnTo>
                  <a:lnTo>
                    <a:pt x="2469007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838961" y="1517141"/>
              <a:ext cx="2536190" cy="2199640"/>
            </a:xfrm>
            <a:custGeom>
              <a:avLst/>
              <a:gdLst/>
              <a:ahLst/>
              <a:cxnLst/>
              <a:rect l="l" t="t" r="r" b="b"/>
              <a:pathLst>
                <a:path w="2536190" h="2199640">
                  <a:moveTo>
                    <a:pt x="66941" y="0"/>
                  </a:moveTo>
                  <a:lnTo>
                    <a:pt x="2469007" y="0"/>
                  </a:lnTo>
                  <a:lnTo>
                    <a:pt x="2495055" y="5260"/>
                  </a:lnTo>
                  <a:lnTo>
                    <a:pt x="2516330" y="19605"/>
                  </a:lnTo>
                  <a:lnTo>
                    <a:pt x="2530675" y="40880"/>
                  </a:lnTo>
                  <a:lnTo>
                    <a:pt x="2535936" y="66929"/>
                  </a:lnTo>
                  <a:lnTo>
                    <a:pt x="2535936" y="528828"/>
                  </a:lnTo>
                  <a:lnTo>
                    <a:pt x="0" y="528828"/>
                  </a:lnTo>
                  <a:lnTo>
                    <a:pt x="0" y="66929"/>
                  </a:lnTo>
                  <a:lnTo>
                    <a:pt x="5260" y="40880"/>
                  </a:lnTo>
                  <a:lnTo>
                    <a:pt x="19607" y="19605"/>
                  </a:lnTo>
                  <a:lnTo>
                    <a:pt x="40885" y="5260"/>
                  </a:lnTo>
                  <a:lnTo>
                    <a:pt x="66941" y="0"/>
                  </a:lnTo>
                  <a:close/>
                </a:path>
                <a:path w="2536190" h="2199640">
                  <a:moveTo>
                    <a:pt x="0" y="39878"/>
                  </a:moveTo>
                  <a:lnTo>
                    <a:pt x="3138" y="24378"/>
                  </a:lnTo>
                  <a:lnTo>
                    <a:pt x="11698" y="11699"/>
                  </a:lnTo>
                  <a:lnTo>
                    <a:pt x="24394" y="3141"/>
                  </a:lnTo>
                  <a:lnTo>
                    <a:pt x="39941" y="0"/>
                  </a:lnTo>
                  <a:lnTo>
                    <a:pt x="2496058" y="0"/>
                  </a:lnTo>
                  <a:lnTo>
                    <a:pt x="2511557" y="3141"/>
                  </a:lnTo>
                  <a:lnTo>
                    <a:pt x="2524236" y="11699"/>
                  </a:lnTo>
                  <a:lnTo>
                    <a:pt x="2532794" y="24378"/>
                  </a:lnTo>
                  <a:lnTo>
                    <a:pt x="2535936" y="39878"/>
                  </a:lnTo>
                  <a:lnTo>
                    <a:pt x="2535936" y="2159254"/>
                  </a:lnTo>
                  <a:lnTo>
                    <a:pt x="2532794" y="2174753"/>
                  </a:lnTo>
                  <a:lnTo>
                    <a:pt x="2524236" y="2187432"/>
                  </a:lnTo>
                  <a:lnTo>
                    <a:pt x="2511557" y="2195990"/>
                  </a:lnTo>
                  <a:lnTo>
                    <a:pt x="2496058" y="2199132"/>
                  </a:lnTo>
                  <a:lnTo>
                    <a:pt x="39941" y="2199132"/>
                  </a:lnTo>
                  <a:lnTo>
                    <a:pt x="24394" y="2195990"/>
                  </a:lnTo>
                  <a:lnTo>
                    <a:pt x="11698" y="2187432"/>
                  </a:lnTo>
                  <a:lnTo>
                    <a:pt x="3138" y="2174753"/>
                  </a:lnTo>
                  <a:lnTo>
                    <a:pt x="0" y="2159254"/>
                  </a:lnTo>
                  <a:lnTo>
                    <a:pt x="0" y="39878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933703" y="1580769"/>
            <a:ext cx="16871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Identifiera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och </a:t>
            </a:r>
            <a:r>
              <a:rPr dirty="0" sz="1200" spc="-10" b="1">
                <a:latin typeface="Arial"/>
                <a:cs typeface="Arial"/>
              </a:rPr>
              <a:t>bibehåll styrkor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0437" y="2961767"/>
            <a:ext cx="252984" cy="167639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897737" y="2119629"/>
            <a:ext cx="2399030" cy="1320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4785" marR="5080" indent="-17272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solidFill>
                  <a:srgbClr val="00AF50"/>
                </a:solidFill>
                <a:latin typeface="Segoe UI Symbol"/>
                <a:cs typeface="Segoe UI Symbol"/>
              </a:rPr>
              <a:t>✔</a:t>
            </a:r>
            <a:r>
              <a:rPr dirty="0" sz="1000" spc="254">
                <a:solidFill>
                  <a:srgbClr val="00AF50"/>
                </a:solidFill>
                <a:latin typeface="Segoe UI Symbol"/>
                <a:cs typeface="Segoe UI Symbol"/>
              </a:rPr>
              <a:t> </a:t>
            </a:r>
            <a:r>
              <a:rPr dirty="0" sz="1000" spc="-10">
                <a:latin typeface="Arial"/>
                <a:cs typeface="Arial"/>
              </a:rPr>
              <a:t>Identifiera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era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styrkor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och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diskutera</a:t>
            </a:r>
            <a:r>
              <a:rPr dirty="0" sz="1000" spc="5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vad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som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krävs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bibehålla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goda </a:t>
            </a:r>
            <a:r>
              <a:rPr dirty="0" sz="1000" spc="-10">
                <a:latin typeface="Arial"/>
                <a:cs typeface="Arial"/>
              </a:rPr>
              <a:t>resultaten.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bibehålla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ett</a:t>
            </a:r>
            <a:r>
              <a:rPr dirty="0" sz="1000" spc="5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existerande,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starkt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resultat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är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betydligt </a:t>
            </a:r>
            <a:r>
              <a:rPr dirty="0" sz="1000">
                <a:latin typeface="Arial"/>
                <a:cs typeface="Arial"/>
              </a:rPr>
              <a:t>enklare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än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höja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låga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resultat.</a:t>
            </a:r>
            <a:endParaRPr sz="1000">
              <a:latin typeface="Arial"/>
              <a:cs typeface="Arial"/>
            </a:endParaRPr>
          </a:p>
          <a:p>
            <a:pPr marL="184785" marR="338455">
              <a:lnSpc>
                <a:spcPct val="100000"/>
              </a:lnSpc>
              <a:spcBef>
                <a:spcPts val="605"/>
              </a:spcBef>
            </a:pPr>
            <a:r>
              <a:rPr dirty="0" sz="1000">
                <a:latin typeface="Arial"/>
                <a:cs typeface="Arial"/>
              </a:rPr>
              <a:t>Undvik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dyka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i </a:t>
            </a:r>
            <a:r>
              <a:rPr dirty="0" sz="1000" spc="-10">
                <a:latin typeface="Arial"/>
                <a:cs typeface="Arial"/>
              </a:rPr>
              <a:t>förbättringsområden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utan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först </a:t>
            </a:r>
            <a:r>
              <a:rPr dirty="0" sz="1000" spc="-10">
                <a:latin typeface="Arial"/>
                <a:cs typeface="Arial"/>
              </a:rPr>
              <a:t>uppmärksamma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era </a:t>
            </a:r>
            <a:r>
              <a:rPr dirty="0" sz="1000" spc="-10">
                <a:latin typeface="Arial"/>
                <a:cs typeface="Arial"/>
              </a:rPr>
              <a:t>styrkor.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2852927" y="1613916"/>
            <a:ext cx="442595" cy="330835"/>
            <a:chOff x="2852927" y="1613916"/>
            <a:chExt cx="442595" cy="330835"/>
          </a:xfrm>
        </p:grpSpPr>
        <p:sp>
          <p:nvSpPr>
            <p:cNvPr id="11" name="object 11" descr=""/>
            <p:cNvSpPr/>
            <p:nvPr/>
          </p:nvSpPr>
          <p:spPr>
            <a:xfrm>
              <a:off x="2852927" y="1613916"/>
              <a:ext cx="307975" cy="307975"/>
            </a:xfrm>
            <a:custGeom>
              <a:avLst/>
              <a:gdLst/>
              <a:ahLst/>
              <a:cxnLst/>
              <a:rect l="l" t="t" r="r" b="b"/>
              <a:pathLst>
                <a:path w="307975" h="307975">
                  <a:moveTo>
                    <a:pt x="153924" y="0"/>
                  </a:moveTo>
                  <a:lnTo>
                    <a:pt x="105290" y="7851"/>
                  </a:lnTo>
                  <a:lnTo>
                    <a:pt x="63038" y="29711"/>
                  </a:lnTo>
                  <a:lnTo>
                    <a:pt x="29711" y="63038"/>
                  </a:lnTo>
                  <a:lnTo>
                    <a:pt x="7851" y="105290"/>
                  </a:lnTo>
                  <a:lnTo>
                    <a:pt x="0" y="153924"/>
                  </a:lnTo>
                  <a:lnTo>
                    <a:pt x="7851" y="202557"/>
                  </a:lnTo>
                  <a:lnTo>
                    <a:pt x="29711" y="244809"/>
                  </a:lnTo>
                  <a:lnTo>
                    <a:pt x="63038" y="278136"/>
                  </a:lnTo>
                  <a:lnTo>
                    <a:pt x="105290" y="299996"/>
                  </a:lnTo>
                  <a:lnTo>
                    <a:pt x="153924" y="307848"/>
                  </a:lnTo>
                  <a:lnTo>
                    <a:pt x="202557" y="299996"/>
                  </a:lnTo>
                  <a:lnTo>
                    <a:pt x="244809" y="278136"/>
                  </a:lnTo>
                  <a:lnTo>
                    <a:pt x="278136" y="244809"/>
                  </a:lnTo>
                  <a:lnTo>
                    <a:pt x="299996" y="202557"/>
                  </a:lnTo>
                  <a:lnTo>
                    <a:pt x="307848" y="153924"/>
                  </a:lnTo>
                  <a:lnTo>
                    <a:pt x="299996" y="105290"/>
                  </a:lnTo>
                  <a:lnTo>
                    <a:pt x="278136" y="63038"/>
                  </a:lnTo>
                  <a:lnTo>
                    <a:pt x="244809" y="29711"/>
                  </a:lnTo>
                  <a:lnTo>
                    <a:pt x="202557" y="7851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FB92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966719" y="1630680"/>
              <a:ext cx="325120" cy="311150"/>
            </a:xfrm>
            <a:custGeom>
              <a:avLst/>
              <a:gdLst/>
              <a:ahLst/>
              <a:cxnLst/>
              <a:rect l="l" t="t" r="r" b="b"/>
              <a:pathLst>
                <a:path w="325120" h="311150">
                  <a:moveTo>
                    <a:pt x="261112" y="0"/>
                  </a:moveTo>
                  <a:lnTo>
                    <a:pt x="167512" y="1524"/>
                  </a:lnTo>
                  <a:lnTo>
                    <a:pt x="138826" y="31924"/>
                  </a:lnTo>
                  <a:lnTo>
                    <a:pt x="140336" y="40038"/>
                  </a:lnTo>
                  <a:lnTo>
                    <a:pt x="165607" y="77724"/>
                  </a:lnTo>
                  <a:lnTo>
                    <a:pt x="189485" y="89386"/>
                  </a:lnTo>
                  <a:lnTo>
                    <a:pt x="198628" y="87375"/>
                  </a:lnTo>
                  <a:lnTo>
                    <a:pt x="228854" y="74930"/>
                  </a:lnTo>
                  <a:lnTo>
                    <a:pt x="229375" y="81242"/>
                  </a:lnTo>
                  <a:lnTo>
                    <a:pt x="228838" y="87423"/>
                  </a:lnTo>
                  <a:lnTo>
                    <a:pt x="227228" y="93485"/>
                  </a:lnTo>
                  <a:lnTo>
                    <a:pt x="217398" y="114371"/>
                  </a:lnTo>
                  <a:lnTo>
                    <a:pt x="212201" y="129730"/>
                  </a:lnTo>
                  <a:lnTo>
                    <a:pt x="208980" y="145375"/>
                  </a:lnTo>
                  <a:lnTo>
                    <a:pt x="207772" y="161162"/>
                  </a:lnTo>
                  <a:lnTo>
                    <a:pt x="200913" y="156337"/>
                  </a:lnTo>
                  <a:lnTo>
                    <a:pt x="162575" y="142287"/>
                  </a:lnTo>
                  <a:lnTo>
                    <a:pt x="150377" y="141063"/>
                  </a:lnTo>
                  <a:lnTo>
                    <a:pt x="138049" y="141350"/>
                  </a:lnTo>
                  <a:lnTo>
                    <a:pt x="130937" y="142112"/>
                  </a:lnTo>
                  <a:lnTo>
                    <a:pt x="127635" y="142748"/>
                  </a:lnTo>
                  <a:lnTo>
                    <a:pt x="112176" y="114151"/>
                  </a:lnTo>
                  <a:lnTo>
                    <a:pt x="93313" y="95424"/>
                  </a:lnTo>
                  <a:lnTo>
                    <a:pt x="73163" y="84580"/>
                  </a:lnTo>
                  <a:lnTo>
                    <a:pt x="53848" y="79629"/>
                  </a:lnTo>
                  <a:lnTo>
                    <a:pt x="34921" y="78456"/>
                  </a:lnTo>
                  <a:lnTo>
                    <a:pt x="19208" y="79867"/>
                  </a:lnTo>
                  <a:lnTo>
                    <a:pt x="8306" y="82111"/>
                  </a:lnTo>
                  <a:lnTo>
                    <a:pt x="1269" y="84200"/>
                  </a:lnTo>
                  <a:lnTo>
                    <a:pt x="0" y="86995"/>
                  </a:lnTo>
                  <a:lnTo>
                    <a:pt x="1650" y="91948"/>
                  </a:lnTo>
                  <a:lnTo>
                    <a:pt x="4444" y="93345"/>
                  </a:lnTo>
                  <a:lnTo>
                    <a:pt x="10755" y="91422"/>
                  </a:lnTo>
                  <a:lnTo>
                    <a:pt x="20764" y="89423"/>
                  </a:lnTo>
                  <a:lnTo>
                    <a:pt x="35345" y="88116"/>
                  </a:lnTo>
                  <a:lnTo>
                    <a:pt x="52831" y="89154"/>
                  </a:lnTo>
                  <a:lnTo>
                    <a:pt x="74158" y="95313"/>
                  </a:lnTo>
                  <a:lnTo>
                    <a:pt x="92186" y="106711"/>
                  </a:lnTo>
                  <a:lnTo>
                    <a:pt x="106856" y="123301"/>
                  </a:lnTo>
                  <a:lnTo>
                    <a:pt x="118110" y="145034"/>
                  </a:lnTo>
                  <a:lnTo>
                    <a:pt x="106743" y="148907"/>
                  </a:lnTo>
                  <a:lnTo>
                    <a:pt x="98043" y="152876"/>
                  </a:lnTo>
                  <a:lnTo>
                    <a:pt x="90169" y="157480"/>
                  </a:lnTo>
                  <a:lnTo>
                    <a:pt x="88011" y="159004"/>
                  </a:lnTo>
                  <a:lnTo>
                    <a:pt x="87375" y="162052"/>
                  </a:lnTo>
                  <a:lnTo>
                    <a:pt x="90550" y="166370"/>
                  </a:lnTo>
                  <a:lnTo>
                    <a:pt x="93472" y="166878"/>
                  </a:lnTo>
                  <a:lnTo>
                    <a:pt x="98895" y="163361"/>
                  </a:lnTo>
                  <a:lnTo>
                    <a:pt x="107743" y="158940"/>
                  </a:lnTo>
                  <a:lnTo>
                    <a:pt x="121330" y="154138"/>
                  </a:lnTo>
                  <a:lnTo>
                    <a:pt x="138811" y="151003"/>
                  </a:lnTo>
                  <a:lnTo>
                    <a:pt x="149996" y="150739"/>
                  </a:lnTo>
                  <a:lnTo>
                    <a:pt x="161051" y="151844"/>
                  </a:lnTo>
                  <a:lnTo>
                    <a:pt x="208629" y="173751"/>
                  </a:lnTo>
                  <a:lnTo>
                    <a:pt x="233806" y="199009"/>
                  </a:lnTo>
                  <a:lnTo>
                    <a:pt x="235204" y="199644"/>
                  </a:lnTo>
                  <a:lnTo>
                    <a:pt x="237617" y="199644"/>
                  </a:lnTo>
                  <a:lnTo>
                    <a:pt x="238760" y="199262"/>
                  </a:lnTo>
                  <a:lnTo>
                    <a:pt x="241681" y="196850"/>
                  </a:lnTo>
                  <a:lnTo>
                    <a:pt x="242062" y="193802"/>
                  </a:lnTo>
                  <a:lnTo>
                    <a:pt x="234785" y="185336"/>
                  </a:lnTo>
                  <a:lnTo>
                    <a:pt x="229155" y="179355"/>
                  </a:lnTo>
                  <a:lnTo>
                    <a:pt x="223406" y="173803"/>
                  </a:lnTo>
                  <a:lnTo>
                    <a:pt x="217550" y="168656"/>
                  </a:lnTo>
                  <a:lnTo>
                    <a:pt x="217898" y="151663"/>
                  </a:lnTo>
                  <a:lnTo>
                    <a:pt x="220614" y="135493"/>
                  </a:lnTo>
                  <a:lnTo>
                    <a:pt x="225641" y="119584"/>
                  </a:lnTo>
                  <a:lnTo>
                    <a:pt x="236515" y="96142"/>
                  </a:lnTo>
                  <a:lnTo>
                    <a:pt x="238553" y="87979"/>
                  </a:lnTo>
                  <a:lnTo>
                    <a:pt x="239043" y="79672"/>
                  </a:lnTo>
                  <a:lnTo>
                    <a:pt x="237998" y="71247"/>
                  </a:lnTo>
                  <a:lnTo>
                    <a:pt x="255269" y="64135"/>
                  </a:lnTo>
                  <a:lnTo>
                    <a:pt x="256412" y="61341"/>
                  </a:lnTo>
                  <a:lnTo>
                    <a:pt x="254381" y="56387"/>
                  </a:lnTo>
                  <a:lnTo>
                    <a:pt x="251587" y="55245"/>
                  </a:lnTo>
                  <a:lnTo>
                    <a:pt x="187198" y="81661"/>
                  </a:lnTo>
                  <a:lnTo>
                    <a:pt x="178307" y="78994"/>
                  </a:lnTo>
                  <a:lnTo>
                    <a:pt x="147574" y="35687"/>
                  </a:lnTo>
                  <a:lnTo>
                    <a:pt x="268478" y="9652"/>
                  </a:lnTo>
                  <a:lnTo>
                    <a:pt x="274955" y="13716"/>
                  </a:lnTo>
                  <a:lnTo>
                    <a:pt x="293941" y="61515"/>
                  </a:lnTo>
                  <a:lnTo>
                    <a:pt x="310006" y="123698"/>
                  </a:lnTo>
                  <a:lnTo>
                    <a:pt x="315152" y="164443"/>
                  </a:lnTo>
                  <a:lnTo>
                    <a:pt x="315547" y="203152"/>
                  </a:lnTo>
                  <a:lnTo>
                    <a:pt x="311203" y="239694"/>
                  </a:lnTo>
                  <a:lnTo>
                    <a:pt x="265181" y="287095"/>
                  </a:lnTo>
                  <a:lnTo>
                    <a:pt x="198566" y="300549"/>
                  </a:lnTo>
                  <a:lnTo>
                    <a:pt x="168402" y="300990"/>
                  </a:lnTo>
                  <a:lnTo>
                    <a:pt x="148909" y="298872"/>
                  </a:lnTo>
                  <a:lnTo>
                    <a:pt x="95885" y="280924"/>
                  </a:lnTo>
                  <a:lnTo>
                    <a:pt x="61594" y="255936"/>
                  </a:lnTo>
                  <a:lnTo>
                    <a:pt x="31877" y="221234"/>
                  </a:lnTo>
                  <a:lnTo>
                    <a:pt x="42163" y="217678"/>
                  </a:lnTo>
                  <a:lnTo>
                    <a:pt x="55499" y="218440"/>
                  </a:lnTo>
                  <a:lnTo>
                    <a:pt x="57785" y="216408"/>
                  </a:lnTo>
                  <a:lnTo>
                    <a:pt x="58166" y="211074"/>
                  </a:lnTo>
                  <a:lnTo>
                    <a:pt x="56134" y="208787"/>
                  </a:lnTo>
                  <a:lnTo>
                    <a:pt x="43434" y="208025"/>
                  </a:lnTo>
                  <a:lnTo>
                    <a:pt x="32638" y="210820"/>
                  </a:lnTo>
                  <a:lnTo>
                    <a:pt x="3810" y="235839"/>
                  </a:lnTo>
                  <a:lnTo>
                    <a:pt x="3048" y="238379"/>
                  </a:lnTo>
                  <a:lnTo>
                    <a:pt x="4444" y="241046"/>
                  </a:lnTo>
                  <a:lnTo>
                    <a:pt x="7366" y="242062"/>
                  </a:lnTo>
                  <a:lnTo>
                    <a:pt x="10413" y="242062"/>
                  </a:lnTo>
                  <a:lnTo>
                    <a:pt x="12318" y="240792"/>
                  </a:lnTo>
                  <a:lnTo>
                    <a:pt x="14859" y="232791"/>
                  </a:lnTo>
                  <a:lnTo>
                    <a:pt x="18668" y="228473"/>
                  </a:lnTo>
                  <a:lnTo>
                    <a:pt x="23113" y="225425"/>
                  </a:lnTo>
                  <a:lnTo>
                    <a:pt x="52593" y="260653"/>
                  </a:lnTo>
                  <a:lnTo>
                    <a:pt x="86645" y="286654"/>
                  </a:lnTo>
                  <a:lnTo>
                    <a:pt x="125126" y="303345"/>
                  </a:lnTo>
                  <a:lnTo>
                    <a:pt x="167894" y="310642"/>
                  </a:lnTo>
                  <a:lnTo>
                    <a:pt x="180212" y="310896"/>
                  </a:lnTo>
                  <a:lnTo>
                    <a:pt x="209369" y="309123"/>
                  </a:lnTo>
                  <a:lnTo>
                    <a:pt x="272921" y="294768"/>
                  </a:lnTo>
                  <a:lnTo>
                    <a:pt x="308991" y="281559"/>
                  </a:lnTo>
                  <a:lnTo>
                    <a:pt x="320297" y="243383"/>
                  </a:lnTo>
                  <a:lnTo>
                    <a:pt x="325056" y="205136"/>
                  </a:lnTo>
                  <a:lnTo>
                    <a:pt x="324766" y="164651"/>
                  </a:lnTo>
                  <a:lnTo>
                    <a:pt x="319405" y="122047"/>
                  </a:lnTo>
                  <a:lnTo>
                    <a:pt x="303021" y="58483"/>
                  </a:lnTo>
                  <a:lnTo>
                    <a:pt x="286639" y="16256"/>
                  </a:lnTo>
                  <a:lnTo>
                    <a:pt x="269065" y="1075"/>
                  </a:lnTo>
                  <a:lnTo>
                    <a:pt x="26111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966719" y="1630680"/>
              <a:ext cx="325120" cy="311150"/>
            </a:xfrm>
            <a:custGeom>
              <a:avLst/>
              <a:gdLst/>
              <a:ahLst/>
              <a:cxnLst/>
              <a:rect l="l" t="t" r="r" b="b"/>
              <a:pathLst>
                <a:path w="325120" h="311150">
                  <a:moveTo>
                    <a:pt x="319405" y="122047"/>
                  </a:moveTo>
                  <a:lnTo>
                    <a:pt x="303021" y="58483"/>
                  </a:lnTo>
                  <a:lnTo>
                    <a:pt x="286639" y="16256"/>
                  </a:lnTo>
                  <a:lnTo>
                    <a:pt x="261112" y="0"/>
                  </a:lnTo>
                  <a:lnTo>
                    <a:pt x="167512" y="1524"/>
                  </a:lnTo>
                  <a:lnTo>
                    <a:pt x="138826" y="31924"/>
                  </a:lnTo>
                  <a:lnTo>
                    <a:pt x="140336" y="40038"/>
                  </a:lnTo>
                  <a:lnTo>
                    <a:pt x="165607" y="77724"/>
                  </a:lnTo>
                  <a:lnTo>
                    <a:pt x="228854" y="74930"/>
                  </a:lnTo>
                  <a:lnTo>
                    <a:pt x="229375" y="81242"/>
                  </a:lnTo>
                  <a:lnTo>
                    <a:pt x="228838" y="87423"/>
                  </a:lnTo>
                  <a:lnTo>
                    <a:pt x="227228" y="93485"/>
                  </a:lnTo>
                  <a:lnTo>
                    <a:pt x="224536" y="99441"/>
                  </a:lnTo>
                  <a:lnTo>
                    <a:pt x="217398" y="114371"/>
                  </a:lnTo>
                  <a:lnTo>
                    <a:pt x="212201" y="129730"/>
                  </a:lnTo>
                  <a:lnTo>
                    <a:pt x="208980" y="145375"/>
                  </a:lnTo>
                  <a:lnTo>
                    <a:pt x="207772" y="161162"/>
                  </a:lnTo>
                  <a:lnTo>
                    <a:pt x="200913" y="156337"/>
                  </a:lnTo>
                  <a:lnTo>
                    <a:pt x="162575" y="142287"/>
                  </a:lnTo>
                  <a:lnTo>
                    <a:pt x="150377" y="141063"/>
                  </a:lnTo>
                  <a:lnTo>
                    <a:pt x="138049" y="141350"/>
                  </a:lnTo>
                  <a:lnTo>
                    <a:pt x="134366" y="141732"/>
                  </a:lnTo>
                  <a:lnTo>
                    <a:pt x="130937" y="142112"/>
                  </a:lnTo>
                  <a:lnTo>
                    <a:pt x="127635" y="142748"/>
                  </a:lnTo>
                  <a:lnTo>
                    <a:pt x="112176" y="114151"/>
                  </a:lnTo>
                  <a:lnTo>
                    <a:pt x="93313" y="95424"/>
                  </a:lnTo>
                  <a:lnTo>
                    <a:pt x="73163" y="84580"/>
                  </a:lnTo>
                  <a:lnTo>
                    <a:pt x="53848" y="79629"/>
                  </a:lnTo>
                  <a:lnTo>
                    <a:pt x="34921" y="78456"/>
                  </a:lnTo>
                  <a:lnTo>
                    <a:pt x="19208" y="79867"/>
                  </a:lnTo>
                  <a:lnTo>
                    <a:pt x="8306" y="82111"/>
                  </a:lnTo>
                  <a:lnTo>
                    <a:pt x="3810" y="83439"/>
                  </a:lnTo>
                  <a:lnTo>
                    <a:pt x="1269" y="84200"/>
                  </a:lnTo>
                  <a:lnTo>
                    <a:pt x="0" y="86995"/>
                  </a:lnTo>
                  <a:lnTo>
                    <a:pt x="762" y="89535"/>
                  </a:lnTo>
                  <a:lnTo>
                    <a:pt x="1650" y="91948"/>
                  </a:lnTo>
                  <a:lnTo>
                    <a:pt x="4444" y="93345"/>
                  </a:lnTo>
                  <a:lnTo>
                    <a:pt x="6985" y="92456"/>
                  </a:lnTo>
                  <a:lnTo>
                    <a:pt x="10755" y="91422"/>
                  </a:lnTo>
                  <a:lnTo>
                    <a:pt x="20764" y="89423"/>
                  </a:lnTo>
                  <a:lnTo>
                    <a:pt x="35345" y="88116"/>
                  </a:lnTo>
                  <a:lnTo>
                    <a:pt x="52831" y="89154"/>
                  </a:lnTo>
                  <a:lnTo>
                    <a:pt x="74158" y="95313"/>
                  </a:lnTo>
                  <a:lnTo>
                    <a:pt x="92186" y="106711"/>
                  </a:lnTo>
                  <a:lnTo>
                    <a:pt x="106856" y="123301"/>
                  </a:lnTo>
                  <a:lnTo>
                    <a:pt x="118110" y="145034"/>
                  </a:lnTo>
                  <a:lnTo>
                    <a:pt x="106743" y="148907"/>
                  </a:lnTo>
                  <a:lnTo>
                    <a:pt x="98043" y="152876"/>
                  </a:lnTo>
                  <a:lnTo>
                    <a:pt x="92392" y="156035"/>
                  </a:lnTo>
                  <a:lnTo>
                    <a:pt x="90169" y="157480"/>
                  </a:lnTo>
                  <a:lnTo>
                    <a:pt x="88011" y="159004"/>
                  </a:lnTo>
                  <a:lnTo>
                    <a:pt x="87375" y="162052"/>
                  </a:lnTo>
                  <a:lnTo>
                    <a:pt x="89027" y="164211"/>
                  </a:lnTo>
                  <a:lnTo>
                    <a:pt x="90550" y="166370"/>
                  </a:lnTo>
                  <a:lnTo>
                    <a:pt x="93472" y="166878"/>
                  </a:lnTo>
                  <a:lnTo>
                    <a:pt x="95631" y="165354"/>
                  </a:lnTo>
                  <a:lnTo>
                    <a:pt x="98895" y="163361"/>
                  </a:lnTo>
                  <a:lnTo>
                    <a:pt x="107743" y="158940"/>
                  </a:lnTo>
                  <a:lnTo>
                    <a:pt x="121330" y="154138"/>
                  </a:lnTo>
                  <a:lnTo>
                    <a:pt x="138811" y="151003"/>
                  </a:lnTo>
                  <a:lnTo>
                    <a:pt x="149996" y="150739"/>
                  </a:lnTo>
                  <a:lnTo>
                    <a:pt x="161051" y="151844"/>
                  </a:lnTo>
                  <a:lnTo>
                    <a:pt x="208629" y="173751"/>
                  </a:lnTo>
                  <a:lnTo>
                    <a:pt x="233806" y="199009"/>
                  </a:lnTo>
                  <a:lnTo>
                    <a:pt x="235204" y="199644"/>
                  </a:lnTo>
                  <a:lnTo>
                    <a:pt x="236600" y="199644"/>
                  </a:lnTo>
                  <a:lnTo>
                    <a:pt x="237617" y="199644"/>
                  </a:lnTo>
                  <a:lnTo>
                    <a:pt x="238760" y="199262"/>
                  </a:lnTo>
                  <a:lnTo>
                    <a:pt x="239649" y="198500"/>
                  </a:lnTo>
                  <a:lnTo>
                    <a:pt x="241681" y="196850"/>
                  </a:lnTo>
                  <a:lnTo>
                    <a:pt x="242062" y="193802"/>
                  </a:lnTo>
                  <a:lnTo>
                    <a:pt x="240284" y="191770"/>
                  </a:lnTo>
                  <a:lnTo>
                    <a:pt x="234785" y="185336"/>
                  </a:lnTo>
                  <a:lnTo>
                    <a:pt x="229155" y="179355"/>
                  </a:lnTo>
                  <a:lnTo>
                    <a:pt x="223406" y="173803"/>
                  </a:lnTo>
                  <a:lnTo>
                    <a:pt x="217550" y="168656"/>
                  </a:lnTo>
                  <a:lnTo>
                    <a:pt x="217550" y="167894"/>
                  </a:lnTo>
                  <a:lnTo>
                    <a:pt x="217898" y="151663"/>
                  </a:lnTo>
                  <a:lnTo>
                    <a:pt x="220614" y="135493"/>
                  </a:lnTo>
                  <a:lnTo>
                    <a:pt x="225641" y="119584"/>
                  </a:lnTo>
                  <a:lnTo>
                    <a:pt x="232918" y="104140"/>
                  </a:lnTo>
                  <a:lnTo>
                    <a:pt x="236515" y="96142"/>
                  </a:lnTo>
                  <a:lnTo>
                    <a:pt x="238553" y="87979"/>
                  </a:lnTo>
                  <a:lnTo>
                    <a:pt x="239043" y="79672"/>
                  </a:lnTo>
                  <a:lnTo>
                    <a:pt x="237998" y="71247"/>
                  </a:lnTo>
                  <a:lnTo>
                    <a:pt x="252856" y="65150"/>
                  </a:lnTo>
                  <a:lnTo>
                    <a:pt x="255269" y="64135"/>
                  </a:lnTo>
                  <a:lnTo>
                    <a:pt x="256412" y="61341"/>
                  </a:lnTo>
                  <a:lnTo>
                    <a:pt x="255397" y="58800"/>
                  </a:lnTo>
                  <a:lnTo>
                    <a:pt x="254381" y="56387"/>
                  </a:lnTo>
                  <a:lnTo>
                    <a:pt x="251587" y="55245"/>
                  </a:lnTo>
                  <a:lnTo>
                    <a:pt x="249174" y="56261"/>
                  </a:lnTo>
                  <a:lnTo>
                    <a:pt x="194944" y="78359"/>
                  </a:lnTo>
                  <a:lnTo>
                    <a:pt x="187198" y="81661"/>
                  </a:lnTo>
                  <a:lnTo>
                    <a:pt x="178307" y="78994"/>
                  </a:lnTo>
                  <a:lnTo>
                    <a:pt x="173481" y="72136"/>
                  </a:lnTo>
                  <a:lnTo>
                    <a:pt x="152019" y="41910"/>
                  </a:lnTo>
                  <a:lnTo>
                    <a:pt x="147574" y="35687"/>
                  </a:lnTo>
                  <a:lnTo>
                    <a:pt x="147193" y="27432"/>
                  </a:lnTo>
                  <a:lnTo>
                    <a:pt x="151130" y="20828"/>
                  </a:lnTo>
                  <a:lnTo>
                    <a:pt x="154559" y="14986"/>
                  </a:lnTo>
                  <a:lnTo>
                    <a:pt x="160909" y="11303"/>
                  </a:lnTo>
                  <a:lnTo>
                    <a:pt x="167640" y="11175"/>
                  </a:lnTo>
                  <a:lnTo>
                    <a:pt x="261238" y="9652"/>
                  </a:lnTo>
                  <a:lnTo>
                    <a:pt x="268478" y="9652"/>
                  </a:lnTo>
                  <a:lnTo>
                    <a:pt x="293941" y="61515"/>
                  </a:lnTo>
                  <a:lnTo>
                    <a:pt x="310006" y="123698"/>
                  </a:lnTo>
                  <a:lnTo>
                    <a:pt x="315152" y="164443"/>
                  </a:lnTo>
                  <a:lnTo>
                    <a:pt x="315547" y="203152"/>
                  </a:lnTo>
                  <a:lnTo>
                    <a:pt x="311203" y="239694"/>
                  </a:lnTo>
                  <a:lnTo>
                    <a:pt x="265181" y="287095"/>
                  </a:lnTo>
                  <a:lnTo>
                    <a:pt x="198566" y="300549"/>
                  </a:lnTo>
                  <a:lnTo>
                    <a:pt x="168402" y="300990"/>
                  </a:lnTo>
                  <a:lnTo>
                    <a:pt x="148909" y="298872"/>
                  </a:lnTo>
                  <a:lnTo>
                    <a:pt x="95885" y="280924"/>
                  </a:lnTo>
                  <a:lnTo>
                    <a:pt x="61594" y="255936"/>
                  </a:lnTo>
                  <a:lnTo>
                    <a:pt x="31877" y="221234"/>
                  </a:lnTo>
                  <a:lnTo>
                    <a:pt x="42163" y="217678"/>
                  </a:lnTo>
                  <a:lnTo>
                    <a:pt x="52578" y="218312"/>
                  </a:lnTo>
                  <a:lnTo>
                    <a:pt x="52831" y="218312"/>
                  </a:lnTo>
                  <a:lnTo>
                    <a:pt x="55499" y="218440"/>
                  </a:lnTo>
                  <a:lnTo>
                    <a:pt x="57785" y="216408"/>
                  </a:lnTo>
                  <a:lnTo>
                    <a:pt x="57912" y="213741"/>
                  </a:lnTo>
                  <a:lnTo>
                    <a:pt x="58166" y="211074"/>
                  </a:lnTo>
                  <a:lnTo>
                    <a:pt x="56134" y="208787"/>
                  </a:lnTo>
                  <a:lnTo>
                    <a:pt x="53467" y="208661"/>
                  </a:lnTo>
                  <a:lnTo>
                    <a:pt x="53086" y="208661"/>
                  </a:lnTo>
                  <a:lnTo>
                    <a:pt x="43434" y="208025"/>
                  </a:lnTo>
                  <a:lnTo>
                    <a:pt x="7868" y="227232"/>
                  </a:lnTo>
                  <a:lnTo>
                    <a:pt x="3048" y="238379"/>
                  </a:lnTo>
                  <a:lnTo>
                    <a:pt x="4444" y="241046"/>
                  </a:lnTo>
                  <a:lnTo>
                    <a:pt x="6985" y="241935"/>
                  </a:lnTo>
                  <a:lnTo>
                    <a:pt x="7366" y="242062"/>
                  </a:lnTo>
                  <a:lnTo>
                    <a:pt x="7874" y="242062"/>
                  </a:lnTo>
                  <a:lnTo>
                    <a:pt x="8381" y="242062"/>
                  </a:lnTo>
                  <a:lnTo>
                    <a:pt x="10413" y="242062"/>
                  </a:lnTo>
                  <a:lnTo>
                    <a:pt x="12318" y="240792"/>
                  </a:lnTo>
                  <a:lnTo>
                    <a:pt x="12954" y="238760"/>
                  </a:lnTo>
                  <a:lnTo>
                    <a:pt x="14859" y="232791"/>
                  </a:lnTo>
                  <a:lnTo>
                    <a:pt x="18668" y="228473"/>
                  </a:lnTo>
                  <a:lnTo>
                    <a:pt x="23113" y="225425"/>
                  </a:lnTo>
                  <a:lnTo>
                    <a:pt x="52593" y="260653"/>
                  </a:lnTo>
                  <a:lnTo>
                    <a:pt x="86645" y="286654"/>
                  </a:lnTo>
                  <a:lnTo>
                    <a:pt x="125126" y="303345"/>
                  </a:lnTo>
                  <a:lnTo>
                    <a:pt x="167894" y="310642"/>
                  </a:lnTo>
                  <a:lnTo>
                    <a:pt x="171957" y="310896"/>
                  </a:lnTo>
                  <a:lnTo>
                    <a:pt x="176022" y="310896"/>
                  </a:lnTo>
                  <a:lnTo>
                    <a:pt x="180212" y="310896"/>
                  </a:lnTo>
                  <a:lnTo>
                    <a:pt x="240204" y="303768"/>
                  </a:lnTo>
                  <a:lnTo>
                    <a:pt x="307720" y="282067"/>
                  </a:lnTo>
                  <a:lnTo>
                    <a:pt x="320297" y="243383"/>
                  </a:lnTo>
                  <a:lnTo>
                    <a:pt x="325056" y="205136"/>
                  </a:lnTo>
                  <a:lnTo>
                    <a:pt x="324766" y="164651"/>
                  </a:lnTo>
                  <a:lnTo>
                    <a:pt x="319405" y="122047"/>
                  </a:lnTo>
                  <a:close/>
                </a:path>
              </a:pathLst>
            </a:custGeom>
            <a:ln w="6350">
              <a:solidFill>
                <a:srgbClr val="49494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 descr=""/>
          <p:cNvGrpSpPr/>
          <p:nvPr/>
        </p:nvGrpSpPr>
        <p:grpSpPr>
          <a:xfrm>
            <a:off x="3484054" y="1502854"/>
            <a:ext cx="2564765" cy="2228215"/>
            <a:chOff x="3484054" y="1502854"/>
            <a:chExt cx="2564765" cy="2228215"/>
          </a:xfrm>
        </p:grpSpPr>
        <p:sp>
          <p:nvSpPr>
            <p:cNvPr id="15" name="object 15" descr=""/>
            <p:cNvSpPr/>
            <p:nvPr/>
          </p:nvSpPr>
          <p:spPr>
            <a:xfrm>
              <a:off x="3498341" y="1517141"/>
              <a:ext cx="2536190" cy="528955"/>
            </a:xfrm>
            <a:custGeom>
              <a:avLst/>
              <a:gdLst/>
              <a:ahLst/>
              <a:cxnLst/>
              <a:rect l="l" t="t" r="r" b="b"/>
              <a:pathLst>
                <a:path w="2536190" h="528955">
                  <a:moveTo>
                    <a:pt x="2469007" y="0"/>
                  </a:moveTo>
                  <a:lnTo>
                    <a:pt x="66929" y="0"/>
                  </a:lnTo>
                  <a:lnTo>
                    <a:pt x="40880" y="5260"/>
                  </a:lnTo>
                  <a:lnTo>
                    <a:pt x="19605" y="19605"/>
                  </a:lnTo>
                  <a:lnTo>
                    <a:pt x="5260" y="40880"/>
                  </a:lnTo>
                  <a:lnTo>
                    <a:pt x="0" y="66929"/>
                  </a:lnTo>
                  <a:lnTo>
                    <a:pt x="0" y="528828"/>
                  </a:lnTo>
                  <a:lnTo>
                    <a:pt x="2535936" y="528828"/>
                  </a:lnTo>
                  <a:lnTo>
                    <a:pt x="2535936" y="66929"/>
                  </a:lnTo>
                  <a:lnTo>
                    <a:pt x="2530675" y="40880"/>
                  </a:lnTo>
                  <a:lnTo>
                    <a:pt x="2516330" y="19605"/>
                  </a:lnTo>
                  <a:lnTo>
                    <a:pt x="2495055" y="5260"/>
                  </a:lnTo>
                  <a:lnTo>
                    <a:pt x="2469007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498341" y="1517141"/>
              <a:ext cx="2536190" cy="2199640"/>
            </a:xfrm>
            <a:custGeom>
              <a:avLst/>
              <a:gdLst/>
              <a:ahLst/>
              <a:cxnLst/>
              <a:rect l="l" t="t" r="r" b="b"/>
              <a:pathLst>
                <a:path w="2536190" h="2199640">
                  <a:moveTo>
                    <a:pt x="66929" y="0"/>
                  </a:moveTo>
                  <a:lnTo>
                    <a:pt x="2469007" y="0"/>
                  </a:lnTo>
                  <a:lnTo>
                    <a:pt x="2495055" y="5260"/>
                  </a:lnTo>
                  <a:lnTo>
                    <a:pt x="2516330" y="19605"/>
                  </a:lnTo>
                  <a:lnTo>
                    <a:pt x="2530675" y="40880"/>
                  </a:lnTo>
                  <a:lnTo>
                    <a:pt x="2535936" y="66929"/>
                  </a:lnTo>
                  <a:lnTo>
                    <a:pt x="2535936" y="528828"/>
                  </a:lnTo>
                  <a:lnTo>
                    <a:pt x="0" y="528828"/>
                  </a:lnTo>
                  <a:lnTo>
                    <a:pt x="0" y="66929"/>
                  </a:lnTo>
                  <a:lnTo>
                    <a:pt x="5260" y="40880"/>
                  </a:lnTo>
                  <a:lnTo>
                    <a:pt x="19605" y="19605"/>
                  </a:lnTo>
                  <a:lnTo>
                    <a:pt x="40880" y="5260"/>
                  </a:lnTo>
                  <a:lnTo>
                    <a:pt x="66929" y="0"/>
                  </a:lnTo>
                  <a:close/>
                </a:path>
                <a:path w="2536190" h="2199640">
                  <a:moveTo>
                    <a:pt x="0" y="39878"/>
                  </a:moveTo>
                  <a:lnTo>
                    <a:pt x="3141" y="24378"/>
                  </a:lnTo>
                  <a:lnTo>
                    <a:pt x="11699" y="11699"/>
                  </a:lnTo>
                  <a:lnTo>
                    <a:pt x="24378" y="3141"/>
                  </a:lnTo>
                  <a:lnTo>
                    <a:pt x="39878" y="0"/>
                  </a:lnTo>
                  <a:lnTo>
                    <a:pt x="2496058" y="0"/>
                  </a:lnTo>
                  <a:lnTo>
                    <a:pt x="2511557" y="3141"/>
                  </a:lnTo>
                  <a:lnTo>
                    <a:pt x="2524236" y="11699"/>
                  </a:lnTo>
                  <a:lnTo>
                    <a:pt x="2532794" y="24378"/>
                  </a:lnTo>
                  <a:lnTo>
                    <a:pt x="2535936" y="39878"/>
                  </a:lnTo>
                  <a:lnTo>
                    <a:pt x="2535936" y="2159254"/>
                  </a:lnTo>
                  <a:lnTo>
                    <a:pt x="2532794" y="2174753"/>
                  </a:lnTo>
                  <a:lnTo>
                    <a:pt x="2524236" y="2187432"/>
                  </a:lnTo>
                  <a:lnTo>
                    <a:pt x="2511557" y="2195990"/>
                  </a:lnTo>
                  <a:lnTo>
                    <a:pt x="2496058" y="2199132"/>
                  </a:lnTo>
                  <a:lnTo>
                    <a:pt x="39878" y="2199132"/>
                  </a:lnTo>
                  <a:lnTo>
                    <a:pt x="24378" y="2195990"/>
                  </a:lnTo>
                  <a:lnTo>
                    <a:pt x="11699" y="2187432"/>
                  </a:lnTo>
                  <a:lnTo>
                    <a:pt x="3141" y="2174753"/>
                  </a:lnTo>
                  <a:lnTo>
                    <a:pt x="0" y="2159254"/>
                  </a:lnTo>
                  <a:lnTo>
                    <a:pt x="0" y="39878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3593972" y="1580769"/>
            <a:ext cx="18014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Prioritera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produktivitets- dimensionerna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8" name="object 1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0478" y="3114167"/>
            <a:ext cx="252984" cy="167639"/>
          </a:xfrm>
          <a:prstGeom prst="rect">
            <a:avLst/>
          </a:prstGeom>
        </p:spPr>
      </p:pic>
      <p:sp>
        <p:nvSpPr>
          <p:cNvPr id="19" name="object 19" descr=""/>
          <p:cNvSpPr txBox="1"/>
          <p:nvPr/>
        </p:nvSpPr>
        <p:spPr>
          <a:xfrm>
            <a:off x="3557778" y="2119629"/>
            <a:ext cx="2398395" cy="1473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4785" marR="5080" indent="-17272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solidFill>
                  <a:srgbClr val="00AF50"/>
                </a:solidFill>
                <a:latin typeface="Segoe UI Symbol"/>
                <a:cs typeface="Segoe UI Symbol"/>
              </a:rPr>
              <a:t>✔</a:t>
            </a:r>
            <a:r>
              <a:rPr dirty="0" sz="1000" spc="235">
                <a:solidFill>
                  <a:srgbClr val="00AF50"/>
                </a:solidFill>
                <a:latin typeface="Segoe UI Symbol"/>
                <a:cs typeface="Segoe UI Symbol"/>
              </a:rPr>
              <a:t> </a:t>
            </a:r>
            <a:r>
              <a:rPr dirty="0" sz="1000">
                <a:latin typeface="Arial"/>
                <a:cs typeface="Arial"/>
              </a:rPr>
              <a:t>Prioritera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förbättra produktivitetsdimensionerna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(tydlighet, </a:t>
            </a:r>
            <a:r>
              <a:rPr dirty="0" sz="1000">
                <a:latin typeface="Arial"/>
                <a:cs typeface="Arial"/>
              </a:rPr>
              <a:t>värde,</a:t>
            </a:r>
            <a:r>
              <a:rPr dirty="0" sz="1000" spc="-10">
                <a:latin typeface="Arial"/>
                <a:cs typeface="Arial"/>
              </a:rPr>
              <a:t> effektivitet)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möjliggöra </a:t>
            </a:r>
            <a:r>
              <a:rPr dirty="0" sz="1000" spc="-25">
                <a:latin typeface="Arial"/>
                <a:cs typeface="Arial"/>
              </a:rPr>
              <a:t>för </a:t>
            </a:r>
            <a:r>
              <a:rPr dirty="0" sz="1000" spc="-10">
                <a:latin typeface="Arial"/>
                <a:cs typeface="Arial"/>
              </a:rPr>
              <a:t>gruppen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arbeta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smartare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–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detta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har </a:t>
            </a:r>
            <a:r>
              <a:rPr dirty="0" sz="1000">
                <a:latin typeface="Arial"/>
                <a:cs typeface="Arial"/>
              </a:rPr>
              <a:t>ofta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positiv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effekt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på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den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upplevda stressen/arbetsbelastningen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gruppen.</a:t>
            </a:r>
            <a:endParaRPr sz="1000">
              <a:latin typeface="Arial"/>
              <a:cs typeface="Arial"/>
            </a:endParaRPr>
          </a:p>
          <a:p>
            <a:pPr marL="184785" marR="72390">
              <a:lnSpc>
                <a:spcPct val="100000"/>
              </a:lnSpc>
              <a:spcBef>
                <a:spcPts val="605"/>
              </a:spcBef>
            </a:pPr>
            <a:r>
              <a:rPr dirty="0" sz="1000">
                <a:latin typeface="Arial"/>
                <a:cs typeface="Arial"/>
              </a:rPr>
              <a:t>Undvik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fokusera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på </a:t>
            </a:r>
            <a:r>
              <a:rPr dirty="0" sz="1000" spc="-10">
                <a:latin typeface="Arial"/>
                <a:cs typeface="Arial"/>
              </a:rPr>
              <a:t>arbetsbelastningen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innan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ni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undersökt </a:t>
            </a:r>
            <a:r>
              <a:rPr dirty="0" sz="1000">
                <a:latin typeface="Arial"/>
                <a:cs typeface="Arial"/>
              </a:rPr>
              <a:t>om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gruppen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kan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jobba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smartare.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20" name="object 20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69077" y="1594103"/>
            <a:ext cx="385190" cy="397763"/>
          </a:xfrm>
          <a:prstGeom prst="rect">
            <a:avLst/>
          </a:prstGeom>
        </p:spPr>
      </p:pic>
      <p:grpSp>
        <p:nvGrpSpPr>
          <p:cNvPr id="21" name="object 21" descr=""/>
          <p:cNvGrpSpPr/>
          <p:nvPr/>
        </p:nvGrpSpPr>
        <p:grpSpPr>
          <a:xfrm>
            <a:off x="6144958" y="1502854"/>
            <a:ext cx="2564765" cy="2228215"/>
            <a:chOff x="6144958" y="1502854"/>
            <a:chExt cx="2564765" cy="2228215"/>
          </a:xfrm>
        </p:grpSpPr>
        <p:sp>
          <p:nvSpPr>
            <p:cNvPr id="22" name="object 22" descr=""/>
            <p:cNvSpPr/>
            <p:nvPr/>
          </p:nvSpPr>
          <p:spPr>
            <a:xfrm>
              <a:off x="6159246" y="1517141"/>
              <a:ext cx="2536190" cy="528955"/>
            </a:xfrm>
            <a:custGeom>
              <a:avLst/>
              <a:gdLst/>
              <a:ahLst/>
              <a:cxnLst/>
              <a:rect l="l" t="t" r="r" b="b"/>
              <a:pathLst>
                <a:path w="2536190" h="528955">
                  <a:moveTo>
                    <a:pt x="2469006" y="0"/>
                  </a:moveTo>
                  <a:lnTo>
                    <a:pt x="66928" y="0"/>
                  </a:lnTo>
                  <a:lnTo>
                    <a:pt x="40880" y="5260"/>
                  </a:lnTo>
                  <a:lnTo>
                    <a:pt x="19605" y="19605"/>
                  </a:lnTo>
                  <a:lnTo>
                    <a:pt x="5260" y="40880"/>
                  </a:lnTo>
                  <a:lnTo>
                    <a:pt x="0" y="66929"/>
                  </a:lnTo>
                  <a:lnTo>
                    <a:pt x="0" y="528828"/>
                  </a:lnTo>
                  <a:lnTo>
                    <a:pt x="2535935" y="528828"/>
                  </a:lnTo>
                  <a:lnTo>
                    <a:pt x="2535935" y="66929"/>
                  </a:lnTo>
                  <a:lnTo>
                    <a:pt x="2530675" y="40880"/>
                  </a:lnTo>
                  <a:lnTo>
                    <a:pt x="2516330" y="19605"/>
                  </a:lnTo>
                  <a:lnTo>
                    <a:pt x="2495055" y="5260"/>
                  </a:lnTo>
                  <a:lnTo>
                    <a:pt x="2469006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6159246" y="1517141"/>
              <a:ext cx="2536190" cy="2199640"/>
            </a:xfrm>
            <a:custGeom>
              <a:avLst/>
              <a:gdLst/>
              <a:ahLst/>
              <a:cxnLst/>
              <a:rect l="l" t="t" r="r" b="b"/>
              <a:pathLst>
                <a:path w="2536190" h="2199640">
                  <a:moveTo>
                    <a:pt x="66928" y="0"/>
                  </a:moveTo>
                  <a:lnTo>
                    <a:pt x="2469006" y="0"/>
                  </a:lnTo>
                  <a:lnTo>
                    <a:pt x="2495055" y="5260"/>
                  </a:lnTo>
                  <a:lnTo>
                    <a:pt x="2516330" y="19605"/>
                  </a:lnTo>
                  <a:lnTo>
                    <a:pt x="2530675" y="40880"/>
                  </a:lnTo>
                  <a:lnTo>
                    <a:pt x="2535935" y="66929"/>
                  </a:lnTo>
                  <a:lnTo>
                    <a:pt x="2535935" y="528828"/>
                  </a:lnTo>
                  <a:lnTo>
                    <a:pt x="0" y="528828"/>
                  </a:lnTo>
                  <a:lnTo>
                    <a:pt x="0" y="66929"/>
                  </a:lnTo>
                  <a:lnTo>
                    <a:pt x="5260" y="40880"/>
                  </a:lnTo>
                  <a:lnTo>
                    <a:pt x="19605" y="19605"/>
                  </a:lnTo>
                  <a:lnTo>
                    <a:pt x="40880" y="5260"/>
                  </a:lnTo>
                  <a:lnTo>
                    <a:pt x="66928" y="0"/>
                  </a:lnTo>
                  <a:close/>
                </a:path>
                <a:path w="2536190" h="2199640">
                  <a:moveTo>
                    <a:pt x="0" y="39878"/>
                  </a:moveTo>
                  <a:lnTo>
                    <a:pt x="3141" y="24378"/>
                  </a:lnTo>
                  <a:lnTo>
                    <a:pt x="11699" y="11699"/>
                  </a:lnTo>
                  <a:lnTo>
                    <a:pt x="24378" y="3141"/>
                  </a:lnTo>
                  <a:lnTo>
                    <a:pt x="39877" y="0"/>
                  </a:lnTo>
                  <a:lnTo>
                    <a:pt x="2496057" y="0"/>
                  </a:lnTo>
                  <a:lnTo>
                    <a:pt x="2511557" y="3141"/>
                  </a:lnTo>
                  <a:lnTo>
                    <a:pt x="2524236" y="11699"/>
                  </a:lnTo>
                  <a:lnTo>
                    <a:pt x="2532794" y="24378"/>
                  </a:lnTo>
                  <a:lnTo>
                    <a:pt x="2535935" y="39878"/>
                  </a:lnTo>
                  <a:lnTo>
                    <a:pt x="2535935" y="2159254"/>
                  </a:lnTo>
                  <a:lnTo>
                    <a:pt x="2532794" y="2174753"/>
                  </a:lnTo>
                  <a:lnTo>
                    <a:pt x="2524236" y="2187432"/>
                  </a:lnTo>
                  <a:lnTo>
                    <a:pt x="2511557" y="2195990"/>
                  </a:lnTo>
                  <a:lnTo>
                    <a:pt x="2496057" y="2199132"/>
                  </a:lnTo>
                  <a:lnTo>
                    <a:pt x="39877" y="2199132"/>
                  </a:lnTo>
                  <a:lnTo>
                    <a:pt x="24378" y="2195990"/>
                  </a:lnTo>
                  <a:lnTo>
                    <a:pt x="11699" y="2187432"/>
                  </a:lnTo>
                  <a:lnTo>
                    <a:pt x="3141" y="2174753"/>
                  </a:lnTo>
                  <a:lnTo>
                    <a:pt x="0" y="2159254"/>
                  </a:lnTo>
                  <a:lnTo>
                    <a:pt x="0" y="39878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6253988" y="1580769"/>
            <a:ext cx="11442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Fokusera</a:t>
            </a:r>
            <a:r>
              <a:rPr dirty="0" sz="1200" spc="-25" b="1">
                <a:latin typeface="Arial"/>
                <a:cs typeface="Arial"/>
              </a:rPr>
              <a:t> på </a:t>
            </a:r>
            <a:r>
              <a:rPr dirty="0" sz="1200" spc="-10" b="1">
                <a:latin typeface="Arial"/>
                <a:cs typeface="Arial"/>
              </a:rPr>
              <a:t>gruppresultatet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5" name="object 2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30746" y="2809367"/>
            <a:ext cx="252984" cy="167639"/>
          </a:xfrm>
          <a:prstGeom prst="rect">
            <a:avLst/>
          </a:prstGeom>
        </p:spPr>
      </p:pic>
      <p:sp>
        <p:nvSpPr>
          <p:cNvPr id="26" name="object 26" descr=""/>
          <p:cNvSpPr txBox="1"/>
          <p:nvPr/>
        </p:nvSpPr>
        <p:spPr>
          <a:xfrm>
            <a:off x="6218046" y="2119629"/>
            <a:ext cx="2366010" cy="1016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4785" marR="5080" indent="-17272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solidFill>
                  <a:srgbClr val="00AF50"/>
                </a:solidFill>
                <a:latin typeface="Segoe UI Symbol"/>
                <a:cs typeface="Segoe UI Symbol"/>
              </a:rPr>
              <a:t>✔</a:t>
            </a:r>
            <a:r>
              <a:rPr dirty="0" sz="1000" spc="254">
                <a:solidFill>
                  <a:srgbClr val="00AF50"/>
                </a:solidFill>
                <a:latin typeface="Segoe UI Symbol"/>
                <a:cs typeface="Segoe UI Symbol"/>
              </a:rPr>
              <a:t> </a:t>
            </a:r>
            <a:r>
              <a:rPr dirty="0" sz="1000">
                <a:latin typeface="Arial"/>
                <a:cs typeface="Arial"/>
              </a:rPr>
              <a:t>Framhäv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resultatet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är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den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samlade gruppupplevelsen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och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understryk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att </a:t>
            </a:r>
            <a:r>
              <a:rPr dirty="0" sz="1000">
                <a:latin typeface="Arial"/>
                <a:cs typeface="Arial"/>
              </a:rPr>
              <a:t>det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inte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spelar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någon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roll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vem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som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gav </a:t>
            </a:r>
            <a:r>
              <a:rPr dirty="0" sz="1000">
                <a:latin typeface="Arial"/>
                <a:cs typeface="Arial"/>
              </a:rPr>
              <a:t>specifika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svar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eller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kommentarer.</a:t>
            </a:r>
            <a:endParaRPr sz="1000">
              <a:latin typeface="Arial"/>
              <a:cs typeface="Arial"/>
            </a:endParaRPr>
          </a:p>
          <a:p>
            <a:pPr marL="184785" marR="19685">
              <a:lnSpc>
                <a:spcPct val="100000"/>
              </a:lnSpc>
              <a:spcBef>
                <a:spcPts val="605"/>
              </a:spcBef>
            </a:pPr>
            <a:r>
              <a:rPr dirty="0" sz="1000">
                <a:latin typeface="Arial"/>
                <a:cs typeface="Arial"/>
              </a:rPr>
              <a:t>Undvik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fråga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”vem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gav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det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här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röda </a:t>
            </a:r>
            <a:r>
              <a:rPr dirty="0" sz="1000" spc="-10">
                <a:latin typeface="Arial"/>
                <a:cs typeface="Arial"/>
              </a:rPr>
              <a:t>svaret?”.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27" name="object 2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23504" y="1580769"/>
            <a:ext cx="367284" cy="405002"/>
          </a:xfrm>
          <a:prstGeom prst="rect">
            <a:avLst/>
          </a:prstGeom>
        </p:spPr>
      </p:pic>
      <p:grpSp>
        <p:nvGrpSpPr>
          <p:cNvPr id="28" name="object 28" descr=""/>
          <p:cNvGrpSpPr/>
          <p:nvPr/>
        </p:nvGrpSpPr>
        <p:grpSpPr>
          <a:xfrm>
            <a:off x="8804338" y="1502854"/>
            <a:ext cx="2564765" cy="2228215"/>
            <a:chOff x="8804338" y="1502854"/>
            <a:chExt cx="2564765" cy="2228215"/>
          </a:xfrm>
        </p:grpSpPr>
        <p:sp>
          <p:nvSpPr>
            <p:cNvPr id="29" name="object 29" descr=""/>
            <p:cNvSpPr/>
            <p:nvPr/>
          </p:nvSpPr>
          <p:spPr>
            <a:xfrm>
              <a:off x="8818626" y="1517141"/>
              <a:ext cx="2536190" cy="528955"/>
            </a:xfrm>
            <a:custGeom>
              <a:avLst/>
              <a:gdLst/>
              <a:ahLst/>
              <a:cxnLst/>
              <a:rect l="l" t="t" r="r" b="b"/>
              <a:pathLst>
                <a:path w="2536190" h="528955">
                  <a:moveTo>
                    <a:pt x="2469006" y="0"/>
                  </a:moveTo>
                  <a:lnTo>
                    <a:pt x="66928" y="0"/>
                  </a:lnTo>
                  <a:lnTo>
                    <a:pt x="40880" y="5260"/>
                  </a:lnTo>
                  <a:lnTo>
                    <a:pt x="19605" y="19605"/>
                  </a:lnTo>
                  <a:lnTo>
                    <a:pt x="5260" y="40880"/>
                  </a:lnTo>
                  <a:lnTo>
                    <a:pt x="0" y="66929"/>
                  </a:lnTo>
                  <a:lnTo>
                    <a:pt x="0" y="528828"/>
                  </a:lnTo>
                  <a:lnTo>
                    <a:pt x="2535935" y="528828"/>
                  </a:lnTo>
                  <a:lnTo>
                    <a:pt x="2535935" y="66929"/>
                  </a:lnTo>
                  <a:lnTo>
                    <a:pt x="2530675" y="40880"/>
                  </a:lnTo>
                  <a:lnTo>
                    <a:pt x="2516330" y="19605"/>
                  </a:lnTo>
                  <a:lnTo>
                    <a:pt x="2495055" y="5260"/>
                  </a:lnTo>
                  <a:lnTo>
                    <a:pt x="2469006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8818626" y="1517141"/>
              <a:ext cx="2536190" cy="2199640"/>
            </a:xfrm>
            <a:custGeom>
              <a:avLst/>
              <a:gdLst/>
              <a:ahLst/>
              <a:cxnLst/>
              <a:rect l="l" t="t" r="r" b="b"/>
              <a:pathLst>
                <a:path w="2536190" h="2199640">
                  <a:moveTo>
                    <a:pt x="66928" y="0"/>
                  </a:moveTo>
                  <a:lnTo>
                    <a:pt x="2469006" y="0"/>
                  </a:lnTo>
                  <a:lnTo>
                    <a:pt x="2495055" y="5260"/>
                  </a:lnTo>
                  <a:lnTo>
                    <a:pt x="2516330" y="19605"/>
                  </a:lnTo>
                  <a:lnTo>
                    <a:pt x="2530675" y="40880"/>
                  </a:lnTo>
                  <a:lnTo>
                    <a:pt x="2535935" y="66929"/>
                  </a:lnTo>
                  <a:lnTo>
                    <a:pt x="2535935" y="528828"/>
                  </a:lnTo>
                  <a:lnTo>
                    <a:pt x="0" y="528828"/>
                  </a:lnTo>
                  <a:lnTo>
                    <a:pt x="0" y="66929"/>
                  </a:lnTo>
                  <a:lnTo>
                    <a:pt x="5260" y="40880"/>
                  </a:lnTo>
                  <a:lnTo>
                    <a:pt x="19605" y="19605"/>
                  </a:lnTo>
                  <a:lnTo>
                    <a:pt x="40880" y="5260"/>
                  </a:lnTo>
                  <a:lnTo>
                    <a:pt x="66928" y="0"/>
                  </a:lnTo>
                  <a:close/>
                </a:path>
                <a:path w="2536190" h="2199640">
                  <a:moveTo>
                    <a:pt x="0" y="39878"/>
                  </a:moveTo>
                  <a:lnTo>
                    <a:pt x="3141" y="24378"/>
                  </a:lnTo>
                  <a:lnTo>
                    <a:pt x="11699" y="11699"/>
                  </a:lnTo>
                  <a:lnTo>
                    <a:pt x="24378" y="3141"/>
                  </a:lnTo>
                  <a:lnTo>
                    <a:pt x="39877" y="0"/>
                  </a:lnTo>
                  <a:lnTo>
                    <a:pt x="2496057" y="0"/>
                  </a:lnTo>
                  <a:lnTo>
                    <a:pt x="2511557" y="3141"/>
                  </a:lnTo>
                  <a:lnTo>
                    <a:pt x="2524236" y="11699"/>
                  </a:lnTo>
                  <a:lnTo>
                    <a:pt x="2532794" y="24378"/>
                  </a:lnTo>
                  <a:lnTo>
                    <a:pt x="2535935" y="39878"/>
                  </a:lnTo>
                  <a:lnTo>
                    <a:pt x="2535935" y="2159254"/>
                  </a:lnTo>
                  <a:lnTo>
                    <a:pt x="2532794" y="2174753"/>
                  </a:lnTo>
                  <a:lnTo>
                    <a:pt x="2524236" y="2187432"/>
                  </a:lnTo>
                  <a:lnTo>
                    <a:pt x="2511557" y="2195990"/>
                  </a:lnTo>
                  <a:lnTo>
                    <a:pt x="2496057" y="2199132"/>
                  </a:lnTo>
                  <a:lnTo>
                    <a:pt x="39877" y="2199132"/>
                  </a:lnTo>
                  <a:lnTo>
                    <a:pt x="24378" y="2195990"/>
                  </a:lnTo>
                  <a:lnTo>
                    <a:pt x="11699" y="2187432"/>
                  </a:lnTo>
                  <a:lnTo>
                    <a:pt x="3141" y="2174753"/>
                  </a:lnTo>
                  <a:lnTo>
                    <a:pt x="0" y="2159254"/>
                  </a:lnTo>
                  <a:lnTo>
                    <a:pt x="0" y="39878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 descr=""/>
          <p:cNvSpPr txBox="1"/>
          <p:nvPr/>
        </p:nvSpPr>
        <p:spPr>
          <a:xfrm>
            <a:off x="8914256" y="1580769"/>
            <a:ext cx="18719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Fokusera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på </a:t>
            </a:r>
            <a:r>
              <a:rPr dirty="0" sz="1200" spc="-10" b="1">
                <a:latin typeface="Arial"/>
                <a:cs typeface="Arial"/>
              </a:rPr>
              <a:t>förbättrings- potentialen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2" name="object 3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91016" y="2961767"/>
            <a:ext cx="252983" cy="167639"/>
          </a:xfrm>
          <a:prstGeom prst="rect">
            <a:avLst/>
          </a:prstGeom>
        </p:spPr>
      </p:pic>
      <p:sp>
        <p:nvSpPr>
          <p:cNvPr id="33" name="object 33" descr=""/>
          <p:cNvSpPr txBox="1"/>
          <p:nvPr/>
        </p:nvSpPr>
        <p:spPr>
          <a:xfrm>
            <a:off x="8878316" y="2119629"/>
            <a:ext cx="2366645" cy="1168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4785" marR="123825" indent="-17272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solidFill>
                  <a:srgbClr val="00AF50"/>
                </a:solidFill>
                <a:latin typeface="Segoe UI Symbol"/>
                <a:cs typeface="Segoe UI Symbol"/>
              </a:rPr>
              <a:t>✔</a:t>
            </a:r>
            <a:r>
              <a:rPr dirty="0" sz="1000" spc="245">
                <a:solidFill>
                  <a:srgbClr val="00AF50"/>
                </a:solidFill>
                <a:latin typeface="Segoe UI Symbol"/>
                <a:cs typeface="Segoe UI Symbol"/>
              </a:rPr>
              <a:t> </a:t>
            </a:r>
            <a:r>
              <a:rPr dirty="0" sz="1000">
                <a:latin typeface="Arial"/>
                <a:cs typeface="Arial"/>
              </a:rPr>
              <a:t>Fråga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“vad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tror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vi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skulle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behöva</a:t>
            </a:r>
            <a:r>
              <a:rPr dirty="0" sz="1000" spc="-40" i="1">
                <a:latin typeface="Arial"/>
                <a:cs typeface="Arial"/>
              </a:rPr>
              <a:t> </a:t>
            </a:r>
            <a:r>
              <a:rPr dirty="0" sz="1000" spc="-20" i="1">
                <a:latin typeface="Arial"/>
                <a:cs typeface="Arial"/>
              </a:rPr>
              <a:t>vara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annorlunda</a:t>
            </a:r>
            <a:r>
              <a:rPr dirty="0" sz="1000" spc="-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för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att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känna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mer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positivt </a:t>
            </a:r>
            <a:r>
              <a:rPr dirty="0" sz="1000" i="1">
                <a:latin typeface="Arial"/>
                <a:cs typeface="Arial"/>
              </a:rPr>
              <a:t>om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[den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här</a:t>
            </a:r>
            <a:r>
              <a:rPr dirty="0" sz="1000" spc="-10" i="1">
                <a:latin typeface="Arial"/>
                <a:cs typeface="Arial"/>
              </a:rPr>
              <a:t> dimensionen]?” </a:t>
            </a:r>
            <a:r>
              <a:rPr dirty="0" sz="1000">
                <a:latin typeface="Arial"/>
                <a:cs typeface="Arial"/>
              </a:rPr>
              <a:t>–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detta </a:t>
            </a:r>
            <a:r>
              <a:rPr dirty="0" sz="1000">
                <a:latin typeface="Arial"/>
                <a:cs typeface="Arial"/>
              </a:rPr>
              <a:t>ger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mer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lösningsorienterad diskussion.</a:t>
            </a:r>
            <a:endParaRPr sz="1000">
              <a:latin typeface="Arial"/>
              <a:cs typeface="Arial"/>
            </a:endParaRPr>
          </a:p>
          <a:p>
            <a:pPr marL="184785" marR="5080">
              <a:lnSpc>
                <a:spcPct val="100000"/>
              </a:lnSpc>
              <a:spcBef>
                <a:spcPts val="605"/>
              </a:spcBef>
            </a:pPr>
            <a:r>
              <a:rPr dirty="0" sz="1000">
                <a:latin typeface="Arial"/>
                <a:cs typeface="Arial"/>
              </a:rPr>
              <a:t>Undvik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fråga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“varför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tycker</a:t>
            </a:r>
            <a:r>
              <a:rPr dirty="0" sz="1000" spc="-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vi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att</a:t>
            </a:r>
            <a:r>
              <a:rPr dirty="0" sz="1000" spc="-45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det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här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är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dåligt?”</a:t>
            </a:r>
            <a:r>
              <a:rPr dirty="0" sz="1000" spc="-1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4" name="object 34" descr=""/>
          <p:cNvGrpSpPr/>
          <p:nvPr/>
        </p:nvGrpSpPr>
        <p:grpSpPr>
          <a:xfrm>
            <a:off x="824674" y="3834574"/>
            <a:ext cx="2564765" cy="2226310"/>
            <a:chOff x="824674" y="3834574"/>
            <a:chExt cx="2564765" cy="2226310"/>
          </a:xfrm>
        </p:grpSpPr>
        <p:sp>
          <p:nvSpPr>
            <p:cNvPr id="35" name="object 35" descr=""/>
            <p:cNvSpPr/>
            <p:nvPr/>
          </p:nvSpPr>
          <p:spPr>
            <a:xfrm>
              <a:off x="838961" y="3848861"/>
              <a:ext cx="2536190" cy="528955"/>
            </a:xfrm>
            <a:custGeom>
              <a:avLst/>
              <a:gdLst/>
              <a:ahLst/>
              <a:cxnLst/>
              <a:rect l="l" t="t" r="r" b="b"/>
              <a:pathLst>
                <a:path w="2536190" h="528954">
                  <a:moveTo>
                    <a:pt x="2469007" y="0"/>
                  </a:moveTo>
                  <a:lnTo>
                    <a:pt x="66941" y="0"/>
                  </a:lnTo>
                  <a:lnTo>
                    <a:pt x="40885" y="5260"/>
                  </a:lnTo>
                  <a:lnTo>
                    <a:pt x="19607" y="19605"/>
                  </a:lnTo>
                  <a:lnTo>
                    <a:pt x="5260" y="40880"/>
                  </a:lnTo>
                  <a:lnTo>
                    <a:pt x="0" y="66929"/>
                  </a:lnTo>
                  <a:lnTo>
                    <a:pt x="0" y="528827"/>
                  </a:lnTo>
                  <a:lnTo>
                    <a:pt x="2535936" y="528827"/>
                  </a:lnTo>
                  <a:lnTo>
                    <a:pt x="2535936" y="66929"/>
                  </a:lnTo>
                  <a:lnTo>
                    <a:pt x="2530675" y="40880"/>
                  </a:lnTo>
                  <a:lnTo>
                    <a:pt x="2516330" y="19605"/>
                  </a:lnTo>
                  <a:lnTo>
                    <a:pt x="2495055" y="5260"/>
                  </a:lnTo>
                  <a:lnTo>
                    <a:pt x="2469007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838961" y="3848861"/>
              <a:ext cx="2536190" cy="2197735"/>
            </a:xfrm>
            <a:custGeom>
              <a:avLst/>
              <a:gdLst/>
              <a:ahLst/>
              <a:cxnLst/>
              <a:rect l="l" t="t" r="r" b="b"/>
              <a:pathLst>
                <a:path w="2536190" h="2197735">
                  <a:moveTo>
                    <a:pt x="66941" y="0"/>
                  </a:moveTo>
                  <a:lnTo>
                    <a:pt x="2469007" y="0"/>
                  </a:lnTo>
                  <a:lnTo>
                    <a:pt x="2495055" y="5260"/>
                  </a:lnTo>
                  <a:lnTo>
                    <a:pt x="2516330" y="19605"/>
                  </a:lnTo>
                  <a:lnTo>
                    <a:pt x="2530675" y="40880"/>
                  </a:lnTo>
                  <a:lnTo>
                    <a:pt x="2535936" y="66929"/>
                  </a:lnTo>
                  <a:lnTo>
                    <a:pt x="2535936" y="528827"/>
                  </a:lnTo>
                  <a:lnTo>
                    <a:pt x="0" y="528827"/>
                  </a:lnTo>
                  <a:lnTo>
                    <a:pt x="0" y="66929"/>
                  </a:lnTo>
                  <a:lnTo>
                    <a:pt x="5260" y="40880"/>
                  </a:lnTo>
                  <a:lnTo>
                    <a:pt x="19607" y="19605"/>
                  </a:lnTo>
                  <a:lnTo>
                    <a:pt x="40885" y="5260"/>
                  </a:lnTo>
                  <a:lnTo>
                    <a:pt x="66941" y="0"/>
                  </a:lnTo>
                  <a:close/>
                </a:path>
                <a:path w="2536190" h="2197735">
                  <a:moveTo>
                    <a:pt x="0" y="39877"/>
                  </a:moveTo>
                  <a:lnTo>
                    <a:pt x="3136" y="24378"/>
                  </a:lnTo>
                  <a:lnTo>
                    <a:pt x="11688" y="11699"/>
                  </a:lnTo>
                  <a:lnTo>
                    <a:pt x="24372" y="3141"/>
                  </a:lnTo>
                  <a:lnTo>
                    <a:pt x="39903" y="0"/>
                  </a:lnTo>
                  <a:lnTo>
                    <a:pt x="2496058" y="0"/>
                  </a:lnTo>
                  <a:lnTo>
                    <a:pt x="2511557" y="3141"/>
                  </a:lnTo>
                  <a:lnTo>
                    <a:pt x="2524236" y="11699"/>
                  </a:lnTo>
                  <a:lnTo>
                    <a:pt x="2532794" y="24378"/>
                  </a:lnTo>
                  <a:lnTo>
                    <a:pt x="2535936" y="39877"/>
                  </a:lnTo>
                  <a:lnTo>
                    <a:pt x="2535936" y="2157704"/>
                  </a:lnTo>
                  <a:lnTo>
                    <a:pt x="2532794" y="2173235"/>
                  </a:lnTo>
                  <a:lnTo>
                    <a:pt x="2524236" y="2185919"/>
                  </a:lnTo>
                  <a:lnTo>
                    <a:pt x="2511557" y="2194471"/>
                  </a:lnTo>
                  <a:lnTo>
                    <a:pt x="2496058" y="2197608"/>
                  </a:lnTo>
                  <a:lnTo>
                    <a:pt x="39903" y="2197608"/>
                  </a:lnTo>
                  <a:lnTo>
                    <a:pt x="24372" y="2194471"/>
                  </a:lnTo>
                  <a:lnTo>
                    <a:pt x="11688" y="2185919"/>
                  </a:lnTo>
                  <a:lnTo>
                    <a:pt x="3136" y="2173235"/>
                  </a:lnTo>
                  <a:lnTo>
                    <a:pt x="0" y="2157704"/>
                  </a:lnTo>
                  <a:lnTo>
                    <a:pt x="0" y="39877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 descr=""/>
          <p:cNvSpPr txBox="1"/>
          <p:nvPr/>
        </p:nvSpPr>
        <p:spPr>
          <a:xfrm>
            <a:off x="933703" y="3912870"/>
            <a:ext cx="18776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Dela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ut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ansvarsområden</a:t>
            </a:r>
            <a:r>
              <a:rPr dirty="0" sz="1200" spc="-35" b="1">
                <a:latin typeface="Arial"/>
                <a:cs typeface="Arial"/>
              </a:rPr>
              <a:t> </a:t>
            </a:r>
            <a:r>
              <a:rPr dirty="0" sz="1200" spc="-50" b="1">
                <a:latin typeface="Arial"/>
                <a:cs typeface="Arial"/>
              </a:rPr>
              <a:t>i </a:t>
            </a:r>
            <a:r>
              <a:rPr dirty="0" sz="1200" spc="-10" b="1">
                <a:latin typeface="Arial"/>
                <a:cs typeface="Arial"/>
              </a:rPr>
              <a:t>gruppen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8" name="object 38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904601" y="1601724"/>
            <a:ext cx="388239" cy="356742"/>
          </a:xfrm>
          <a:prstGeom prst="rect">
            <a:avLst/>
          </a:prstGeom>
        </p:spPr>
      </p:pic>
      <p:pic>
        <p:nvPicPr>
          <p:cNvPr id="39" name="object 3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0437" y="5446166"/>
            <a:ext cx="252984" cy="167640"/>
          </a:xfrm>
          <a:prstGeom prst="rect">
            <a:avLst/>
          </a:prstGeom>
        </p:spPr>
      </p:pic>
      <p:sp>
        <p:nvSpPr>
          <p:cNvPr id="40" name="object 40" descr=""/>
          <p:cNvSpPr txBox="1"/>
          <p:nvPr/>
        </p:nvSpPr>
        <p:spPr>
          <a:xfrm>
            <a:off x="897737" y="4451730"/>
            <a:ext cx="2397760" cy="1473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4785" marR="5080" indent="-17272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solidFill>
                  <a:srgbClr val="00AF50"/>
                </a:solidFill>
                <a:latin typeface="Segoe UI Symbol"/>
                <a:cs typeface="Segoe UI Symbol"/>
              </a:rPr>
              <a:t>✔</a:t>
            </a:r>
            <a:r>
              <a:rPr dirty="0" sz="1000" spc="275">
                <a:solidFill>
                  <a:srgbClr val="00AF50"/>
                </a:solidFill>
                <a:latin typeface="Segoe UI Symbol"/>
                <a:cs typeface="Segoe UI Symbol"/>
              </a:rPr>
              <a:t> </a:t>
            </a:r>
            <a:r>
              <a:rPr dirty="0" sz="1000" spc="-10">
                <a:latin typeface="Arial"/>
                <a:cs typeface="Arial"/>
              </a:rPr>
              <a:t>Delegera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ägarskap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varje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dimension </a:t>
            </a:r>
            <a:r>
              <a:rPr dirty="0" sz="1000">
                <a:latin typeface="Arial"/>
                <a:cs typeface="Arial"/>
              </a:rPr>
              <a:t>till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olika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gruppmedlemmar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som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sedan </a:t>
            </a:r>
            <a:r>
              <a:rPr dirty="0" sz="1000">
                <a:latin typeface="Arial"/>
                <a:cs typeface="Arial"/>
              </a:rPr>
              <a:t>ansvarar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respektive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dimension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i </a:t>
            </a:r>
            <a:r>
              <a:rPr dirty="0" sz="1000" spc="-10">
                <a:latin typeface="Arial"/>
                <a:cs typeface="Arial"/>
              </a:rPr>
              <a:t>gruppmöten,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dela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förbättringsförslag </a:t>
            </a:r>
            <a:r>
              <a:rPr dirty="0" sz="1000">
                <a:latin typeface="Arial"/>
                <a:cs typeface="Arial"/>
              </a:rPr>
              <a:t>och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följa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upp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på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överenskomna åtgärder.</a:t>
            </a:r>
            <a:endParaRPr sz="1000">
              <a:latin typeface="Arial"/>
              <a:cs typeface="Arial"/>
            </a:endParaRPr>
          </a:p>
          <a:p>
            <a:pPr marL="184785" marR="372110">
              <a:lnSpc>
                <a:spcPct val="100000"/>
              </a:lnSpc>
              <a:spcBef>
                <a:spcPts val="600"/>
              </a:spcBef>
            </a:pPr>
            <a:r>
              <a:rPr dirty="0" sz="1000">
                <a:latin typeface="Arial"/>
                <a:cs typeface="Arial"/>
              </a:rPr>
              <a:t>Undvik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initiera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större förbättringsresa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utan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förankra planen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med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gruppen.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41" name="object 41" descr=""/>
          <p:cNvGrpSpPr/>
          <p:nvPr/>
        </p:nvGrpSpPr>
        <p:grpSpPr>
          <a:xfrm>
            <a:off x="2851404" y="3918648"/>
            <a:ext cx="467359" cy="424815"/>
            <a:chOff x="2851404" y="3918648"/>
            <a:chExt cx="467359" cy="424815"/>
          </a:xfrm>
        </p:grpSpPr>
        <p:sp>
          <p:nvSpPr>
            <p:cNvPr id="42" name="object 42" descr=""/>
            <p:cNvSpPr/>
            <p:nvPr/>
          </p:nvSpPr>
          <p:spPr>
            <a:xfrm>
              <a:off x="2851404" y="4035551"/>
              <a:ext cx="307975" cy="307975"/>
            </a:xfrm>
            <a:custGeom>
              <a:avLst/>
              <a:gdLst/>
              <a:ahLst/>
              <a:cxnLst/>
              <a:rect l="l" t="t" r="r" b="b"/>
              <a:pathLst>
                <a:path w="307975" h="307975">
                  <a:moveTo>
                    <a:pt x="153923" y="0"/>
                  </a:moveTo>
                  <a:lnTo>
                    <a:pt x="105290" y="7851"/>
                  </a:lnTo>
                  <a:lnTo>
                    <a:pt x="63038" y="29711"/>
                  </a:lnTo>
                  <a:lnTo>
                    <a:pt x="29711" y="63038"/>
                  </a:lnTo>
                  <a:lnTo>
                    <a:pt x="7851" y="105290"/>
                  </a:lnTo>
                  <a:lnTo>
                    <a:pt x="0" y="153924"/>
                  </a:lnTo>
                  <a:lnTo>
                    <a:pt x="7851" y="202557"/>
                  </a:lnTo>
                  <a:lnTo>
                    <a:pt x="29711" y="244809"/>
                  </a:lnTo>
                  <a:lnTo>
                    <a:pt x="63038" y="278136"/>
                  </a:lnTo>
                  <a:lnTo>
                    <a:pt x="105290" y="299996"/>
                  </a:lnTo>
                  <a:lnTo>
                    <a:pt x="153923" y="307848"/>
                  </a:lnTo>
                  <a:lnTo>
                    <a:pt x="202557" y="299996"/>
                  </a:lnTo>
                  <a:lnTo>
                    <a:pt x="244809" y="278136"/>
                  </a:lnTo>
                  <a:lnTo>
                    <a:pt x="278136" y="244809"/>
                  </a:lnTo>
                  <a:lnTo>
                    <a:pt x="299996" y="202557"/>
                  </a:lnTo>
                  <a:lnTo>
                    <a:pt x="307847" y="153924"/>
                  </a:lnTo>
                  <a:lnTo>
                    <a:pt x="299996" y="105290"/>
                  </a:lnTo>
                  <a:lnTo>
                    <a:pt x="278136" y="63038"/>
                  </a:lnTo>
                  <a:lnTo>
                    <a:pt x="244809" y="29711"/>
                  </a:lnTo>
                  <a:lnTo>
                    <a:pt x="202557" y="7851"/>
                  </a:lnTo>
                  <a:lnTo>
                    <a:pt x="153923" y="0"/>
                  </a:lnTo>
                  <a:close/>
                </a:path>
              </a:pathLst>
            </a:custGeom>
            <a:solidFill>
              <a:srgbClr val="FB92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2994279" y="3920235"/>
              <a:ext cx="322580" cy="316230"/>
            </a:xfrm>
            <a:custGeom>
              <a:avLst/>
              <a:gdLst/>
              <a:ahLst/>
              <a:cxnLst/>
              <a:rect l="l" t="t" r="r" b="b"/>
              <a:pathLst>
                <a:path w="322579" h="316229">
                  <a:moveTo>
                    <a:pt x="174929" y="253745"/>
                  </a:moveTo>
                  <a:lnTo>
                    <a:pt x="152907" y="253745"/>
                  </a:lnTo>
                  <a:lnTo>
                    <a:pt x="215137" y="295401"/>
                  </a:lnTo>
                  <a:lnTo>
                    <a:pt x="181228" y="303911"/>
                  </a:lnTo>
                  <a:lnTo>
                    <a:pt x="178053" y="304672"/>
                  </a:lnTo>
                  <a:lnTo>
                    <a:pt x="176021" y="307975"/>
                  </a:lnTo>
                  <a:lnTo>
                    <a:pt x="176910" y="311276"/>
                  </a:lnTo>
                  <a:lnTo>
                    <a:pt x="177545" y="314070"/>
                  </a:lnTo>
                  <a:lnTo>
                    <a:pt x="179958" y="315849"/>
                  </a:lnTo>
                  <a:lnTo>
                    <a:pt x="183769" y="315849"/>
                  </a:lnTo>
                  <a:lnTo>
                    <a:pt x="237235" y="302387"/>
                  </a:lnTo>
                  <a:lnTo>
                    <a:pt x="232696" y="284099"/>
                  </a:lnTo>
                  <a:lnTo>
                    <a:pt x="220218" y="284099"/>
                  </a:lnTo>
                  <a:lnTo>
                    <a:pt x="174929" y="253745"/>
                  </a:lnTo>
                  <a:close/>
                </a:path>
                <a:path w="322579" h="316229">
                  <a:moveTo>
                    <a:pt x="138994" y="229743"/>
                  </a:moveTo>
                  <a:lnTo>
                    <a:pt x="117093" y="229743"/>
                  </a:lnTo>
                  <a:lnTo>
                    <a:pt x="142747" y="246888"/>
                  </a:lnTo>
                  <a:lnTo>
                    <a:pt x="122358" y="265799"/>
                  </a:lnTo>
                  <a:lnTo>
                    <a:pt x="98409" y="280162"/>
                  </a:lnTo>
                  <a:lnTo>
                    <a:pt x="71578" y="289286"/>
                  </a:lnTo>
                  <a:lnTo>
                    <a:pt x="42544" y="292481"/>
                  </a:lnTo>
                  <a:lnTo>
                    <a:pt x="42544" y="304672"/>
                  </a:lnTo>
                  <a:lnTo>
                    <a:pt x="74612" y="301091"/>
                  </a:lnTo>
                  <a:lnTo>
                    <a:pt x="104203" y="290877"/>
                  </a:lnTo>
                  <a:lnTo>
                    <a:pt x="130555" y="274829"/>
                  </a:lnTo>
                  <a:lnTo>
                    <a:pt x="152907" y="253745"/>
                  </a:lnTo>
                  <a:lnTo>
                    <a:pt x="174929" y="253745"/>
                  </a:lnTo>
                  <a:lnTo>
                    <a:pt x="160527" y="244094"/>
                  </a:lnTo>
                  <a:lnTo>
                    <a:pt x="164684" y="237362"/>
                  </a:lnTo>
                  <a:lnTo>
                    <a:pt x="150368" y="237362"/>
                  </a:lnTo>
                  <a:lnTo>
                    <a:pt x="138994" y="229743"/>
                  </a:lnTo>
                  <a:close/>
                </a:path>
                <a:path w="322579" h="316229">
                  <a:moveTo>
                    <a:pt x="219963" y="243966"/>
                  </a:moveTo>
                  <a:lnTo>
                    <a:pt x="213359" y="245490"/>
                  </a:lnTo>
                  <a:lnTo>
                    <a:pt x="211454" y="248919"/>
                  </a:lnTo>
                  <a:lnTo>
                    <a:pt x="212629" y="253745"/>
                  </a:lnTo>
                  <a:lnTo>
                    <a:pt x="220218" y="284099"/>
                  </a:lnTo>
                  <a:lnTo>
                    <a:pt x="232696" y="284099"/>
                  </a:lnTo>
                  <a:lnTo>
                    <a:pt x="223969" y="248919"/>
                  </a:lnTo>
                  <a:lnTo>
                    <a:pt x="223265" y="245871"/>
                  </a:lnTo>
                  <a:lnTo>
                    <a:pt x="219963" y="243966"/>
                  </a:lnTo>
                  <a:close/>
                </a:path>
                <a:path w="322579" h="316229">
                  <a:moveTo>
                    <a:pt x="42544" y="54609"/>
                  </a:moveTo>
                  <a:lnTo>
                    <a:pt x="36448" y="54609"/>
                  </a:lnTo>
                  <a:lnTo>
                    <a:pt x="36448" y="116077"/>
                  </a:lnTo>
                  <a:lnTo>
                    <a:pt x="22074" y="120880"/>
                  </a:lnTo>
                  <a:lnTo>
                    <a:pt x="10558" y="130167"/>
                  </a:lnTo>
                  <a:lnTo>
                    <a:pt x="10437" y="130325"/>
                  </a:lnTo>
                  <a:lnTo>
                    <a:pt x="2801" y="143009"/>
                  </a:lnTo>
                  <a:lnTo>
                    <a:pt x="0" y="158241"/>
                  </a:lnTo>
                  <a:lnTo>
                    <a:pt x="2801" y="173474"/>
                  </a:lnTo>
                  <a:lnTo>
                    <a:pt x="10437" y="186158"/>
                  </a:lnTo>
                  <a:lnTo>
                    <a:pt x="10558" y="186316"/>
                  </a:lnTo>
                  <a:lnTo>
                    <a:pt x="22074" y="195603"/>
                  </a:lnTo>
                  <a:lnTo>
                    <a:pt x="36448" y="200406"/>
                  </a:lnTo>
                  <a:lnTo>
                    <a:pt x="36448" y="261874"/>
                  </a:lnTo>
                  <a:lnTo>
                    <a:pt x="42544" y="261874"/>
                  </a:lnTo>
                  <a:lnTo>
                    <a:pt x="63926" y="259639"/>
                  </a:lnTo>
                  <a:lnTo>
                    <a:pt x="83772" y="253237"/>
                  </a:lnTo>
                  <a:lnTo>
                    <a:pt x="90277" y="249555"/>
                  </a:lnTo>
                  <a:lnTo>
                    <a:pt x="48513" y="249555"/>
                  </a:lnTo>
                  <a:lnTo>
                    <a:pt x="48513" y="200406"/>
                  </a:lnTo>
                  <a:lnTo>
                    <a:pt x="54356" y="199644"/>
                  </a:lnTo>
                  <a:lnTo>
                    <a:pt x="59816" y="197612"/>
                  </a:lnTo>
                  <a:lnTo>
                    <a:pt x="64643" y="194563"/>
                  </a:lnTo>
                  <a:lnTo>
                    <a:pt x="86449" y="194563"/>
                  </a:lnTo>
                  <a:lnTo>
                    <a:pt x="77713" y="188721"/>
                  </a:lnTo>
                  <a:lnTo>
                    <a:pt x="42544" y="188721"/>
                  </a:lnTo>
                  <a:lnTo>
                    <a:pt x="30710" y="186316"/>
                  </a:lnTo>
                  <a:lnTo>
                    <a:pt x="21018" y="179768"/>
                  </a:lnTo>
                  <a:lnTo>
                    <a:pt x="14470" y="170076"/>
                  </a:lnTo>
                  <a:lnTo>
                    <a:pt x="12064" y="158241"/>
                  </a:lnTo>
                  <a:lnTo>
                    <a:pt x="14470" y="146407"/>
                  </a:lnTo>
                  <a:lnTo>
                    <a:pt x="21018" y="136715"/>
                  </a:lnTo>
                  <a:lnTo>
                    <a:pt x="30710" y="130167"/>
                  </a:lnTo>
                  <a:lnTo>
                    <a:pt x="42544" y="127762"/>
                  </a:lnTo>
                  <a:lnTo>
                    <a:pt x="77713" y="127762"/>
                  </a:lnTo>
                  <a:lnTo>
                    <a:pt x="86449" y="121919"/>
                  </a:lnTo>
                  <a:lnTo>
                    <a:pt x="64643" y="121919"/>
                  </a:lnTo>
                  <a:lnTo>
                    <a:pt x="59816" y="118871"/>
                  </a:lnTo>
                  <a:lnTo>
                    <a:pt x="54356" y="116839"/>
                  </a:lnTo>
                  <a:lnTo>
                    <a:pt x="48513" y="116077"/>
                  </a:lnTo>
                  <a:lnTo>
                    <a:pt x="48513" y="66928"/>
                  </a:lnTo>
                  <a:lnTo>
                    <a:pt x="90277" y="66928"/>
                  </a:lnTo>
                  <a:lnTo>
                    <a:pt x="83772" y="63245"/>
                  </a:lnTo>
                  <a:lnTo>
                    <a:pt x="63926" y="56844"/>
                  </a:lnTo>
                  <a:lnTo>
                    <a:pt x="42544" y="54609"/>
                  </a:lnTo>
                  <a:close/>
                </a:path>
                <a:path w="322579" h="316229">
                  <a:moveTo>
                    <a:pt x="86449" y="194563"/>
                  </a:moveTo>
                  <a:lnTo>
                    <a:pt x="64643" y="194563"/>
                  </a:lnTo>
                  <a:lnTo>
                    <a:pt x="106806" y="222884"/>
                  </a:lnTo>
                  <a:lnTo>
                    <a:pt x="94519" y="233267"/>
                  </a:lnTo>
                  <a:lnTo>
                    <a:pt x="80518" y="241363"/>
                  </a:lnTo>
                  <a:lnTo>
                    <a:pt x="65087" y="246888"/>
                  </a:lnTo>
                  <a:lnTo>
                    <a:pt x="48513" y="249555"/>
                  </a:lnTo>
                  <a:lnTo>
                    <a:pt x="90277" y="249555"/>
                  </a:lnTo>
                  <a:lnTo>
                    <a:pt x="101641" y="243121"/>
                  </a:lnTo>
                  <a:lnTo>
                    <a:pt x="117093" y="229743"/>
                  </a:lnTo>
                  <a:lnTo>
                    <a:pt x="138994" y="229743"/>
                  </a:lnTo>
                  <a:lnTo>
                    <a:pt x="124968" y="220344"/>
                  </a:lnTo>
                  <a:lnTo>
                    <a:pt x="129302" y="213613"/>
                  </a:lnTo>
                  <a:lnTo>
                    <a:pt x="114934" y="213613"/>
                  </a:lnTo>
                  <a:lnTo>
                    <a:pt x="86449" y="194563"/>
                  </a:lnTo>
                  <a:close/>
                </a:path>
                <a:path w="322579" h="316229">
                  <a:moveTo>
                    <a:pt x="188087" y="164337"/>
                  </a:moveTo>
                  <a:lnTo>
                    <a:pt x="176021" y="164337"/>
                  </a:lnTo>
                  <a:lnTo>
                    <a:pt x="173603" y="184302"/>
                  </a:lnTo>
                  <a:lnTo>
                    <a:pt x="168386" y="203279"/>
                  </a:lnTo>
                  <a:lnTo>
                    <a:pt x="160573" y="221041"/>
                  </a:lnTo>
                  <a:lnTo>
                    <a:pt x="150368" y="237362"/>
                  </a:lnTo>
                  <a:lnTo>
                    <a:pt x="164684" y="237362"/>
                  </a:lnTo>
                  <a:lnTo>
                    <a:pt x="171531" y="226274"/>
                  </a:lnTo>
                  <a:lnTo>
                    <a:pt x="179974" y="206883"/>
                  </a:lnTo>
                  <a:lnTo>
                    <a:pt x="185584" y="186158"/>
                  </a:lnTo>
                  <a:lnTo>
                    <a:pt x="188087" y="164337"/>
                  </a:lnTo>
                  <a:close/>
                </a:path>
                <a:path w="322579" h="316229">
                  <a:moveTo>
                    <a:pt x="145414" y="164337"/>
                  </a:moveTo>
                  <a:lnTo>
                    <a:pt x="133350" y="164337"/>
                  </a:lnTo>
                  <a:lnTo>
                    <a:pt x="131419" y="177859"/>
                  </a:lnTo>
                  <a:lnTo>
                    <a:pt x="127619" y="190690"/>
                  </a:lnTo>
                  <a:lnTo>
                    <a:pt x="122080" y="202664"/>
                  </a:lnTo>
                  <a:lnTo>
                    <a:pt x="114934" y="213613"/>
                  </a:lnTo>
                  <a:lnTo>
                    <a:pt x="129302" y="213613"/>
                  </a:lnTo>
                  <a:lnTo>
                    <a:pt x="132984" y="207897"/>
                  </a:lnTo>
                  <a:lnTo>
                    <a:pt x="139191" y="194294"/>
                  </a:lnTo>
                  <a:lnTo>
                    <a:pt x="143398" y="179714"/>
                  </a:lnTo>
                  <a:lnTo>
                    <a:pt x="145414" y="164337"/>
                  </a:lnTo>
                  <a:close/>
                </a:path>
                <a:path w="322579" h="316229">
                  <a:moveTo>
                    <a:pt x="316268" y="164337"/>
                  </a:moveTo>
                  <a:lnTo>
                    <a:pt x="299084" y="164337"/>
                  </a:lnTo>
                  <a:lnTo>
                    <a:pt x="275081" y="188468"/>
                  </a:lnTo>
                  <a:lnTo>
                    <a:pt x="272795" y="190881"/>
                  </a:lnTo>
                  <a:lnTo>
                    <a:pt x="272795" y="194690"/>
                  </a:lnTo>
                  <a:lnTo>
                    <a:pt x="275081" y="197103"/>
                  </a:lnTo>
                  <a:lnTo>
                    <a:pt x="276351" y="198246"/>
                  </a:lnTo>
                  <a:lnTo>
                    <a:pt x="277875" y="198881"/>
                  </a:lnTo>
                  <a:lnTo>
                    <a:pt x="280923" y="198881"/>
                  </a:lnTo>
                  <a:lnTo>
                    <a:pt x="282574" y="198246"/>
                  </a:lnTo>
                  <a:lnTo>
                    <a:pt x="316268" y="164337"/>
                  </a:lnTo>
                  <a:close/>
                </a:path>
                <a:path w="322579" h="316229">
                  <a:moveTo>
                    <a:pt x="77713" y="127762"/>
                  </a:moveTo>
                  <a:lnTo>
                    <a:pt x="42544" y="127762"/>
                  </a:lnTo>
                  <a:lnTo>
                    <a:pt x="54306" y="130167"/>
                  </a:lnTo>
                  <a:lnTo>
                    <a:pt x="63960" y="136715"/>
                  </a:lnTo>
                  <a:lnTo>
                    <a:pt x="70494" y="146407"/>
                  </a:lnTo>
                  <a:lnTo>
                    <a:pt x="72897" y="158241"/>
                  </a:lnTo>
                  <a:lnTo>
                    <a:pt x="70494" y="170076"/>
                  </a:lnTo>
                  <a:lnTo>
                    <a:pt x="63960" y="179768"/>
                  </a:lnTo>
                  <a:lnTo>
                    <a:pt x="54306" y="186316"/>
                  </a:lnTo>
                  <a:lnTo>
                    <a:pt x="42544" y="188721"/>
                  </a:lnTo>
                  <a:lnTo>
                    <a:pt x="77713" y="188721"/>
                  </a:lnTo>
                  <a:lnTo>
                    <a:pt x="74294" y="186436"/>
                  </a:lnTo>
                  <a:lnTo>
                    <a:pt x="79628" y="180339"/>
                  </a:lnTo>
                  <a:lnTo>
                    <a:pt x="83312" y="172719"/>
                  </a:lnTo>
                  <a:lnTo>
                    <a:pt x="84581" y="164337"/>
                  </a:lnTo>
                  <a:lnTo>
                    <a:pt x="316268" y="164337"/>
                  </a:lnTo>
                  <a:lnTo>
                    <a:pt x="322325" y="158241"/>
                  </a:lnTo>
                  <a:lnTo>
                    <a:pt x="316269" y="152145"/>
                  </a:lnTo>
                  <a:lnTo>
                    <a:pt x="84581" y="152145"/>
                  </a:lnTo>
                  <a:lnTo>
                    <a:pt x="83312" y="143763"/>
                  </a:lnTo>
                  <a:lnTo>
                    <a:pt x="79628" y="136144"/>
                  </a:lnTo>
                  <a:lnTo>
                    <a:pt x="74294" y="130047"/>
                  </a:lnTo>
                  <a:lnTo>
                    <a:pt x="77713" y="127762"/>
                  </a:lnTo>
                  <a:close/>
                </a:path>
                <a:path w="322579" h="316229">
                  <a:moveTo>
                    <a:pt x="129302" y="102869"/>
                  </a:moveTo>
                  <a:lnTo>
                    <a:pt x="114934" y="102869"/>
                  </a:lnTo>
                  <a:lnTo>
                    <a:pt x="122080" y="113819"/>
                  </a:lnTo>
                  <a:lnTo>
                    <a:pt x="127619" y="125793"/>
                  </a:lnTo>
                  <a:lnTo>
                    <a:pt x="131419" y="138624"/>
                  </a:lnTo>
                  <a:lnTo>
                    <a:pt x="133350" y="152145"/>
                  </a:lnTo>
                  <a:lnTo>
                    <a:pt x="145414" y="152145"/>
                  </a:lnTo>
                  <a:lnTo>
                    <a:pt x="143383" y="136715"/>
                  </a:lnTo>
                  <a:lnTo>
                    <a:pt x="139191" y="122189"/>
                  </a:lnTo>
                  <a:lnTo>
                    <a:pt x="132984" y="108586"/>
                  </a:lnTo>
                  <a:lnTo>
                    <a:pt x="129302" y="102869"/>
                  </a:lnTo>
                  <a:close/>
                </a:path>
                <a:path w="322579" h="316229">
                  <a:moveTo>
                    <a:pt x="164684" y="79120"/>
                  </a:moveTo>
                  <a:lnTo>
                    <a:pt x="150368" y="79120"/>
                  </a:lnTo>
                  <a:lnTo>
                    <a:pt x="160573" y="95442"/>
                  </a:lnTo>
                  <a:lnTo>
                    <a:pt x="168386" y="113204"/>
                  </a:lnTo>
                  <a:lnTo>
                    <a:pt x="173603" y="132181"/>
                  </a:lnTo>
                  <a:lnTo>
                    <a:pt x="176021" y="152145"/>
                  </a:lnTo>
                  <a:lnTo>
                    <a:pt x="188087" y="152145"/>
                  </a:lnTo>
                  <a:lnTo>
                    <a:pt x="185584" y="130325"/>
                  </a:lnTo>
                  <a:lnTo>
                    <a:pt x="179974" y="109600"/>
                  </a:lnTo>
                  <a:lnTo>
                    <a:pt x="171531" y="90209"/>
                  </a:lnTo>
                  <a:lnTo>
                    <a:pt x="164684" y="79120"/>
                  </a:lnTo>
                  <a:close/>
                </a:path>
                <a:path w="322579" h="316229">
                  <a:moveTo>
                    <a:pt x="281305" y="117093"/>
                  </a:moveTo>
                  <a:lnTo>
                    <a:pt x="277494" y="117093"/>
                  </a:lnTo>
                  <a:lnTo>
                    <a:pt x="275081" y="119380"/>
                  </a:lnTo>
                  <a:lnTo>
                    <a:pt x="272795" y="121793"/>
                  </a:lnTo>
                  <a:lnTo>
                    <a:pt x="272859" y="125793"/>
                  </a:lnTo>
                  <a:lnTo>
                    <a:pt x="299084" y="152145"/>
                  </a:lnTo>
                  <a:lnTo>
                    <a:pt x="316269" y="152145"/>
                  </a:lnTo>
                  <a:lnTo>
                    <a:pt x="283718" y="119380"/>
                  </a:lnTo>
                  <a:lnTo>
                    <a:pt x="281305" y="117093"/>
                  </a:lnTo>
                  <a:close/>
                </a:path>
                <a:path w="322579" h="316229">
                  <a:moveTo>
                    <a:pt x="90277" y="66928"/>
                  </a:moveTo>
                  <a:lnTo>
                    <a:pt x="48513" y="66928"/>
                  </a:lnTo>
                  <a:lnTo>
                    <a:pt x="65087" y="69613"/>
                  </a:lnTo>
                  <a:lnTo>
                    <a:pt x="80518" y="75168"/>
                  </a:lnTo>
                  <a:lnTo>
                    <a:pt x="94519" y="83270"/>
                  </a:lnTo>
                  <a:lnTo>
                    <a:pt x="106806" y="93599"/>
                  </a:lnTo>
                  <a:lnTo>
                    <a:pt x="64643" y="121919"/>
                  </a:lnTo>
                  <a:lnTo>
                    <a:pt x="86449" y="121919"/>
                  </a:lnTo>
                  <a:lnTo>
                    <a:pt x="114934" y="102869"/>
                  </a:lnTo>
                  <a:lnTo>
                    <a:pt x="129302" y="102869"/>
                  </a:lnTo>
                  <a:lnTo>
                    <a:pt x="124968" y="96138"/>
                  </a:lnTo>
                  <a:lnTo>
                    <a:pt x="138994" y="86740"/>
                  </a:lnTo>
                  <a:lnTo>
                    <a:pt x="117093" y="86740"/>
                  </a:lnTo>
                  <a:lnTo>
                    <a:pt x="101641" y="73362"/>
                  </a:lnTo>
                  <a:lnTo>
                    <a:pt x="90277" y="66928"/>
                  </a:lnTo>
                  <a:close/>
                </a:path>
                <a:path w="322579" h="316229">
                  <a:moveTo>
                    <a:pt x="42544" y="11811"/>
                  </a:moveTo>
                  <a:lnTo>
                    <a:pt x="42544" y="24130"/>
                  </a:lnTo>
                  <a:lnTo>
                    <a:pt x="71578" y="27305"/>
                  </a:lnTo>
                  <a:lnTo>
                    <a:pt x="98409" y="36385"/>
                  </a:lnTo>
                  <a:lnTo>
                    <a:pt x="122358" y="50704"/>
                  </a:lnTo>
                  <a:lnTo>
                    <a:pt x="142747" y="69595"/>
                  </a:lnTo>
                  <a:lnTo>
                    <a:pt x="117093" y="86740"/>
                  </a:lnTo>
                  <a:lnTo>
                    <a:pt x="138994" y="86740"/>
                  </a:lnTo>
                  <a:lnTo>
                    <a:pt x="150368" y="79120"/>
                  </a:lnTo>
                  <a:lnTo>
                    <a:pt x="164684" y="79120"/>
                  </a:lnTo>
                  <a:lnTo>
                    <a:pt x="160527" y="72389"/>
                  </a:lnTo>
                  <a:lnTo>
                    <a:pt x="174929" y="62737"/>
                  </a:lnTo>
                  <a:lnTo>
                    <a:pt x="152907" y="62737"/>
                  </a:lnTo>
                  <a:lnTo>
                    <a:pt x="130555" y="41654"/>
                  </a:lnTo>
                  <a:lnTo>
                    <a:pt x="104203" y="25606"/>
                  </a:lnTo>
                  <a:lnTo>
                    <a:pt x="74612" y="15392"/>
                  </a:lnTo>
                  <a:lnTo>
                    <a:pt x="42544" y="11811"/>
                  </a:lnTo>
                  <a:close/>
                </a:path>
                <a:path w="322579" h="316229">
                  <a:moveTo>
                    <a:pt x="232696" y="32384"/>
                  </a:moveTo>
                  <a:lnTo>
                    <a:pt x="220218" y="32384"/>
                  </a:lnTo>
                  <a:lnTo>
                    <a:pt x="212216" y="64388"/>
                  </a:lnTo>
                  <a:lnTo>
                    <a:pt x="211454" y="67690"/>
                  </a:lnTo>
                  <a:lnTo>
                    <a:pt x="213359" y="70993"/>
                  </a:lnTo>
                  <a:lnTo>
                    <a:pt x="217169" y="71881"/>
                  </a:lnTo>
                  <a:lnTo>
                    <a:pt x="220852" y="71881"/>
                  </a:lnTo>
                  <a:lnTo>
                    <a:pt x="223393" y="70103"/>
                  </a:lnTo>
                  <a:lnTo>
                    <a:pt x="224122" y="66928"/>
                  </a:lnTo>
                  <a:lnTo>
                    <a:pt x="232696" y="32384"/>
                  </a:lnTo>
                  <a:close/>
                </a:path>
                <a:path w="322579" h="316229">
                  <a:moveTo>
                    <a:pt x="180975" y="0"/>
                  </a:moveTo>
                  <a:lnTo>
                    <a:pt x="177672" y="1905"/>
                  </a:lnTo>
                  <a:lnTo>
                    <a:pt x="176910" y="5206"/>
                  </a:lnTo>
                  <a:lnTo>
                    <a:pt x="176021" y="8508"/>
                  </a:lnTo>
                  <a:lnTo>
                    <a:pt x="178053" y="11811"/>
                  </a:lnTo>
                  <a:lnTo>
                    <a:pt x="181228" y="12572"/>
                  </a:lnTo>
                  <a:lnTo>
                    <a:pt x="215137" y="21081"/>
                  </a:lnTo>
                  <a:lnTo>
                    <a:pt x="152907" y="62737"/>
                  </a:lnTo>
                  <a:lnTo>
                    <a:pt x="174929" y="62737"/>
                  </a:lnTo>
                  <a:lnTo>
                    <a:pt x="220218" y="32384"/>
                  </a:lnTo>
                  <a:lnTo>
                    <a:pt x="232696" y="32384"/>
                  </a:lnTo>
                  <a:lnTo>
                    <a:pt x="237235" y="14096"/>
                  </a:lnTo>
                  <a:lnTo>
                    <a:pt x="184276" y="762"/>
                  </a:lnTo>
                  <a:lnTo>
                    <a:pt x="18097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2994279" y="3920235"/>
              <a:ext cx="322580" cy="316230"/>
            </a:xfrm>
            <a:custGeom>
              <a:avLst/>
              <a:gdLst/>
              <a:ahLst/>
              <a:cxnLst/>
              <a:rect l="l" t="t" r="r" b="b"/>
              <a:pathLst>
                <a:path w="322579" h="316229">
                  <a:moveTo>
                    <a:pt x="283718" y="119380"/>
                  </a:moveTo>
                  <a:lnTo>
                    <a:pt x="281305" y="117093"/>
                  </a:lnTo>
                  <a:lnTo>
                    <a:pt x="277494" y="117093"/>
                  </a:lnTo>
                  <a:lnTo>
                    <a:pt x="275081" y="119380"/>
                  </a:lnTo>
                  <a:lnTo>
                    <a:pt x="272795" y="121793"/>
                  </a:lnTo>
                  <a:lnTo>
                    <a:pt x="272795" y="125730"/>
                  </a:lnTo>
                  <a:lnTo>
                    <a:pt x="275081" y="128015"/>
                  </a:lnTo>
                  <a:lnTo>
                    <a:pt x="299084" y="152145"/>
                  </a:lnTo>
                  <a:lnTo>
                    <a:pt x="188087" y="152145"/>
                  </a:lnTo>
                  <a:lnTo>
                    <a:pt x="185584" y="130325"/>
                  </a:lnTo>
                  <a:lnTo>
                    <a:pt x="179974" y="109600"/>
                  </a:lnTo>
                  <a:lnTo>
                    <a:pt x="171531" y="90209"/>
                  </a:lnTo>
                  <a:lnTo>
                    <a:pt x="160527" y="72389"/>
                  </a:lnTo>
                  <a:lnTo>
                    <a:pt x="220218" y="32384"/>
                  </a:lnTo>
                  <a:lnTo>
                    <a:pt x="212216" y="64388"/>
                  </a:lnTo>
                  <a:lnTo>
                    <a:pt x="211454" y="67690"/>
                  </a:lnTo>
                  <a:lnTo>
                    <a:pt x="213359" y="70993"/>
                  </a:lnTo>
                  <a:lnTo>
                    <a:pt x="216662" y="71755"/>
                  </a:lnTo>
                  <a:lnTo>
                    <a:pt x="217169" y="71881"/>
                  </a:lnTo>
                  <a:lnTo>
                    <a:pt x="217677" y="71881"/>
                  </a:lnTo>
                  <a:lnTo>
                    <a:pt x="218185" y="71881"/>
                  </a:lnTo>
                  <a:lnTo>
                    <a:pt x="220852" y="71881"/>
                  </a:lnTo>
                  <a:lnTo>
                    <a:pt x="223393" y="70103"/>
                  </a:lnTo>
                  <a:lnTo>
                    <a:pt x="224027" y="67309"/>
                  </a:lnTo>
                  <a:lnTo>
                    <a:pt x="237235" y="14096"/>
                  </a:lnTo>
                  <a:lnTo>
                    <a:pt x="184276" y="762"/>
                  </a:lnTo>
                  <a:lnTo>
                    <a:pt x="180975" y="0"/>
                  </a:lnTo>
                  <a:lnTo>
                    <a:pt x="177672" y="1905"/>
                  </a:lnTo>
                  <a:lnTo>
                    <a:pt x="176910" y="5206"/>
                  </a:lnTo>
                  <a:lnTo>
                    <a:pt x="176021" y="8508"/>
                  </a:lnTo>
                  <a:lnTo>
                    <a:pt x="178053" y="11811"/>
                  </a:lnTo>
                  <a:lnTo>
                    <a:pt x="181228" y="12572"/>
                  </a:lnTo>
                  <a:lnTo>
                    <a:pt x="215137" y="21081"/>
                  </a:lnTo>
                  <a:lnTo>
                    <a:pt x="152907" y="62737"/>
                  </a:lnTo>
                  <a:lnTo>
                    <a:pt x="130555" y="41654"/>
                  </a:lnTo>
                  <a:lnTo>
                    <a:pt x="104203" y="25606"/>
                  </a:lnTo>
                  <a:lnTo>
                    <a:pt x="74612" y="15392"/>
                  </a:lnTo>
                  <a:lnTo>
                    <a:pt x="42544" y="11811"/>
                  </a:lnTo>
                  <a:lnTo>
                    <a:pt x="42544" y="24130"/>
                  </a:lnTo>
                  <a:lnTo>
                    <a:pt x="71578" y="27305"/>
                  </a:lnTo>
                  <a:lnTo>
                    <a:pt x="98409" y="36385"/>
                  </a:lnTo>
                  <a:lnTo>
                    <a:pt x="122358" y="50704"/>
                  </a:lnTo>
                  <a:lnTo>
                    <a:pt x="142747" y="69595"/>
                  </a:lnTo>
                  <a:lnTo>
                    <a:pt x="117093" y="86740"/>
                  </a:lnTo>
                  <a:lnTo>
                    <a:pt x="101641" y="73362"/>
                  </a:lnTo>
                  <a:lnTo>
                    <a:pt x="83772" y="63245"/>
                  </a:lnTo>
                  <a:lnTo>
                    <a:pt x="63926" y="56844"/>
                  </a:lnTo>
                  <a:lnTo>
                    <a:pt x="42544" y="54609"/>
                  </a:lnTo>
                  <a:lnTo>
                    <a:pt x="36448" y="54609"/>
                  </a:lnTo>
                  <a:lnTo>
                    <a:pt x="36448" y="116077"/>
                  </a:lnTo>
                  <a:lnTo>
                    <a:pt x="22074" y="120880"/>
                  </a:lnTo>
                  <a:lnTo>
                    <a:pt x="10509" y="130206"/>
                  </a:lnTo>
                  <a:lnTo>
                    <a:pt x="2801" y="143009"/>
                  </a:lnTo>
                  <a:lnTo>
                    <a:pt x="0" y="158241"/>
                  </a:lnTo>
                  <a:lnTo>
                    <a:pt x="2801" y="173474"/>
                  </a:lnTo>
                  <a:lnTo>
                    <a:pt x="10509" y="186277"/>
                  </a:lnTo>
                  <a:lnTo>
                    <a:pt x="22074" y="195603"/>
                  </a:lnTo>
                  <a:lnTo>
                    <a:pt x="36448" y="200406"/>
                  </a:lnTo>
                  <a:lnTo>
                    <a:pt x="36448" y="261874"/>
                  </a:lnTo>
                  <a:lnTo>
                    <a:pt x="42544" y="261874"/>
                  </a:lnTo>
                  <a:lnTo>
                    <a:pt x="63926" y="259639"/>
                  </a:lnTo>
                  <a:lnTo>
                    <a:pt x="83772" y="253237"/>
                  </a:lnTo>
                  <a:lnTo>
                    <a:pt x="101641" y="243121"/>
                  </a:lnTo>
                  <a:lnTo>
                    <a:pt x="117093" y="229743"/>
                  </a:lnTo>
                  <a:lnTo>
                    <a:pt x="142747" y="246887"/>
                  </a:lnTo>
                  <a:lnTo>
                    <a:pt x="122358" y="265799"/>
                  </a:lnTo>
                  <a:lnTo>
                    <a:pt x="98409" y="280162"/>
                  </a:lnTo>
                  <a:lnTo>
                    <a:pt x="71578" y="289286"/>
                  </a:lnTo>
                  <a:lnTo>
                    <a:pt x="42544" y="292481"/>
                  </a:lnTo>
                  <a:lnTo>
                    <a:pt x="42544" y="304672"/>
                  </a:lnTo>
                  <a:lnTo>
                    <a:pt x="74612" y="301091"/>
                  </a:lnTo>
                  <a:lnTo>
                    <a:pt x="104203" y="290877"/>
                  </a:lnTo>
                  <a:lnTo>
                    <a:pt x="130555" y="274829"/>
                  </a:lnTo>
                  <a:lnTo>
                    <a:pt x="152907" y="253745"/>
                  </a:lnTo>
                  <a:lnTo>
                    <a:pt x="215137" y="295401"/>
                  </a:lnTo>
                  <a:lnTo>
                    <a:pt x="181228" y="303911"/>
                  </a:lnTo>
                  <a:lnTo>
                    <a:pt x="178053" y="304672"/>
                  </a:lnTo>
                  <a:lnTo>
                    <a:pt x="176021" y="307975"/>
                  </a:lnTo>
                  <a:lnTo>
                    <a:pt x="176910" y="311276"/>
                  </a:lnTo>
                  <a:lnTo>
                    <a:pt x="177545" y="314070"/>
                  </a:lnTo>
                  <a:lnTo>
                    <a:pt x="179958" y="315849"/>
                  </a:lnTo>
                  <a:lnTo>
                    <a:pt x="182752" y="315849"/>
                  </a:lnTo>
                  <a:lnTo>
                    <a:pt x="183260" y="315849"/>
                  </a:lnTo>
                  <a:lnTo>
                    <a:pt x="183769" y="315849"/>
                  </a:lnTo>
                  <a:lnTo>
                    <a:pt x="184276" y="315721"/>
                  </a:lnTo>
                  <a:lnTo>
                    <a:pt x="237235" y="302387"/>
                  </a:lnTo>
                  <a:lnTo>
                    <a:pt x="224027" y="249174"/>
                  </a:lnTo>
                  <a:lnTo>
                    <a:pt x="223265" y="245871"/>
                  </a:lnTo>
                  <a:lnTo>
                    <a:pt x="219963" y="243966"/>
                  </a:lnTo>
                  <a:lnTo>
                    <a:pt x="216662" y="244728"/>
                  </a:lnTo>
                  <a:lnTo>
                    <a:pt x="213359" y="245490"/>
                  </a:lnTo>
                  <a:lnTo>
                    <a:pt x="211454" y="248919"/>
                  </a:lnTo>
                  <a:lnTo>
                    <a:pt x="212216" y="252094"/>
                  </a:lnTo>
                  <a:lnTo>
                    <a:pt x="220218" y="284099"/>
                  </a:lnTo>
                  <a:lnTo>
                    <a:pt x="160527" y="244094"/>
                  </a:lnTo>
                  <a:lnTo>
                    <a:pt x="171531" y="226274"/>
                  </a:lnTo>
                  <a:lnTo>
                    <a:pt x="179974" y="206883"/>
                  </a:lnTo>
                  <a:lnTo>
                    <a:pt x="185584" y="186158"/>
                  </a:lnTo>
                  <a:lnTo>
                    <a:pt x="188087" y="164337"/>
                  </a:lnTo>
                  <a:lnTo>
                    <a:pt x="299084" y="164337"/>
                  </a:lnTo>
                  <a:lnTo>
                    <a:pt x="275081" y="188468"/>
                  </a:lnTo>
                  <a:lnTo>
                    <a:pt x="272795" y="190881"/>
                  </a:lnTo>
                  <a:lnTo>
                    <a:pt x="272795" y="194690"/>
                  </a:lnTo>
                  <a:lnTo>
                    <a:pt x="275081" y="197103"/>
                  </a:lnTo>
                  <a:lnTo>
                    <a:pt x="276351" y="198246"/>
                  </a:lnTo>
                  <a:lnTo>
                    <a:pt x="277875" y="198881"/>
                  </a:lnTo>
                  <a:lnTo>
                    <a:pt x="279399" y="198881"/>
                  </a:lnTo>
                  <a:lnTo>
                    <a:pt x="280923" y="198881"/>
                  </a:lnTo>
                  <a:lnTo>
                    <a:pt x="282574" y="198246"/>
                  </a:lnTo>
                  <a:lnTo>
                    <a:pt x="283718" y="197103"/>
                  </a:lnTo>
                  <a:lnTo>
                    <a:pt x="322325" y="158241"/>
                  </a:lnTo>
                  <a:lnTo>
                    <a:pt x="283718" y="119380"/>
                  </a:lnTo>
                  <a:close/>
                </a:path>
              </a:pathLst>
            </a:custGeom>
            <a:ln w="3175">
              <a:solidFill>
                <a:srgbClr val="49494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5" name="object 4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04756" y="3985577"/>
              <a:ext cx="167131" cy="185801"/>
            </a:xfrm>
            <a:prstGeom prst="rect">
              <a:avLst/>
            </a:prstGeom>
          </p:spPr>
        </p:pic>
      </p:grpSp>
      <p:grpSp>
        <p:nvGrpSpPr>
          <p:cNvPr id="46" name="object 46" descr=""/>
          <p:cNvGrpSpPr/>
          <p:nvPr/>
        </p:nvGrpSpPr>
        <p:grpSpPr>
          <a:xfrm>
            <a:off x="3484054" y="3834574"/>
            <a:ext cx="2564765" cy="2226310"/>
            <a:chOff x="3484054" y="3834574"/>
            <a:chExt cx="2564765" cy="2226310"/>
          </a:xfrm>
        </p:grpSpPr>
        <p:sp>
          <p:nvSpPr>
            <p:cNvPr id="47" name="object 47" descr=""/>
            <p:cNvSpPr/>
            <p:nvPr/>
          </p:nvSpPr>
          <p:spPr>
            <a:xfrm>
              <a:off x="3498341" y="3848861"/>
              <a:ext cx="2536190" cy="528955"/>
            </a:xfrm>
            <a:custGeom>
              <a:avLst/>
              <a:gdLst/>
              <a:ahLst/>
              <a:cxnLst/>
              <a:rect l="l" t="t" r="r" b="b"/>
              <a:pathLst>
                <a:path w="2536190" h="528954">
                  <a:moveTo>
                    <a:pt x="2469007" y="0"/>
                  </a:moveTo>
                  <a:lnTo>
                    <a:pt x="66929" y="0"/>
                  </a:lnTo>
                  <a:lnTo>
                    <a:pt x="40880" y="5260"/>
                  </a:lnTo>
                  <a:lnTo>
                    <a:pt x="19605" y="19605"/>
                  </a:lnTo>
                  <a:lnTo>
                    <a:pt x="5260" y="40880"/>
                  </a:lnTo>
                  <a:lnTo>
                    <a:pt x="0" y="66929"/>
                  </a:lnTo>
                  <a:lnTo>
                    <a:pt x="0" y="528827"/>
                  </a:lnTo>
                  <a:lnTo>
                    <a:pt x="2535936" y="528827"/>
                  </a:lnTo>
                  <a:lnTo>
                    <a:pt x="2535936" y="66929"/>
                  </a:lnTo>
                  <a:lnTo>
                    <a:pt x="2530675" y="40880"/>
                  </a:lnTo>
                  <a:lnTo>
                    <a:pt x="2516330" y="19605"/>
                  </a:lnTo>
                  <a:lnTo>
                    <a:pt x="2495055" y="5260"/>
                  </a:lnTo>
                  <a:lnTo>
                    <a:pt x="2469007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3498341" y="3848861"/>
              <a:ext cx="2536190" cy="2197735"/>
            </a:xfrm>
            <a:custGeom>
              <a:avLst/>
              <a:gdLst/>
              <a:ahLst/>
              <a:cxnLst/>
              <a:rect l="l" t="t" r="r" b="b"/>
              <a:pathLst>
                <a:path w="2536190" h="2197735">
                  <a:moveTo>
                    <a:pt x="66929" y="0"/>
                  </a:moveTo>
                  <a:lnTo>
                    <a:pt x="2469007" y="0"/>
                  </a:lnTo>
                  <a:lnTo>
                    <a:pt x="2495055" y="5260"/>
                  </a:lnTo>
                  <a:lnTo>
                    <a:pt x="2516330" y="19605"/>
                  </a:lnTo>
                  <a:lnTo>
                    <a:pt x="2530675" y="40880"/>
                  </a:lnTo>
                  <a:lnTo>
                    <a:pt x="2535936" y="66929"/>
                  </a:lnTo>
                  <a:lnTo>
                    <a:pt x="2535936" y="528827"/>
                  </a:lnTo>
                  <a:lnTo>
                    <a:pt x="0" y="528827"/>
                  </a:lnTo>
                  <a:lnTo>
                    <a:pt x="0" y="66929"/>
                  </a:lnTo>
                  <a:lnTo>
                    <a:pt x="5260" y="40880"/>
                  </a:lnTo>
                  <a:lnTo>
                    <a:pt x="19605" y="19605"/>
                  </a:lnTo>
                  <a:lnTo>
                    <a:pt x="40880" y="5260"/>
                  </a:lnTo>
                  <a:lnTo>
                    <a:pt x="66929" y="0"/>
                  </a:lnTo>
                  <a:close/>
                </a:path>
                <a:path w="2536190" h="2197735">
                  <a:moveTo>
                    <a:pt x="0" y="39877"/>
                  </a:moveTo>
                  <a:lnTo>
                    <a:pt x="3141" y="24378"/>
                  </a:lnTo>
                  <a:lnTo>
                    <a:pt x="11699" y="11699"/>
                  </a:lnTo>
                  <a:lnTo>
                    <a:pt x="24378" y="3141"/>
                  </a:lnTo>
                  <a:lnTo>
                    <a:pt x="39878" y="0"/>
                  </a:lnTo>
                  <a:lnTo>
                    <a:pt x="2496058" y="0"/>
                  </a:lnTo>
                  <a:lnTo>
                    <a:pt x="2511557" y="3141"/>
                  </a:lnTo>
                  <a:lnTo>
                    <a:pt x="2524236" y="11699"/>
                  </a:lnTo>
                  <a:lnTo>
                    <a:pt x="2532794" y="24378"/>
                  </a:lnTo>
                  <a:lnTo>
                    <a:pt x="2535936" y="39877"/>
                  </a:lnTo>
                  <a:lnTo>
                    <a:pt x="2535936" y="2157704"/>
                  </a:lnTo>
                  <a:lnTo>
                    <a:pt x="2532794" y="2173235"/>
                  </a:lnTo>
                  <a:lnTo>
                    <a:pt x="2524236" y="2185919"/>
                  </a:lnTo>
                  <a:lnTo>
                    <a:pt x="2511557" y="2194471"/>
                  </a:lnTo>
                  <a:lnTo>
                    <a:pt x="2496058" y="2197608"/>
                  </a:lnTo>
                  <a:lnTo>
                    <a:pt x="39878" y="2197608"/>
                  </a:lnTo>
                  <a:lnTo>
                    <a:pt x="24378" y="2194471"/>
                  </a:lnTo>
                  <a:lnTo>
                    <a:pt x="11699" y="2185919"/>
                  </a:lnTo>
                  <a:lnTo>
                    <a:pt x="3141" y="2173235"/>
                  </a:lnTo>
                  <a:lnTo>
                    <a:pt x="0" y="2157704"/>
                  </a:lnTo>
                  <a:lnTo>
                    <a:pt x="0" y="39877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9" name="object 49" descr=""/>
          <p:cNvSpPr txBox="1"/>
          <p:nvPr/>
        </p:nvSpPr>
        <p:spPr>
          <a:xfrm>
            <a:off x="3593972" y="3912870"/>
            <a:ext cx="18110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Informera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gruppen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25" b="1">
                <a:latin typeface="Arial"/>
                <a:cs typeface="Arial"/>
              </a:rPr>
              <a:t>om </a:t>
            </a:r>
            <a:r>
              <a:rPr dirty="0" sz="1200" b="1">
                <a:latin typeface="Arial"/>
                <a:cs typeface="Arial"/>
              </a:rPr>
              <a:t>hur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feedbacken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används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50" name="object 5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0478" y="5293182"/>
            <a:ext cx="252984" cy="167944"/>
          </a:xfrm>
          <a:prstGeom prst="rect">
            <a:avLst/>
          </a:prstGeom>
        </p:spPr>
      </p:pic>
      <p:sp>
        <p:nvSpPr>
          <p:cNvPr id="51" name="object 51" descr=""/>
          <p:cNvSpPr txBox="1"/>
          <p:nvPr/>
        </p:nvSpPr>
        <p:spPr>
          <a:xfrm>
            <a:off x="3557778" y="4451730"/>
            <a:ext cx="2329180" cy="1320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4785" marR="5080" indent="-17272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solidFill>
                  <a:srgbClr val="00AF50"/>
                </a:solidFill>
                <a:latin typeface="Segoe UI Symbol"/>
                <a:cs typeface="Segoe UI Symbol"/>
              </a:rPr>
              <a:t>✔</a:t>
            </a:r>
            <a:r>
              <a:rPr dirty="0" sz="1000" spc="310">
                <a:solidFill>
                  <a:srgbClr val="00AF50"/>
                </a:solidFill>
                <a:latin typeface="Segoe UI Symbol"/>
                <a:cs typeface="Segoe UI Symbol"/>
              </a:rPr>
              <a:t> </a:t>
            </a:r>
            <a:r>
              <a:rPr dirty="0" sz="1000" spc="-10">
                <a:latin typeface="Arial"/>
                <a:cs typeface="Arial"/>
              </a:rPr>
              <a:t>Återkoppla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kontinuerligt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till </a:t>
            </a:r>
            <a:r>
              <a:rPr dirty="0" sz="1000" spc="-10">
                <a:latin typeface="Arial"/>
                <a:cs typeface="Arial"/>
              </a:rPr>
              <a:t>medarbetarna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hur</a:t>
            </a:r>
            <a:r>
              <a:rPr dirty="0" sz="1000" spc="-10">
                <a:latin typeface="Arial"/>
                <a:cs typeface="Arial"/>
              </a:rPr>
              <a:t> feedbacken används,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och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–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om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den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är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värdefull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– </a:t>
            </a:r>
            <a:r>
              <a:rPr dirty="0" sz="1000">
                <a:latin typeface="Arial"/>
                <a:cs typeface="Arial"/>
              </a:rPr>
              <a:t>säkerställ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känner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till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detta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att </a:t>
            </a:r>
            <a:r>
              <a:rPr dirty="0" sz="1000">
                <a:latin typeface="Arial"/>
                <a:cs typeface="Arial"/>
              </a:rPr>
              <a:t>stimulera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till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fortsatt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feedback.</a:t>
            </a:r>
            <a:endParaRPr sz="1000">
              <a:latin typeface="Arial"/>
              <a:cs typeface="Arial"/>
            </a:endParaRPr>
          </a:p>
          <a:p>
            <a:pPr marL="184785" marR="13970">
              <a:lnSpc>
                <a:spcPct val="100000"/>
              </a:lnSpc>
              <a:spcBef>
                <a:spcPts val="600"/>
              </a:spcBef>
            </a:pPr>
            <a:r>
              <a:rPr dirty="0" sz="1000">
                <a:latin typeface="Arial"/>
                <a:cs typeface="Arial"/>
              </a:rPr>
              <a:t>Undvik att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förutsätta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medarbetarna automatiskt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förstår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feedbacken används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och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uppskattas.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52" name="object 52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566028" y="3878960"/>
            <a:ext cx="414147" cy="461390"/>
          </a:xfrm>
          <a:prstGeom prst="rect">
            <a:avLst/>
          </a:prstGeom>
        </p:spPr>
      </p:pic>
      <p:grpSp>
        <p:nvGrpSpPr>
          <p:cNvPr id="53" name="object 53" descr=""/>
          <p:cNvGrpSpPr/>
          <p:nvPr/>
        </p:nvGrpSpPr>
        <p:grpSpPr>
          <a:xfrm>
            <a:off x="6144958" y="3834574"/>
            <a:ext cx="2564765" cy="2226310"/>
            <a:chOff x="6144958" y="3834574"/>
            <a:chExt cx="2564765" cy="2226310"/>
          </a:xfrm>
        </p:grpSpPr>
        <p:sp>
          <p:nvSpPr>
            <p:cNvPr id="54" name="object 54" descr=""/>
            <p:cNvSpPr/>
            <p:nvPr/>
          </p:nvSpPr>
          <p:spPr>
            <a:xfrm>
              <a:off x="6159246" y="3848861"/>
              <a:ext cx="2536190" cy="528955"/>
            </a:xfrm>
            <a:custGeom>
              <a:avLst/>
              <a:gdLst/>
              <a:ahLst/>
              <a:cxnLst/>
              <a:rect l="l" t="t" r="r" b="b"/>
              <a:pathLst>
                <a:path w="2536190" h="528954">
                  <a:moveTo>
                    <a:pt x="2469006" y="0"/>
                  </a:moveTo>
                  <a:lnTo>
                    <a:pt x="66928" y="0"/>
                  </a:lnTo>
                  <a:lnTo>
                    <a:pt x="40880" y="5260"/>
                  </a:lnTo>
                  <a:lnTo>
                    <a:pt x="19605" y="19605"/>
                  </a:lnTo>
                  <a:lnTo>
                    <a:pt x="5260" y="40880"/>
                  </a:lnTo>
                  <a:lnTo>
                    <a:pt x="0" y="66929"/>
                  </a:lnTo>
                  <a:lnTo>
                    <a:pt x="0" y="528827"/>
                  </a:lnTo>
                  <a:lnTo>
                    <a:pt x="2535935" y="528827"/>
                  </a:lnTo>
                  <a:lnTo>
                    <a:pt x="2535935" y="66929"/>
                  </a:lnTo>
                  <a:lnTo>
                    <a:pt x="2530675" y="40880"/>
                  </a:lnTo>
                  <a:lnTo>
                    <a:pt x="2516330" y="19605"/>
                  </a:lnTo>
                  <a:lnTo>
                    <a:pt x="2495055" y="5260"/>
                  </a:lnTo>
                  <a:lnTo>
                    <a:pt x="2469006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6159246" y="3848861"/>
              <a:ext cx="2536190" cy="2197735"/>
            </a:xfrm>
            <a:custGeom>
              <a:avLst/>
              <a:gdLst/>
              <a:ahLst/>
              <a:cxnLst/>
              <a:rect l="l" t="t" r="r" b="b"/>
              <a:pathLst>
                <a:path w="2536190" h="2197735">
                  <a:moveTo>
                    <a:pt x="66928" y="0"/>
                  </a:moveTo>
                  <a:lnTo>
                    <a:pt x="2469006" y="0"/>
                  </a:lnTo>
                  <a:lnTo>
                    <a:pt x="2495055" y="5260"/>
                  </a:lnTo>
                  <a:lnTo>
                    <a:pt x="2516330" y="19605"/>
                  </a:lnTo>
                  <a:lnTo>
                    <a:pt x="2530675" y="40880"/>
                  </a:lnTo>
                  <a:lnTo>
                    <a:pt x="2535935" y="66929"/>
                  </a:lnTo>
                  <a:lnTo>
                    <a:pt x="2535935" y="528827"/>
                  </a:lnTo>
                  <a:lnTo>
                    <a:pt x="0" y="528827"/>
                  </a:lnTo>
                  <a:lnTo>
                    <a:pt x="0" y="66929"/>
                  </a:lnTo>
                  <a:lnTo>
                    <a:pt x="5260" y="40880"/>
                  </a:lnTo>
                  <a:lnTo>
                    <a:pt x="19605" y="19605"/>
                  </a:lnTo>
                  <a:lnTo>
                    <a:pt x="40880" y="5260"/>
                  </a:lnTo>
                  <a:lnTo>
                    <a:pt x="66928" y="0"/>
                  </a:lnTo>
                  <a:close/>
                </a:path>
                <a:path w="2536190" h="2197735">
                  <a:moveTo>
                    <a:pt x="0" y="39877"/>
                  </a:moveTo>
                  <a:lnTo>
                    <a:pt x="3141" y="24378"/>
                  </a:lnTo>
                  <a:lnTo>
                    <a:pt x="11699" y="11699"/>
                  </a:lnTo>
                  <a:lnTo>
                    <a:pt x="24378" y="3141"/>
                  </a:lnTo>
                  <a:lnTo>
                    <a:pt x="39877" y="0"/>
                  </a:lnTo>
                  <a:lnTo>
                    <a:pt x="2496057" y="0"/>
                  </a:lnTo>
                  <a:lnTo>
                    <a:pt x="2511557" y="3141"/>
                  </a:lnTo>
                  <a:lnTo>
                    <a:pt x="2524236" y="11699"/>
                  </a:lnTo>
                  <a:lnTo>
                    <a:pt x="2532794" y="24378"/>
                  </a:lnTo>
                  <a:lnTo>
                    <a:pt x="2535935" y="39877"/>
                  </a:lnTo>
                  <a:lnTo>
                    <a:pt x="2535935" y="2157704"/>
                  </a:lnTo>
                  <a:lnTo>
                    <a:pt x="2532794" y="2173235"/>
                  </a:lnTo>
                  <a:lnTo>
                    <a:pt x="2524236" y="2185919"/>
                  </a:lnTo>
                  <a:lnTo>
                    <a:pt x="2511557" y="2194471"/>
                  </a:lnTo>
                  <a:lnTo>
                    <a:pt x="2496057" y="2197608"/>
                  </a:lnTo>
                  <a:lnTo>
                    <a:pt x="39877" y="2197608"/>
                  </a:lnTo>
                  <a:lnTo>
                    <a:pt x="24378" y="2194471"/>
                  </a:lnTo>
                  <a:lnTo>
                    <a:pt x="11699" y="2185919"/>
                  </a:lnTo>
                  <a:lnTo>
                    <a:pt x="3141" y="2173235"/>
                  </a:lnTo>
                  <a:lnTo>
                    <a:pt x="0" y="2157704"/>
                  </a:lnTo>
                  <a:lnTo>
                    <a:pt x="0" y="39877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6" name="object 56" descr=""/>
          <p:cNvSpPr txBox="1"/>
          <p:nvPr/>
        </p:nvSpPr>
        <p:spPr>
          <a:xfrm>
            <a:off x="6253988" y="3912870"/>
            <a:ext cx="16846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Utbyt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idéer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och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20" b="1">
                <a:latin typeface="Arial"/>
                <a:cs typeface="Arial"/>
              </a:rPr>
              <a:t>best- </a:t>
            </a:r>
            <a:r>
              <a:rPr dirty="0" sz="1200" b="1">
                <a:latin typeface="Arial"/>
                <a:cs typeface="Arial"/>
              </a:rPr>
              <a:t>practices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med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kollegor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57" name="object 5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30746" y="5598566"/>
            <a:ext cx="252984" cy="167640"/>
          </a:xfrm>
          <a:prstGeom prst="rect">
            <a:avLst/>
          </a:prstGeom>
        </p:spPr>
      </p:pic>
      <p:sp>
        <p:nvSpPr>
          <p:cNvPr id="58" name="object 58" descr=""/>
          <p:cNvSpPr txBox="1"/>
          <p:nvPr/>
        </p:nvSpPr>
        <p:spPr>
          <a:xfrm>
            <a:off x="6218046" y="4451730"/>
            <a:ext cx="2365375" cy="1473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4785" marR="5080" indent="-17272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solidFill>
                  <a:srgbClr val="00AF50"/>
                </a:solidFill>
                <a:latin typeface="Segoe UI Symbol"/>
                <a:cs typeface="Segoe UI Symbol"/>
              </a:rPr>
              <a:t>✔</a:t>
            </a:r>
            <a:r>
              <a:rPr dirty="0" sz="1000" spc="260">
                <a:solidFill>
                  <a:srgbClr val="00AF50"/>
                </a:solidFill>
                <a:latin typeface="Segoe UI Symbol"/>
                <a:cs typeface="Segoe UI Symbol"/>
              </a:rPr>
              <a:t> </a:t>
            </a:r>
            <a:r>
              <a:rPr dirty="0" sz="1000">
                <a:latin typeface="Arial"/>
                <a:cs typeface="Arial"/>
              </a:rPr>
              <a:t>Diskutera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idéer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med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chefskollegor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i </a:t>
            </a:r>
            <a:r>
              <a:rPr dirty="0" sz="1000" spc="-10">
                <a:latin typeface="Arial"/>
                <a:cs typeface="Arial"/>
              </a:rPr>
              <a:t>jämförbara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enheter,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exempelvis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runt </a:t>
            </a:r>
            <a:r>
              <a:rPr dirty="0" sz="1000" i="1">
                <a:latin typeface="Arial"/>
                <a:cs typeface="Arial"/>
              </a:rPr>
              <a:t>”Hur</a:t>
            </a:r>
            <a:r>
              <a:rPr dirty="0" sz="1000" spc="-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lyckas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ni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få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ett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så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bra</a:t>
            </a:r>
            <a:r>
              <a:rPr dirty="0" sz="1000" spc="-4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resultat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inom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[den</a:t>
            </a:r>
            <a:r>
              <a:rPr dirty="0" sz="1000" spc="-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här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dimensionen]?”</a:t>
            </a:r>
            <a:r>
              <a:rPr dirty="0" sz="1000" spc="-10">
                <a:latin typeface="Arial"/>
                <a:cs typeface="Arial"/>
              </a:rPr>
              <a:t>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20" i="1">
                <a:latin typeface="Arial"/>
                <a:cs typeface="Arial"/>
              </a:rPr>
              <a:t>”Vad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har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ni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gjort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för</a:t>
            </a:r>
            <a:r>
              <a:rPr dirty="0" sz="1000" spc="-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att</a:t>
            </a:r>
            <a:r>
              <a:rPr dirty="0" sz="1000" spc="-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lyckas</a:t>
            </a:r>
            <a:r>
              <a:rPr dirty="0" sz="1000" spc="-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höja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resultatet </a:t>
            </a:r>
            <a:r>
              <a:rPr dirty="0" sz="1000" i="1">
                <a:latin typeface="Arial"/>
                <a:cs typeface="Arial"/>
              </a:rPr>
              <a:t>flera</a:t>
            </a:r>
            <a:r>
              <a:rPr dirty="0" sz="1000" spc="-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mätningar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rad?”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och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”Hur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får</a:t>
            </a:r>
            <a:r>
              <a:rPr dirty="0" sz="1000" spc="-40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ni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ett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så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högt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deltagande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er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grupp?”</a:t>
            </a:r>
            <a:r>
              <a:rPr dirty="0" sz="1000" spc="-1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184785" marR="299085">
              <a:lnSpc>
                <a:spcPct val="100000"/>
              </a:lnSpc>
              <a:spcBef>
                <a:spcPts val="600"/>
              </a:spcBef>
            </a:pPr>
            <a:r>
              <a:rPr dirty="0" sz="1000">
                <a:latin typeface="Arial"/>
                <a:cs typeface="Arial"/>
              </a:rPr>
              <a:t>Undvik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”uppfinna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hjulet”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flera gånger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om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samma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organisation.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59" name="object 59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171688" y="3917569"/>
            <a:ext cx="425450" cy="425831"/>
          </a:xfrm>
          <a:prstGeom prst="rect">
            <a:avLst/>
          </a:prstGeom>
        </p:spPr>
      </p:pic>
      <p:grpSp>
        <p:nvGrpSpPr>
          <p:cNvPr id="60" name="object 60" descr=""/>
          <p:cNvGrpSpPr/>
          <p:nvPr/>
        </p:nvGrpSpPr>
        <p:grpSpPr>
          <a:xfrm>
            <a:off x="8804338" y="3834574"/>
            <a:ext cx="2564765" cy="2226310"/>
            <a:chOff x="8804338" y="3834574"/>
            <a:chExt cx="2564765" cy="2226310"/>
          </a:xfrm>
        </p:grpSpPr>
        <p:sp>
          <p:nvSpPr>
            <p:cNvPr id="61" name="object 61" descr=""/>
            <p:cNvSpPr/>
            <p:nvPr/>
          </p:nvSpPr>
          <p:spPr>
            <a:xfrm>
              <a:off x="8818626" y="3848861"/>
              <a:ext cx="2536190" cy="528955"/>
            </a:xfrm>
            <a:custGeom>
              <a:avLst/>
              <a:gdLst/>
              <a:ahLst/>
              <a:cxnLst/>
              <a:rect l="l" t="t" r="r" b="b"/>
              <a:pathLst>
                <a:path w="2536190" h="528954">
                  <a:moveTo>
                    <a:pt x="2469006" y="0"/>
                  </a:moveTo>
                  <a:lnTo>
                    <a:pt x="66928" y="0"/>
                  </a:lnTo>
                  <a:lnTo>
                    <a:pt x="40880" y="5260"/>
                  </a:lnTo>
                  <a:lnTo>
                    <a:pt x="19605" y="19605"/>
                  </a:lnTo>
                  <a:lnTo>
                    <a:pt x="5260" y="40880"/>
                  </a:lnTo>
                  <a:lnTo>
                    <a:pt x="0" y="66929"/>
                  </a:lnTo>
                  <a:lnTo>
                    <a:pt x="0" y="528827"/>
                  </a:lnTo>
                  <a:lnTo>
                    <a:pt x="2535935" y="528827"/>
                  </a:lnTo>
                  <a:lnTo>
                    <a:pt x="2535935" y="66929"/>
                  </a:lnTo>
                  <a:lnTo>
                    <a:pt x="2530675" y="40880"/>
                  </a:lnTo>
                  <a:lnTo>
                    <a:pt x="2516330" y="19605"/>
                  </a:lnTo>
                  <a:lnTo>
                    <a:pt x="2495055" y="5260"/>
                  </a:lnTo>
                  <a:lnTo>
                    <a:pt x="2469006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8818626" y="3848861"/>
              <a:ext cx="2536190" cy="2197735"/>
            </a:xfrm>
            <a:custGeom>
              <a:avLst/>
              <a:gdLst/>
              <a:ahLst/>
              <a:cxnLst/>
              <a:rect l="l" t="t" r="r" b="b"/>
              <a:pathLst>
                <a:path w="2536190" h="2197735">
                  <a:moveTo>
                    <a:pt x="66928" y="0"/>
                  </a:moveTo>
                  <a:lnTo>
                    <a:pt x="2469006" y="0"/>
                  </a:lnTo>
                  <a:lnTo>
                    <a:pt x="2495055" y="5260"/>
                  </a:lnTo>
                  <a:lnTo>
                    <a:pt x="2516330" y="19605"/>
                  </a:lnTo>
                  <a:lnTo>
                    <a:pt x="2530675" y="40880"/>
                  </a:lnTo>
                  <a:lnTo>
                    <a:pt x="2535935" y="66929"/>
                  </a:lnTo>
                  <a:lnTo>
                    <a:pt x="2535935" y="528827"/>
                  </a:lnTo>
                  <a:lnTo>
                    <a:pt x="0" y="528827"/>
                  </a:lnTo>
                  <a:lnTo>
                    <a:pt x="0" y="66929"/>
                  </a:lnTo>
                  <a:lnTo>
                    <a:pt x="5260" y="40880"/>
                  </a:lnTo>
                  <a:lnTo>
                    <a:pt x="19605" y="19605"/>
                  </a:lnTo>
                  <a:lnTo>
                    <a:pt x="40880" y="5260"/>
                  </a:lnTo>
                  <a:lnTo>
                    <a:pt x="66928" y="0"/>
                  </a:lnTo>
                  <a:close/>
                </a:path>
                <a:path w="2536190" h="2197735">
                  <a:moveTo>
                    <a:pt x="0" y="39877"/>
                  </a:moveTo>
                  <a:lnTo>
                    <a:pt x="3141" y="24378"/>
                  </a:lnTo>
                  <a:lnTo>
                    <a:pt x="11699" y="11699"/>
                  </a:lnTo>
                  <a:lnTo>
                    <a:pt x="24378" y="3141"/>
                  </a:lnTo>
                  <a:lnTo>
                    <a:pt x="39877" y="0"/>
                  </a:lnTo>
                  <a:lnTo>
                    <a:pt x="2496057" y="0"/>
                  </a:lnTo>
                  <a:lnTo>
                    <a:pt x="2511557" y="3141"/>
                  </a:lnTo>
                  <a:lnTo>
                    <a:pt x="2524236" y="11699"/>
                  </a:lnTo>
                  <a:lnTo>
                    <a:pt x="2532794" y="24378"/>
                  </a:lnTo>
                  <a:lnTo>
                    <a:pt x="2535935" y="39877"/>
                  </a:lnTo>
                  <a:lnTo>
                    <a:pt x="2535935" y="2157704"/>
                  </a:lnTo>
                  <a:lnTo>
                    <a:pt x="2532794" y="2173235"/>
                  </a:lnTo>
                  <a:lnTo>
                    <a:pt x="2524236" y="2185919"/>
                  </a:lnTo>
                  <a:lnTo>
                    <a:pt x="2511557" y="2194471"/>
                  </a:lnTo>
                  <a:lnTo>
                    <a:pt x="2496057" y="2197608"/>
                  </a:lnTo>
                  <a:lnTo>
                    <a:pt x="39877" y="2197608"/>
                  </a:lnTo>
                  <a:lnTo>
                    <a:pt x="24378" y="2194471"/>
                  </a:lnTo>
                  <a:lnTo>
                    <a:pt x="11699" y="2185919"/>
                  </a:lnTo>
                  <a:lnTo>
                    <a:pt x="3141" y="2173235"/>
                  </a:lnTo>
                  <a:lnTo>
                    <a:pt x="0" y="2157704"/>
                  </a:lnTo>
                  <a:lnTo>
                    <a:pt x="0" y="39877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3" name="object 63" descr=""/>
          <p:cNvSpPr txBox="1"/>
          <p:nvPr/>
        </p:nvSpPr>
        <p:spPr>
          <a:xfrm>
            <a:off x="8914256" y="3912870"/>
            <a:ext cx="15233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Dra</a:t>
            </a:r>
            <a:r>
              <a:rPr dirty="0" sz="1200" spc="-4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nytta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av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centrala resurser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64" name="object 6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91016" y="5141086"/>
            <a:ext cx="252983" cy="167640"/>
          </a:xfrm>
          <a:prstGeom prst="rect">
            <a:avLst/>
          </a:prstGeom>
        </p:spPr>
      </p:pic>
      <p:sp>
        <p:nvSpPr>
          <p:cNvPr id="65" name="object 65" descr=""/>
          <p:cNvSpPr txBox="1"/>
          <p:nvPr/>
        </p:nvSpPr>
        <p:spPr>
          <a:xfrm>
            <a:off x="8878316" y="4451730"/>
            <a:ext cx="2389505" cy="1168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4785" marR="5080" indent="-17272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solidFill>
                  <a:srgbClr val="00AF50"/>
                </a:solidFill>
                <a:latin typeface="Segoe UI Symbol"/>
                <a:cs typeface="Segoe UI Symbol"/>
              </a:rPr>
              <a:t>✔</a:t>
            </a:r>
            <a:r>
              <a:rPr dirty="0" sz="1000" spc="235">
                <a:solidFill>
                  <a:srgbClr val="00AF50"/>
                </a:solidFill>
                <a:latin typeface="Segoe UI Symbol"/>
                <a:cs typeface="Segoe UI Symbol"/>
              </a:rPr>
              <a:t> </a:t>
            </a:r>
            <a:r>
              <a:rPr dirty="0" sz="1000">
                <a:latin typeface="Arial"/>
                <a:cs typeface="Arial"/>
              </a:rPr>
              <a:t>Utnyttja</a:t>
            </a:r>
            <a:r>
              <a:rPr dirty="0" sz="1000" spc="-10">
                <a:latin typeface="Arial"/>
                <a:cs typeface="Arial"/>
              </a:rPr>
              <a:t> tillgängliga</a:t>
            </a:r>
            <a:r>
              <a:rPr dirty="0" sz="1000">
                <a:latin typeface="Arial"/>
                <a:cs typeface="Arial"/>
              </a:rPr>
              <a:t> resurser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din </a:t>
            </a:r>
            <a:r>
              <a:rPr dirty="0" sz="1000" spc="-10">
                <a:latin typeface="Arial"/>
                <a:cs typeface="Arial"/>
              </a:rPr>
              <a:t>organisation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–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det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är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högst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troligt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att </a:t>
            </a:r>
            <a:r>
              <a:rPr dirty="0" sz="1000">
                <a:latin typeface="Arial"/>
                <a:cs typeface="Arial"/>
              </a:rPr>
              <a:t>någon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upplevt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liknande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situation tidigare.</a:t>
            </a:r>
            <a:endParaRPr sz="1000">
              <a:latin typeface="Arial"/>
              <a:cs typeface="Arial"/>
            </a:endParaRPr>
          </a:p>
          <a:p>
            <a:pPr marL="184785" marR="107950">
              <a:lnSpc>
                <a:spcPct val="100000"/>
              </a:lnSpc>
              <a:spcBef>
                <a:spcPts val="600"/>
              </a:spcBef>
            </a:pPr>
            <a:r>
              <a:rPr dirty="0" sz="1000">
                <a:latin typeface="Arial"/>
                <a:cs typeface="Arial"/>
              </a:rPr>
              <a:t>Undvik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vänta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länge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med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att </a:t>
            </a:r>
            <a:r>
              <a:rPr dirty="0" sz="1000" spc="-10">
                <a:latin typeface="Arial"/>
                <a:cs typeface="Arial"/>
              </a:rPr>
              <a:t>hantera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utmaning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–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ju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tidigare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den </a:t>
            </a:r>
            <a:r>
              <a:rPr dirty="0" sz="1000" spc="-10">
                <a:latin typeface="Arial"/>
                <a:cs typeface="Arial"/>
              </a:rPr>
              <a:t>hanteras,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desto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enklare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och</a:t>
            </a:r>
            <a:r>
              <a:rPr dirty="0" sz="1000" spc="-10">
                <a:latin typeface="Arial"/>
                <a:cs typeface="Arial"/>
              </a:rPr>
              <a:t> bättre.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66" name="object 66" descr=""/>
          <p:cNvGrpSpPr/>
          <p:nvPr/>
        </p:nvGrpSpPr>
        <p:grpSpPr>
          <a:xfrm>
            <a:off x="10912220" y="3898391"/>
            <a:ext cx="332105" cy="413384"/>
            <a:chOff x="10912220" y="3898391"/>
            <a:chExt cx="332105" cy="413384"/>
          </a:xfrm>
        </p:grpSpPr>
        <p:sp>
          <p:nvSpPr>
            <p:cNvPr id="67" name="object 67" descr=""/>
            <p:cNvSpPr/>
            <p:nvPr/>
          </p:nvSpPr>
          <p:spPr>
            <a:xfrm>
              <a:off x="10936223" y="3898391"/>
              <a:ext cx="307975" cy="307975"/>
            </a:xfrm>
            <a:custGeom>
              <a:avLst/>
              <a:gdLst/>
              <a:ahLst/>
              <a:cxnLst/>
              <a:rect l="l" t="t" r="r" b="b"/>
              <a:pathLst>
                <a:path w="307975" h="307975">
                  <a:moveTo>
                    <a:pt x="153924" y="0"/>
                  </a:moveTo>
                  <a:lnTo>
                    <a:pt x="105290" y="7851"/>
                  </a:lnTo>
                  <a:lnTo>
                    <a:pt x="63038" y="29711"/>
                  </a:lnTo>
                  <a:lnTo>
                    <a:pt x="29711" y="63038"/>
                  </a:lnTo>
                  <a:lnTo>
                    <a:pt x="7851" y="105290"/>
                  </a:lnTo>
                  <a:lnTo>
                    <a:pt x="0" y="153923"/>
                  </a:lnTo>
                  <a:lnTo>
                    <a:pt x="7851" y="202557"/>
                  </a:lnTo>
                  <a:lnTo>
                    <a:pt x="29711" y="244809"/>
                  </a:lnTo>
                  <a:lnTo>
                    <a:pt x="63038" y="278136"/>
                  </a:lnTo>
                  <a:lnTo>
                    <a:pt x="105290" y="299996"/>
                  </a:lnTo>
                  <a:lnTo>
                    <a:pt x="153924" y="307847"/>
                  </a:lnTo>
                  <a:lnTo>
                    <a:pt x="202557" y="299996"/>
                  </a:lnTo>
                  <a:lnTo>
                    <a:pt x="244809" y="278136"/>
                  </a:lnTo>
                  <a:lnTo>
                    <a:pt x="278136" y="244809"/>
                  </a:lnTo>
                  <a:lnTo>
                    <a:pt x="299996" y="202557"/>
                  </a:lnTo>
                  <a:lnTo>
                    <a:pt x="307848" y="153923"/>
                  </a:lnTo>
                  <a:lnTo>
                    <a:pt x="299996" y="105290"/>
                  </a:lnTo>
                  <a:lnTo>
                    <a:pt x="278136" y="63038"/>
                  </a:lnTo>
                  <a:lnTo>
                    <a:pt x="244809" y="29711"/>
                  </a:lnTo>
                  <a:lnTo>
                    <a:pt x="202557" y="7851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FB92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11000739" y="4037583"/>
              <a:ext cx="237490" cy="270510"/>
            </a:xfrm>
            <a:custGeom>
              <a:avLst/>
              <a:gdLst/>
              <a:ahLst/>
              <a:cxnLst/>
              <a:rect l="l" t="t" r="r" b="b"/>
              <a:pathLst>
                <a:path w="237490" h="270510">
                  <a:moveTo>
                    <a:pt x="170179" y="0"/>
                  </a:moveTo>
                  <a:lnTo>
                    <a:pt x="2412" y="0"/>
                  </a:lnTo>
                  <a:lnTo>
                    <a:pt x="0" y="2413"/>
                  </a:lnTo>
                  <a:lnTo>
                    <a:pt x="0" y="267970"/>
                  </a:lnTo>
                  <a:lnTo>
                    <a:pt x="2412" y="270383"/>
                  </a:lnTo>
                  <a:lnTo>
                    <a:pt x="230124" y="270383"/>
                  </a:lnTo>
                  <a:lnTo>
                    <a:pt x="237362" y="263144"/>
                  </a:lnTo>
                  <a:lnTo>
                    <a:pt x="237362" y="259588"/>
                  </a:lnTo>
                  <a:lnTo>
                    <a:pt x="10794" y="259588"/>
                  </a:lnTo>
                  <a:lnTo>
                    <a:pt x="10794" y="227076"/>
                  </a:lnTo>
                  <a:lnTo>
                    <a:pt x="170179" y="227076"/>
                  </a:lnTo>
                  <a:lnTo>
                    <a:pt x="172592" y="224663"/>
                  </a:lnTo>
                  <a:lnTo>
                    <a:pt x="172592" y="216281"/>
                  </a:lnTo>
                  <a:lnTo>
                    <a:pt x="10794" y="216281"/>
                  </a:lnTo>
                  <a:lnTo>
                    <a:pt x="10794" y="183896"/>
                  </a:lnTo>
                  <a:lnTo>
                    <a:pt x="172592" y="183896"/>
                  </a:lnTo>
                  <a:lnTo>
                    <a:pt x="172592" y="173101"/>
                  </a:lnTo>
                  <a:lnTo>
                    <a:pt x="10794" y="173101"/>
                  </a:lnTo>
                  <a:lnTo>
                    <a:pt x="10794" y="140589"/>
                  </a:lnTo>
                  <a:lnTo>
                    <a:pt x="172592" y="140589"/>
                  </a:lnTo>
                  <a:lnTo>
                    <a:pt x="172592" y="129794"/>
                  </a:lnTo>
                  <a:lnTo>
                    <a:pt x="10794" y="129794"/>
                  </a:lnTo>
                  <a:lnTo>
                    <a:pt x="10794" y="97282"/>
                  </a:lnTo>
                  <a:lnTo>
                    <a:pt x="172592" y="97282"/>
                  </a:lnTo>
                  <a:lnTo>
                    <a:pt x="172592" y="86487"/>
                  </a:lnTo>
                  <a:lnTo>
                    <a:pt x="10794" y="86487"/>
                  </a:lnTo>
                  <a:lnTo>
                    <a:pt x="10794" y="54102"/>
                  </a:lnTo>
                  <a:lnTo>
                    <a:pt x="172592" y="54102"/>
                  </a:lnTo>
                  <a:lnTo>
                    <a:pt x="172592" y="43180"/>
                  </a:lnTo>
                  <a:lnTo>
                    <a:pt x="10794" y="43180"/>
                  </a:lnTo>
                  <a:lnTo>
                    <a:pt x="10794" y="10795"/>
                  </a:lnTo>
                  <a:lnTo>
                    <a:pt x="172592" y="10795"/>
                  </a:lnTo>
                  <a:lnTo>
                    <a:pt x="172592" y="2413"/>
                  </a:lnTo>
                  <a:lnTo>
                    <a:pt x="170179" y="0"/>
                  </a:lnTo>
                  <a:close/>
                </a:path>
                <a:path w="237490" h="270510">
                  <a:moveTo>
                    <a:pt x="43179" y="227076"/>
                  </a:moveTo>
                  <a:lnTo>
                    <a:pt x="32384" y="227076"/>
                  </a:lnTo>
                  <a:lnTo>
                    <a:pt x="32384" y="259588"/>
                  </a:lnTo>
                  <a:lnTo>
                    <a:pt x="43179" y="259588"/>
                  </a:lnTo>
                  <a:lnTo>
                    <a:pt x="43179" y="227076"/>
                  </a:lnTo>
                  <a:close/>
                </a:path>
                <a:path w="237490" h="270510">
                  <a:moveTo>
                    <a:pt x="75564" y="227076"/>
                  </a:moveTo>
                  <a:lnTo>
                    <a:pt x="64769" y="227076"/>
                  </a:lnTo>
                  <a:lnTo>
                    <a:pt x="64769" y="259588"/>
                  </a:lnTo>
                  <a:lnTo>
                    <a:pt x="75564" y="259588"/>
                  </a:lnTo>
                  <a:lnTo>
                    <a:pt x="75564" y="227076"/>
                  </a:lnTo>
                  <a:close/>
                </a:path>
                <a:path w="237490" h="270510">
                  <a:moveTo>
                    <a:pt x="107823" y="227076"/>
                  </a:moveTo>
                  <a:lnTo>
                    <a:pt x="97027" y="227076"/>
                  </a:lnTo>
                  <a:lnTo>
                    <a:pt x="97027" y="259588"/>
                  </a:lnTo>
                  <a:lnTo>
                    <a:pt x="107823" y="259588"/>
                  </a:lnTo>
                  <a:lnTo>
                    <a:pt x="107823" y="227076"/>
                  </a:lnTo>
                  <a:close/>
                </a:path>
                <a:path w="237490" h="270510">
                  <a:moveTo>
                    <a:pt x="140207" y="227076"/>
                  </a:moveTo>
                  <a:lnTo>
                    <a:pt x="129412" y="227076"/>
                  </a:lnTo>
                  <a:lnTo>
                    <a:pt x="129412" y="259588"/>
                  </a:lnTo>
                  <a:lnTo>
                    <a:pt x="140207" y="259588"/>
                  </a:lnTo>
                  <a:lnTo>
                    <a:pt x="140207" y="227076"/>
                  </a:lnTo>
                  <a:close/>
                </a:path>
                <a:path w="237490" h="270510">
                  <a:moveTo>
                    <a:pt x="179831" y="237998"/>
                  </a:moveTo>
                  <a:lnTo>
                    <a:pt x="169036" y="237998"/>
                  </a:lnTo>
                  <a:lnTo>
                    <a:pt x="161798" y="245237"/>
                  </a:lnTo>
                  <a:lnTo>
                    <a:pt x="161798" y="256032"/>
                  </a:lnTo>
                  <a:lnTo>
                    <a:pt x="162178" y="257810"/>
                  </a:lnTo>
                  <a:lnTo>
                    <a:pt x="162813" y="259588"/>
                  </a:lnTo>
                  <a:lnTo>
                    <a:pt x="175005" y="259588"/>
                  </a:lnTo>
                  <a:lnTo>
                    <a:pt x="172592" y="257175"/>
                  </a:lnTo>
                  <a:lnTo>
                    <a:pt x="172592" y="251206"/>
                  </a:lnTo>
                  <a:lnTo>
                    <a:pt x="175005" y="248793"/>
                  </a:lnTo>
                  <a:lnTo>
                    <a:pt x="188098" y="248793"/>
                  </a:lnTo>
                  <a:lnTo>
                    <a:pt x="188721" y="248031"/>
                  </a:lnTo>
                  <a:lnTo>
                    <a:pt x="189102" y="246253"/>
                  </a:lnTo>
                  <a:lnTo>
                    <a:pt x="190245" y="241427"/>
                  </a:lnTo>
                  <a:lnTo>
                    <a:pt x="194404" y="238125"/>
                  </a:lnTo>
                  <a:lnTo>
                    <a:pt x="180848" y="238125"/>
                  </a:lnTo>
                  <a:lnTo>
                    <a:pt x="179831" y="237998"/>
                  </a:lnTo>
                  <a:close/>
                </a:path>
                <a:path w="237490" h="270510">
                  <a:moveTo>
                    <a:pt x="237362" y="247396"/>
                  </a:moveTo>
                  <a:lnTo>
                    <a:pt x="221741" y="247396"/>
                  </a:lnTo>
                  <a:lnTo>
                    <a:pt x="226567" y="250190"/>
                  </a:lnTo>
                  <a:lnTo>
                    <a:pt x="226567" y="257175"/>
                  </a:lnTo>
                  <a:lnTo>
                    <a:pt x="224154" y="259588"/>
                  </a:lnTo>
                  <a:lnTo>
                    <a:pt x="237362" y="259588"/>
                  </a:lnTo>
                  <a:lnTo>
                    <a:pt x="237362" y="247396"/>
                  </a:lnTo>
                  <a:close/>
                </a:path>
                <a:path w="237490" h="270510">
                  <a:moveTo>
                    <a:pt x="188098" y="248793"/>
                  </a:moveTo>
                  <a:lnTo>
                    <a:pt x="179069" y="248793"/>
                  </a:lnTo>
                  <a:lnTo>
                    <a:pt x="180085" y="249047"/>
                  </a:lnTo>
                  <a:lnTo>
                    <a:pt x="180975" y="249682"/>
                  </a:lnTo>
                  <a:lnTo>
                    <a:pt x="182371" y="250571"/>
                  </a:lnTo>
                  <a:lnTo>
                    <a:pt x="184276" y="250825"/>
                  </a:lnTo>
                  <a:lnTo>
                    <a:pt x="185927" y="250063"/>
                  </a:lnTo>
                  <a:lnTo>
                    <a:pt x="187578" y="249428"/>
                  </a:lnTo>
                  <a:lnTo>
                    <a:pt x="188098" y="248793"/>
                  </a:lnTo>
                  <a:close/>
                </a:path>
                <a:path w="237490" h="270510">
                  <a:moveTo>
                    <a:pt x="218366" y="237998"/>
                  </a:moveTo>
                  <a:lnTo>
                    <a:pt x="204596" y="237998"/>
                  </a:lnTo>
                  <a:lnTo>
                    <a:pt x="208914" y="241427"/>
                  </a:lnTo>
                  <a:lnTo>
                    <a:pt x="210057" y="246253"/>
                  </a:lnTo>
                  <a:lnTo>
                    <a:pt x="210438" y="248031"/>
                  </a:lnTo>
                  <a:lnTo>
                    <a:pt x="211708" y="249428"/>
                  </a:lnTo>
                  <a:lnTo>
                    <a:pt x="213359" y="250063"/>
                  </a:lnTo>
                  <a:lnTo>
                    <a:pt x="214883" y="250825"/>
                  </a:lnTo>
                  <a:lnTo>
                    <a:pt x="216788" y="250571"/>
                  </a:lnTo>
                  <a:lnTo>
                    <a:pt x="218312" y="249682"/>
                  </a:lnTo>
                  <a:lnTo>
                    <a:pt x="221741" y="247396"/>
                  </a:lnTo>
                  <a:lnTo>
                    <a:pt x="237362" y="247396"/>
                  </a:lnTo>
                  <a:lnTo>
                    <a:pt x="237362" y="245237"/>
                  </a:lnTo>
                  <a:lnTo>
                    <a:pt x="230250" y="238125"/>
                  </a:lnTo>
                  <a:lnTo>
                    <a:pt x="218439" y="238125"/>
                  </a:lnTo>
                  <a:close/>
                </a:path>
                <a:path w="237490" h="270510">
                  <a:moveTo>
                    <a:pt x="207644" y="227076"/>
                  </a:moveTo>
                  <a:lnTo>
                    <a:pt x="191642" y="227076"/>
                  </a:lnTo>
                  <a:lnTo>
                    <a:pt x="184530" y="231521"/>
                  </a:lnTo>
                  <a:lnTo>
                    <a:pt x="180848" y="238125"/>
                  </a:lnTo>
                  <a:lnTo>
                    <a:pt x="194404" y="238125"/>
                  </a:lnTo>
                  <a:lnTo>
                    <a:pt x="194563" y="237998"/>
                  </a:lnTo>
                  <a:lnTo>
                    <a:pt x="218366" y="237998"/>
                  </a:lnTo>
                  <a:lnTo>
                    <a:pt x="214629" y="231521"/>
                  </a:lnTo>
                  <a:lnTo>
                    <a:pt x="207644" y="227076"/>
                  </a:lnTo>
                  <a:close/>
                </a:path>
                <a:path w="237490" h="270510">
                  <a:moveTo>
                    <a:pt x="230124" y="237998"/>
                  </a:moveTo>
                  <a:lnTo>
                    <a:pt x="219328" y="237998"/>
                  </a:lnTo>
                  <a:lnTo>
                    <a:pt x="218439" y="238125"/>
                  </a:lnTo>
                  <a:lnTo>
                    <a:pt x="230250" y="238125"/>
                  </a:lnTo>
                  <a:close/>
                </a:path>
                <a:path w="237490" h="270510">
                  <a:moveTo>
                    <a:pt x="43179" y="183896"/>
                  </a:moveTo>
                  <a:lnTo>
                    <a:pt x="32384" y="183896"/>
                  </a:lnTo>
                  <a:lnTo>
                    <a:pt x="32384" y="216281"/>
                  </a:lnTo>
                  <a:lnTo>
                    <a:pt x="43179" y="216281"/>
                  </a:lnTo>
                  <a:lnTo>
                    <a:pt x="43179" y="183896"/>
                  </a:lnTo>
                  <a:close/>
                </a:path>
                <a:path w="237490" h="270510">
                  <a:moveTo>
                    <a:pt x="75564" y="183896"/>
                  </a:moveTo>
                  <a:lnTo>
                    <a:pt x="64769" y="183896"/>
                  </a:lnTo>
                  <a:lnTo>
                    <a:pt x="64769" y="216281"/>
                  </a:lnTo>
                  <a:lnTo>
                    <a:pt x="75564" y="216281"/>
                  </a:lnTo>
                  <a:lnTo>
                    <a:pt x="75564" y="183896"/>
                  </a:lnTo>
                  <a:close/>
                </a:path>
                <a:path w="237490" h="270510">
                  <a:moveTo>
                    <a:pt x="107823" y="183896"/>
                  </a:moveTo>
                  <a:lnTo>
                    <a:pt x="97027" y="183896"/>
                  </a:lnTo>
                  <a:lnTo>
                    <a:pt x="97027" y="216281"/>
                  </a:lnTo>
                  <a:lnTo>
                    <a:pt x="107823" y="216281"/>
                  </a:lnTo>
                  <a:lnTo>
                    <a:pt x="107823" y="183896"/>
                  </a:lnTo>
                  <a:close/>
                </a:path>
                <a:path w="237490" h="270510">
                  <a:moveTo>
                    <a:pt x="140207" y="183896"/>
                  </a:moveTo>
                  <a:lnTo>
                    <a:pt x="129412" y="183896"/>
                  </a:lnTo>
                  <a:lnTo>
                    <a:pt x="129412" y="216281"/>
                  </a:lnTo>
                  <a:lnTo>
                    <a:pt x="140207" y="216281"/>
                  </a:lnTo>
                  <a:lnTo>
                    <a:pt x="140207" y="183896"/>
                  </a:lnTo>
                  <a:close/>
                </a:path>
                <a:path w="237490" h="270510">
                  <a:moveTo>
                    <a:pt x="172592" y="183896"/>
                  </a:moveTo>
                  <a:lnTo>
                    <a:pt x="161798" y="183896"/>
                  </a:lnTo>
                  <a:lnTo>
                    <a:pt x="161798" y="216281"/>
                  </a:lnTo>
                  <a:lnTo>
                    <a:pt x="172592" y="216281"/>
                  </a:lnTo>
                  <a:lnTo>
                    <a:pt x="172592" y="183896"/>
                  </a:lnTo>
                  <a:close/>
                </a:path>
                <a:path w="237490" h="270510">
                  <a:moveTo>
                    <a:pt x="43179" y="140589"/>
                  </a:moveTo>
                  <a:lnTo>
                    <a:pt x="32384" y="140589"/>
                  </a:lnTo>
                  <a:lnTo>
                    <a:pt x="32384" y="173101"/>
                  </a:lnTo>
                  <a:lnTo>
                    <a:pt x="43179" y="173101"/>
                  </a:lnTo>
                  <a:lnTo>
                    <a:pt x="43179" y="140589"/>
                  </a:lnTo>
                  <a:close/>
                </a:path>
                <a:path w="237490" h="270510">
                  <a:moveTo>
                    <a:pt x="75564" y="140589"/>
                  </a:moveTo>
                  <a:lnTo>
                    <a:pt x="64769" y="140589"/>
                  </a:lnTo>
                  <a:lnTo>
                    <a:pt x="64769" y="173101"/>
                  </a:lnTo>
                  <a:lnTo>
                    <a:pt x="75564" y="173101"/>
                  </a:lnTo>
                  <a:lnTo>
                    <a:pt x="75564" y="140589"/>
                  </a:lnTo>
                  <a:close/>
                </a:path>
                <a:path w="237490" h="270510">
                  <a:moveTo>
                    <a:pt x="107823" y="140589"/>
                  </a:moveTo>
                  <a:lnTo>
                    <a:pt x="97027" y="140589"/>
                  </a:lnTo>
                  <a:lnTo>
                    <a:pt x="97027" y="173101"/>
                  </a:lnTo>
                  <a:lnTo>
                    <a:pt x="107823" y="173101"/>
                  </a:lnTo>
                  <a:lnTo>
                    <a:pt x="107823" y="140589"/>
                  </a:lnTo>
                  <a:close/>
                </a:path>
                <a:path w="237490" h="270510">
                  <a:moveTo>
                    <a:pt x="140207" y="140589"/>
                  </a:moveTo>
                  <a:lnTo>
                    <a:pt x="129412" y="140589"/>
                  </a:lnTo>
                  <a:lnTo>
                    <a:pt x="129412" y="173101"/>
                  </a:lnTo>
                  <a:lnTo>
                    <a:pt x="140207" y="173101"/>
                  </a:lnTo>
                  <a:lnTo>
                    <a:pt x="140207" y="140589"/>
                  </a:lnTo>
                  <a:close/>
                </a:path>
                <a:path w="237490" h="270510">
                  <a:moveTo>
                    <a:pt x="172592" y="140589"/>
                  </a:moveTo>
                  <a:lnTo>
                    <a:pt x="161798" y="140589"/>
                  </a:lnTo>
                  <a:lnTo>
                    <a:pt x="161798" y="173101"/>
                  </a:lnTo>
                  <a:lnTo>
                    <a:pt x="172592" y="173101"/>
                  </a:lnTo>
                  <a:lnTo>
                    <a:pt x="172592" y="140589"/>
                  </a:lnTo>
                  <a:close/>
                </a:path>
                <a:path w="237490" h="270510">
                  <a:moveTo>
                    <a:pt x="43179" y="97282"/>
                  </a:moveTo>
                  <a:lnTo>
                    <a:pt x="32384" y="97282"/>
                  </a:lnTo>
                  <a:lnTo>
                    <a:pt x="32384" y="129794"/>
                  </a:lnTo>
                  <a:lnTo>
                    <a:pt x="43179" y="129794"/>
                  </a:lnTo>
                  <a:lnTo>
                    <a:pt x="43179" y="97282"/>
                  </a:lnTo>
                  <a:close/>
                </a:path>
                <a:path w="237490" h="270510">
                  <a:moveTo>
                    <a:pt x="75564" y="97282"/>
                  </a:moveTo>
                  <a:lnTo>
                    <a:pt x="64769" y="97282"/>
                  </a:lnTo>
                  <a:lnTo>
                    <a:pt x="64769" y="129794"/>
                  </a:lnTo>
                  <a:lnTo>
                    <a:pt x="75564" y="129794"/>
                  </a:lnTo>
                  <a:lnTo>
                    <a:pt x="75564" y="97282"/>
                  </a:lnTo>
                  <a:close/>
                </a:path>
                <a:path w="237490" h="270510">
                  <a:moveTo>
                    <a:pt x="107823" y="97282"/>
                  </a:moveTo>
                  <a:lnTo>
                    <a:pt x="97027" y="97282"/>
                  </a:lnTo>
                  <a:lnTo>
                    <a:pt x="97027" y="129794"/>
                  </a:lnTo>
                  <a:lnTo>
                    <a:pt x="107823" y="129794"/>
                  </a:lnTo>
                  <a:lnTo>
                    <a:pt x="107823" y="97282"/>
                  </a:lnTo>
                  <a:close/>
                </a:path>
                <a:path w="237490" h="270510">
                  <a:moveTo>
                    <a:pt x="140207" y="97282"/>
                  </a:moveTo>
                  <a:lnTo>
                    <a:pt x="129412" y="97282"/>
                  </a:lnTo>
                  <a:lnTo>
                    <a:pt x="129412" y="129794"/>
                  </a:lnTo>
                  <a:lnTo>
                    <a:pt x="140207" y="129794"/>
                  </a:lnTo>
                  <a:lnTo>
                    <a:pt x="140207" y="97282"/>
                  </a:lnTo>
                  <a:close/>
                </a:path>
                <a:path w="237490" h="270510">
                  <a:moveTo>
                    <a:pt x="172592" y="97282"/>
                  </a:moveTo>
                  <a:lnTo>
                    <a:pt x="161798" y="97282"/>
                  </a:lnTo>
                  <a:lnTo>
                    <a:pt x="161798" y="129794"/>
                  </a:lnTo>
                  <a:lnTo>
                    <a:pt x="172592" y="129794"/>
                  </a:lnTo>
                  <a:lnTo>
                    <a:pt x="172592" y="97282"/>
                  </a:lnTo>
                  <a:close/>
                </a:path>
                <a:path w="237490" h="270510">
                  <a:moveTo>
                    <a:pt x="43179" y="54102"/>
                  </a:moveTo>
                  <a:lnTo>
                    <a:pt x="32384" y="54102"/>
                  </a:lnTo>
                  <a:lnTo>
                    <a:pt x="32384" y="86487"/>
                  </a:lnTo>
                  <a:lnTo>
                    <a:pt x="43179" y="86487"/>
                  </a:lnTo>
                  <a:lnTo>
                    <a:pt x="43179" y="54102"/>
                  </a:lnTo>
                  <a:close/>
                </a:path>
                <a:path w="237490" h="270510">
                  <a:moveTo>
                    <a:pt x="75564" y="54102"/>
                  </a:moveTo>
                  <a:lnTo>
                    <a:pt x="64769" y="54102"/>
                  </a:lnTo>
                  <a:lnTo>
                    <a:pt x="64769" y="86487"/>
                  </a:lnTo>
                  <a:lnTo>
                    <a:pt x="75564" y="86487"/>
                  </a:lnTo>
                  <a:lnTo>
                    <a:pt x="75564" y="54102"/>
                  </a:lnTo>
                  <a:close/>
                </a:path>
                <a:path w="237490" h="270510">
                  <a:moveTo>
                    <a:pt x="107823" y="54102"/>
                  </a:moveTo>
                  <a:lnTo>
                    <a:pt x="97027" y="54102"/>
                  </a:lnTo>
                  <a:lnTo>
                    <a:pt x="97027" y="86487"/>
                  </a:lnTo>
                  <a:lnTo>
                    <a:pt x="107823" y="86487"/>
                  </a:lnTo>
                  <a:lnTo>
                    <a:pt x="107823" y="54102"/>
                  </a:lnTo>
                  <a:close/>
                </a:path>
                <a:path w="237490" h="270510">
                  <a:moveTo>
                    <a:pt x="140207" y="54102"/>
                  </a:moveTo>
                  <a:lnTo>
                    <a:pt x="129412" y="54102"/>
                  </a:lnTo>
                  <a:lnTo>
                    <a:pt x="129412" y="86487"/>
                  </a:lnTo>
                  <a:lnTo>
                    <a:pt x="140207" y="86487"/>
                  </a:lnTo>
                  <a:lnTo>
                    <a:pt x="140207" y="54102"/>
                  </a:lnTo>
                  <a:close/>
                </a:path>
                <a:path w="237490" h="270510">
                  <a:moveTo>
                    <a:pt x="172592" y="54102"/>
                  </a:moveTo>
                  <a:lnTo>
                    <a:pt x="161798" y="54102"/>
                  </a:lnTo>
                  <a:lnTo>
                    <a:pt x="161798" y="86487"/>
                  </a:lnTo>
                  <a:lnTo>
                    <a:pt x="172592" y="86487"/>
                  </a:lnTo>
                  <a:lnTo>
                    <a:pt x="172592" y="54102"/>
                  </a:lnTo>
                  <a:close/>
                </a:path>
                <a:path w="237490" h="270510">
                  <a:moveTo>
                    <a:pt x="43179" y="10795"/>
                  </a:moveTo>
                  <a:lnTo>
                    <a:pt x="32384" y="10795"/>
                  </a:lnTo>
                  <a:lnTo>
                    <a:pt x="32384" y="43180"/>
                  </a:lnTo>
                  <a:lnTo>
                    <a:pt x="43179" y="43180"/>
                  </a:lnTo>
                  <a:lnTo>
                    <a:pt x="43179" y="10795"/>
                  </a:lnTo>
                  <a:close/>
                </a:path>
                <a:path w="237490" h="270510">
                  <a:moveTo>
                    <a:pt x="75564" y="10795"/>
                  </a:moveTo>
                  <a:lnTo>
                    <a:pt x="64769" y="10795"/>
                  </a:lnTo>
                  <a:lnTo>
                    <a:pt x="64769" y="43180"/>
                  </a:lnTo>
                  <a:lnTo>
                    <a:pt x="75564" y="43180"/>
                  </a:lnTo>
                  <a:lnTo>
                    <a:pt x="75564" y="10795"/>
                  </a:lnTo>
                  <a:close/>
                </a:path>
                <a:path w="237490" h="270510">
                  <a:moveTo>
                    <a:pt x="107823" y="10795"/>
                  </a:moveTo>
                  <a:lnTo>
                    <a:pt x="97027" y="10795"/>
                  </a:lnTo>
                  <a:lnTo>
                    <a:pt x="97027" y="43180"/>
                  </a:lnTo>
                  <a:lnTo>
                    <a:pt x="107823" y="43180"/>
                  </a:lnTo>
                  <a:lnTo>
                    <a:pt x="107823" y="10795"/>
                  </a:lnTo>
                  <a:close/>
                </a:path>
                <a:path w="237490" h="270510">
                  <a:moveTo>
                    <a:pt x="140207" y="10795"/>
                  </a:moveTo>
                  <a:lnTo>
                    <a:pt x="129412" y="10795"/>
                  </a:lnTo>
                  <a:lnTo>
                    <a:pt x="129412" y="43180"/>
                  </a:lnTo>
                  <a:lnTo>
                    <a:pt x="140207" y="43180"/>
                  </a:lnTo>
                  <a:lnTo>
                    <a:pt x="140207" y="10795"/>
                  </a:lnTo>
                  <a:close/>
                </a:path>
                <a:path w="237490" h="270510">
                  <a:moveTo>
                    <a:pt x="172592" y="10795"/>
                  </a:moveTo>
                  <a:lnTo>
                    <a:pt x="161798" y="10795"/>
                  </a:lnTo>
                  <a:lnTo>
                    <a:pt x="161798" y="43180"/>
                  </a:lnTo>
                  <a:lnTo>
                    <a:pt x="172592" y="43180"/>
                  </a:lnTo>
                  <a:lnTo>
                    <a:pt x="172592" y="107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11000739" y="4037583"/>
              <a:ext cx="237490" cy="270510"/>
            </a:xfrm>
            <a:custGeom>
              <a:avLst/>
              <a:gdLst/>
              <a:ahLst/>
              <a:cxnLst/>
              <a:rect l="l" t="t" r="r" b="b"/>
              <a:pathLst>
                <a:path w="237490" h="270510">
                  <a:moveTo>
                    <a:pt x="221233" y="237998"/>
                  </a:moveTo>
                  <a:lnTo>
                    <a:pt x="220217" y="237998"/>
                  </a:lnTo>
                  <a:lnTo>
                    <a:pt x="219328" y="237998"/>
                  </a:lnTo>
                  <a:lnTo>
                    <a:pt x="218439" y="238125"/>
                  </a:lnTo>
                  <a:lnTo>
                    <a:pt x="214629" y="231521"/>
                  </a:lnTo>
                  <a:lnTo>
                    <a:pt x="207644" y="227076"/>
                  </a:lnTo>
                  <a:lnTo>
                    <a:pt x="199643" y="227076"/>
                  </a:lnTo>
                  <a:lnTo>
                    <a:pt x="191642" y="227076"/>
                  </a:lnTo>
                  <a:lnTo>
                    <a:pt x="184530" y="231521"/>
                  </a:lnTo>
                  <a:lnTo>
                    <a:pt x="180848" y="238125"/>
                  </a:lnTo>
                  <a:lnTo>
                    <a:pt x="179831" y="237998"/>
                  </a:lnTo>
                  <a:lnTo>
                    <a:pt x="178942" y="237998"/>
                  </a:lnTo>
                  <a:lnTo>
                    <a:pt x="178053" y="237998"/>
                  </a:lnTo>
                  <a:lnTo>
                    <a:pt x="169036" y="237998"/>
                  </a:lnTo>
                  <a:lnTo>
                    <a:pt x="161798" y="245237"/>
                  </a:lnTo>
                  <a:lnTo>
                    <a:pt x="161798" y="254127"/>
                  </a:lnTo>
                  <a:lnTo>
                    <a:pt x="161798" y="256032"/>
                  </a:lnTo>
                  <a:lnTo>
                    <a:pt x="162178" y="257810"/>
                  </a:lnTo>
                  <a:lnTo>
                    <a:pt x="162813" y="259588"/>
                  </a:lnTo>
                  <a:lnTo>
                    <a:pt x="140207" y="259588"/>
                  </a:lnTo>
                  <a:lnTo>
                    <a:pt x="140207" y="227076"/>
                  </a:lnTo>
                  <a:lnTo>
                    <a:pt x="167258" y="227076"/>
                  </a:lnTo>
                  <a:lnTo>
                    <a:pt x="170179" y="227076"/>
                  </a:lnTo>
                  <a:lnTo>
                    <a:pt x="172592" y="224663"/>
                  </a:lnTo>
                  <a:lnTo>
                    <a:pt x="172592" y="221742"/>
                  </a:lnTo>
                  <a:lnTo>
                    <a:pt x="172592" y="5334"/>
                  </a:lnTo>
                  <a:lnTo>
                    <a:pt x="172592" y="2413"/>
                  </a:lnTo>
                  <a:lnTo>
                    <a:pt x="170179" y="0"/>
                  </a:lnTo>
                  <a:lnTo>
                    <a:pt x="167258" y="0"/>
                  </a:lnTo>
                  <a:lnTo>
                    <a:pt x="5333" y="0"/>
                  </a:lnTo>
                  <a:lnTo>
                    <a:pt x="2412" y="0"/>
                  </a:lnTo>
                  <a:lnTo>
                    <a:pt x="0" y="2413"/>
                  </a:lnTo>
                  <a:lnTo>
                    <a:pt x="0" y="5334"/>
                  </a:lnTo>
                  <a:lnTo>
                    <a:pt x="0" y="264922"/>
                  </a:lnTo>
                  <a:lnTo>
                    <a:pt x="0" y="267970"/>
                  </a:lnTo>
                  <a:lnTo>
                    <a:pt x="2412" y="270383"/>
                  </a:lnTo>
                  <a:lnTo>
                    <a:pt x="5333" y="270383"/>
                  </a:lnTo>
                  <a:lnTo>
                    <a:pt x="221233" y="270383"/>
                  </a:lnTo>
                  <a:lnTo>
                    <a:pt x="230124" y="270383"/>
                  </a:lnTo>
                  <a:lnTo>
                    <a:pt x="237362" y="263144"/>
                  </a:lnTo>
                  <a:lnTo>
                    <a:pt x="237362" y="254127"/>
                  </a:lnTo>
                  <a:lnTo>
                    <a:pt x="237362" y="245237"/>
                  </a:lnTo>
                  <a:lnTo>
                    <a:pt x="230124" y="237998"/>
                  </a:lnTo>
                  <a:lnTo>
                    <a:pt x="221233" y="237998"/>
                  </a:lnTo>
                  <a:close/>
                </a:path>
              </a:pathLst>
            </a:custGeom>
            <a:ln w="6350">
              <a:solidFill>
                <a:srgbClr val="49494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0" name="object 70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008359" y="4045203"/>
              <a:ext cx="222123" cy="255143"/>
            </a:xfrm>
            <a:prstGeom prst="rect">
              <a:avLst/>
            </a:prstGeom>
          </p:spPr>
        </p:pic>
        <p:sp>
          <p:nvSpPr>
            <p:cNvPr id="71" name="object 71" descr=""/>
            <p:cNvSpPr/>
            <p:nvPr/>
          </p:nvSpPr>
          <p:spPr>
            <a:xfrm>
              <a:off x="10915395" y="3984243"/>
              <a:ext cx="280035" cy="324485"/>
            </a:xfrm>
            <a:custGeom>
              <a:avLst/>
              <a:gdLst/>
              <a:ahLst/>
              <a:cxnLst/>
              <a:rect l="l" t="t" r="r" b="b"/>
              <a:pathLst>
                <a:path w="280034" h="324485">
                  <a:moveTo>
                    <a:pt x="161289" y="10794"/>
                  </a:moveTo>
                  <a:lnTo>
                    <a:pt x="109981" y="10794"/>
                  </a:lnTo>
                  <a:lnTo>
                    <a:pt x="107569" y="13207"/>
                  </a:lnTo>
                  <a:lnTo>
                    <a:pt x="107569" y="32384"/>
                  </a:lnTo>
                  <a:lnTo>
                    <a:pt x="66928" y="32384"/>
                  </a:lnTo>
                  <a:lnTo>
                    <a:pt x="64515" y="34797"/>
                  </a:lnTo>
                  <a:lnTo>
                    <a:pt x="64515" y="313181"/>
                  </a:lnTo>
                  <a:lnTo>
                    <a:pt x="2412" y="313181"/>
                  </a:lnTo>
                  <a:lnTo>
                    <a:pt x="0" y="315594"/>
                  </a:lnTo>
                  <a:lnTo>
                    <a:pt x="0" y="321563"/>
                  </a:lnTo>
                  <a:lnTo>
                    <a:pt x="2412" y="323976"/>
                  </a:lnTo>
                  <a:lnTo>
                    <a:pt x="72898" y="323976"/>
                  </a:lnTo>
                  <a:lnTo>
                    <a:pt x="75183" y="321563"/>
                  </a:lnTo>
                  <a:lnTo>
                    <a:pt x="75183" y="43179"/>
                  </a:lnTo>
                  <a:lnTo>
                    <a:pt x="115824" y="43179"/>
                  </a:lnTo>
                  <a:lnTo>
                    <a:pt x="118236" y="40766"/>
                  </a:lnTo>
                  <a:lnTo>
                    <a:pt x="118236" y="21589"/>
                  </a:lnTo>
                  <a:lnTo>
                    <a:pt x="158876" y="21589"/>
                  </a:lnTo>
                  <a:lnTo>
                    <a:pt x="161289" y="19176"/>
                  </a:lnTo>
                  <a:lnTo>
                    <a:pt x="161289" y="10794"/>
                  </a:lnTo>
                  <a:close/>
                </a:path>
                <a:path w="280034" h="324485">
                  <a:moveTo>
                    <a:pt x="26797" y="194309"/>
                  </a:moveTo>
                  <a:lnTo>
                    <a:pt x="11412" y="205194"/>
                  </a:lnTo>
                  <a:lnTo>
                    <a:pt x="3444" y="229187"/>
                  </a:lnTo>
                  <a:lnTo>
                    <a:pt x="454" y="253299"/>
                  </a:lnTo>
                  <a:lnTo>
                    <a:pt x="0" y="264540"/>
                  </a:lnTo>
                  <a:lnTo>
                    <a:pt x="1639" y="273847"/>
                  </a:lnTo>
                  <a:lnTo>
                    <a:pt x="6159" y="281749"/>
                  </a:lnTo>
                  <a:lnTo>
                    <a:pt x="12965" y="287651"/>
                  </a:lnTo>
                  <a:lnTo>
                    <a:pt x="21462" y="290956"/>
                  </a:lnTo>
                  <a:lnTo>
                    <a:pt x="21462" y="313181"/>
                  </a:lnTo>
                  <a:lnTo>
                    <a:pt x="32257" y="313181"/>
                  </a:lnTo>
                  <a:lnTo>
                    <a:pt x="32257" y="290956"/>
                  </a:lnTo>
                  <a:lnTo>
                    <a:pt x="40755" y="287651"/>
                  </a:lnTo>
                  <a:lnTo>
                    <a:pt x="47561" y="281749"/>
                  </a:lnTo>
                  <a:lnTo>
                    <a:pt x="48106" y="280796"/>
                  </a:lnTo>
                  <a:lnTo>
                    <a:pt x="17906" y="280796"/>
                  </a:lnTo>
                  <a:lnTo>
                    <a:pt x="10668" y="273430"/>
                  </a:lnTo>
                  <a:lnTo>
                    <a:pt x="10668" y="264540"/>
                  </a:lnTo>
                  <a:lnTo>
                    <a:pt x="11938" y="243895"/>
                  </a:lnTo>
                  <a:lnTo>
                    <a:pt x="15398" y="224726"/>
                  </a:lnTo>
                  <a:lnTo>
                    <a:pt x="20526" y="210605"/>
                  </a:lnTo>
                  <a:lnTo>
                    <a:pt x="26797" y="205104"/>
                  </a:lnTo>
                  <a:lnTo>
                    <a:pt x="42128" y="205104"/>
                  </a:lnTo>
                  <a:lnTo>
                    <a:pt x="26797" y="194309"/>
                  </a:lnTo>
                  <a:close/>
                </a:path>
                <a:path w="280034" h="324485">
                  <a:moveTo>
                    <a:pt x="42128" y="205104"/>
                  </a:moveTo>
                  <a:lnTo>
                    <a:pt x="26797" y="205104"/>
                  </a:lnTo>
                  <a:lnTo>
                    <a:pt x="33121" y="210605"/>
                  </a:lnTo>
                  <a:lnTo>
                    <a:pt x="38242" y="224726"/>
                  </a:lnTo>
                  <a:lnTo>
                    <a:pt x="41673" y="243895"/>
                  </a:lnTo>
                  <a:lnTo>
                    <a:pt x="42925" y="264540"/>
                  </a:lnTo>
                  <a:lnTo>
                    <a:pt x="42925" y="273430"/>
                  </a:lnTo>
                  <a:lnTo>
                    <a:pt x="35686" y="280796"/>
                  </a:lnTo>
                  <a:lnTo>
                    <a:pt x="48106" y="280796"/>
                  </a:lnTo>
                  <a:lnTo>
                    <a:pt x="52081" y="273847"/>
                  </a:lnTo>
                  <a:lnTo>
                    <a:pt x="53721" y="264540"/>
                  </a:lnTo>
                  <a:lnTo>
                    <a:pt x="53264" y="253299"/>
                  </a:lnTo>
                  <a:lnTo>
                    <a:pt x="50260" y="229187"/>
                  </a:lnTo>
                  <a:lnTo>
                    <a:pt x="42255" y="205194"/>
                  </a:lnTo>
                  <a:close/>
                </a:path>
                <a:path w="280034" h="324485">
                  <a:moveTo>
                    <a:pt x="277113" y="32384"/>
                  </a:moveTo>
                  <a:lnTo>
                    <a:pt x="131445" y="32384"/>
                  </a:lnTo>
                  <a:lnTo>
                    <a:pt x="129031" y="34797"/>
                  </a:lnTo>
                  <a:lnTo>
                    <a:pt x="129031" y="40766"/>
                  </a:lnTo>
                  <a:lnTo>
                    <a:pt x="131445" y="43179"/>
                  </a:lnTo>
                  <a:lnTo>
                    <a:pt x="268858" y="43179"/>
                  </a:lnTo>
                  <a:lnTo>
                    <a:pt x="268858" y="270128"/>
                  </a:lnTo>
                  <a:lnTo>
                    <a:pt x="271272" y="272541"/>
                  </a:lnTo>
                  <a:lnTo>
                    <a:pt x="277113" y="272541"/>
                  </a:lnTo>
                  <a:lnTo>
                    <a:pt x="279526" y="270128"/>
                  </a:lnTo>
                  <a:lnTo>
                    <a:pt x="279526" y="34797"/>
                  </a:lnTo>
                  <a:lnTo>
                    <a:pt x="277113" y="32384"/>
                  </a:lnTo>
                  <a:close/>
                </a:path>
                <a:path w="280034" h="324485">
                  <a:moveTo>
                    <a:pt x="234187" y="10794"/>
                  </a:moveTo>
                  <a:lnTo>
                    <a:pt x="182752" y="10794"/>
                  </a:lnTo>
                  <a:lnTo>
                    <a:pt x="182752" y="19176"/>
                  </a:lnTo>
                  <a:lnTo>
                    <a:pt x="185165" y="21589"/>
                  </a:lnTo>
                  <a:lnTo>
                    <a:pt x="225805" y="21589"/>
                  </a:lnTo>
                  <a:lnTo>
                    <a:pt x="225805" y="32384"/>
                  </a:lnTo>
                  <a:lnTo>
                    <a:pt x="236600" y="32384"/>
                  </a:lnTo>
                  <a:lnTo>
                    <a:pt x="236600" y="13207"/>
                  </a:lnTo>
                  <a:lnTo>
                    <a:pt x="234187" y="10794"/>
                  </a:lnTo>
                  <a:close/>
                </a:path>
                <a:path w="280034" h="324485">
                  <a:moveTo>
                    <a:pt x="191134" y="0"/>
                  </a:moveTo>
                  <a:lnTo>
                    <a:pt x="152907" y="0"/>
                  </a:lnTo>
                  <a:lnTo>
                    <a:pt x="150495" y="2412"/>
                  </a:lnTo>
                  <a:lnTo>
                    <a:pt x="150495" y="10794"/>
                  </a:lnTo>
                  <a:lnTo>
                    <a:pt x="193548" y="10794"/>
                  </a:lnTo>
                  <a:lnTo>
                    <a:pt x="193548" y="2412"/>
                  </a:lnTo>
                  <a:lnTo>
                    <a:pt x="19113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10915395" y="3984243"/>
              <a:ext cx="280035" cy="324485"/>
            </a:xfrm>
            <a:custGeom>
              <a:avLst/>
              <a:gdLst/>
              <a:ahLst/>
              <a:cxnLst/>
              <a:rect l="l" t="t" r="r" b="b"/>
              <a:pathLst>
                <a:path w="280034" h="324485">
                  <a:moveTo>
                    <a:pt x="118236" y="37718"/>
                  </a:moveTo>
                  <a:lnTo>
                    <a:pt x="118236" y="21589"/>
                  </a:lnTo>
                  <a:lnTo>
                    <a:pt x="155955" y="21589"/>
                  </a:lnTo>
                  <a:lnTo>
                    <a:pt x="158876" y="21589"/>
                  </a:lnTo>
                  <a:lnTo>
                    <a:pt x="161289" y="19176"/>
                  </a:lnTo>
                  <a:lnTo>
                    <a:pt x="161289" y="16128"/>
                  </a:lnTo>
                  <a:lnTo>
                    <a:pt x="161289" y="10794"/>
                  </a:lnTo>
                  <a:lnTo>
                    <a:pt x="182752" y="10794"/>
                  </a:lnTo>
                  <a:lnTo>
                    <a:pt x="182752" y="16128"/>
                  </a:lnTo>
                  <a:lnTo>
                    <a:pt x="182752" y="19176"/>
                  </a:lnTo>
                  <a:lnTo>
                    <a:pt x="185165" y="21589"/>
                  </a:lnTo>
                  <a:lnTo>
                    <a:pt x="188213" y="21589"/>
                  </a:lnTo>
                  <a:lnTo>
                    <a:pt x="225805" y="21589"/>
                  </a:lnTo>
                  <a:lnTo>
                    <a:pt x="225805" y="32384"/>
                  </a:lnTo>
                  <a:lnTo>
                    <a:pt x="134365" y="32384"/>
                  </a:lnTo>
                  <a:lnTo>
                    <a:pt x="131445" y="32384"/>
                  </a:lnTo>
                  <a:lnTo>
                    <a:pt x="129031" y="34797"/>
                  </a:lnTo>
                  <a:lnTo>
                    <a:pt x="129031" y="37718"/>
                  </a:lnTo>
                  <a:lnTo>
                    <a:pt x="129031" y="40766"/>
                  </a:lnTo>
                  <a:lnTo>
                    <a:pt x="131445" y="43179"/>
                  </a:lnTo>
                  <a:lnTo>
                    <a:pt x="134365" y="43179"/>
                  </a:lnTo>
                  <a:lnTo>
                    <a:pt x="268858" y="43179"/>
                  </a:lnTo>
                  <a:lnTo>
                    <a:pt x="268858" y="267080"/>
                  </a:lnTo>
                  <a:lnTo>
                    <a:pt x="268858" y="270128"/>
                  </a:lnTo>
                  <a:lnTo>
                    <a:pt x="271272" y="272541"/>
                  </a:lnTo>
                  <a:lnTo>
                    <a:pt x="274193" y="272541"/>
                  </a:lnTo>
                  <a:lnTo>
                    <a:pt x="277113" y="272541"/>
                  </a:lnTo>
                  <a:lnTo>
                    <a:pt x="279526" y="270128"/>
                  </a:lnTo>
                  <a:lnTo>
                    <a:pt x="279526" y="267080"/>
                  </a:lnTo>
                  <a:lnTo>
                    <a:pt x="279526" y="37718"/>
                  </a:lnTo>
                  <a:lnTo>
                    <a:pt x="279526" y="34797"/>
                  </a:lnTo>
                  <a:lnTo>
                    <a:pt x="277113" y="32384"/>
                  </a:lnTo>
                  <a:lnTo>
                    <a:pt x="274193" y="32384"/>
                  </a:lnTo>
                  <a:lnTo>
                    <a:pt x="236600" y="32384"/>
                  </a:lnTo>
                  <a:lnTo>
                    <a:pt x="236600" y="16128"/>
                  </a:lnTo>
                  <a:lnTo>
                    <a:pt x="236600" y="13207"/>
                  </a:lnTo>
                  <a:lnTo>
                    <a:pt x="234187" y="10794"/>
                  </a:lnTo>
                  <a:lnTo>
                    <a:pt x="231139" y="10794"/>
                  </a:lnTo>
                  <a:lnTo>
                    <a:pt x="193548" y="10794"/>
                  </a:lnTo>
                  <a:lnTo>
                    <a:pt x="193548" y="5333"/>
                  </a:lnTo>
                  <a:lnTo>
                    <a:pt x="193548" y="2412"/>
                  </a:lnTo>
                  <a:lnTo>
                    <a:pt x="191134" y="0"/>
                  </a:lnTo>
                  <a:lnTo>
                    <a:pt x="188213" y="0"/>
                  </a:lnTo>
                  <a:lnTo>
                    <a:pt x="155955" y="0"/>
                  </a:lnTo>
                  <a:lnTo>
                    <a:pt x="152907" y="0"/>
                  </a:lnTo>
                  <a:lnTo>
                    <a:pt x="150495" y="2412"/>
                  </a:lnTo>
                  <a:lnTo>
                    <a:pt x="150495" y="5333"/>
                  </a:lnTo>
                  <a:lnTo>
                    <a:pt x="150495" y="10794"/>
                  </a:lnTo>
                  <a:lnTo>
                    <a:pt x="112902" y="10794"/>
                  </a:lnTo>
                  <a:lnTo>
                    <a:pt x="109981" y="10794"/>
                  </a:lnTo>
                  <a:lnTo>
                    <a:pt x="107569" y="13207"/>
                  </a:lnTo>
                  <a:lnTo>
                    <a:pt x="107569" y="16128"/>
                  </a:lnTo>
                  <a:lnTo>
                    <a:pt x="107569" y="32384"/>
                  </a:lnTo>
                  <a:lnTo>
                    <a:pt x="69850" y="32384"/>
                  </a:lnTo>
                  <a:lnTo>
                    <a:pt x="66928" y="32384"/>
                  </a:lnTo>
                  <a:lnTo>
                    <a:pt x="64515" y="34797"/>
                  </a:lnTo>
                  <a:lnTo>
                    <a:pt x="64515" y="37718"/>
                  </a:lnTo>
                  <a:lnTo>
                    <a:pt x="64515" y="313181"/>
                  </a:lnTo>
                  <a:lnTo>
                    <a:pt x="32257" y="313181"/>
                  </a:lnTo>
                  <a:lnTo>
                    <a:pt x="32257" y="290956"/>
                  </a:lnTo>
                  <a:lnTo>
                    <a:pt x="40755" y="287651"/>
                  </a:lnTo>
                  <a:lnTo>
                    <a:pt x="47561" y="281749"/>
                  </a:lnTo>
                  <a:lnTo>
                    <a:pt x="52081" y="273847"/>
                  </a:lnTo>
                  <a:lnTo>
                    <a:pt x="53721" y="264540"/>
                  </a:lnTo>
                  <a:lnTo>
                    <a:pt x="53264" y="253299"/>
                  </a:lnTo>
                  <a:lnTo>
                    <a:pt x="50260" y="229187"/>
                  </a:lnTo>
                  <a:lnTo>
                    <a:pt x="42255" y="205194"/>
                  </a:lnTo>
                  <a:lnTo>
                    <a:pt x="26797" y="194309"/>
                  </a:lnTo>
                  <a:lnTo>
                    <a:pt x="11412" y="205194"/>
                  </a:lnTo>
                  <a:lnTo>
                    <a:pt x="3444" y="229187"/>
                  </a:lnTo>
                  <a:lnTo>
                    <a:pt x="454" y="253299"/>
                  </a:lnTo>
                  <a:lnTo>
                    <a:pt x="0" y="264540"/>
                  </a:lnTo>
                  <a:lnTo>
                    <a:pt x="1639" y="273847"/>
                  </a:lnTo>
                  <a:lnTo>
                    <a:pt x="6159" y="281749"/>
                  </a:lnTo>
                  <a:lnTo>
                    <a:pt x="12965" y="287651"/>
                  </a:lnTo>
                  <a:lnTo>
                    <a:pt x="21462" y="290956"/>
                  </a:lnTo>
                  <a:lnTo>
                    <a:pt x="21462" y="313181"/>
                  </a:lnTo>
                  <a:lnTo>
                    <a:pt x="5333" y="313181"/>
                  </a:lnTo>
                  <a:lnTo>
                    <a:pt x="2412" y="313181"/>
                  </a:lnTo>
                  <a:lnTo>
                    <a:pt x="0" y="315594"/>
                  </a:lnTo>
                  <a:lnTo>
                    <a:pt x="0" y="318515"/>
                  </a:lnTo>
                  <a:lnTo>
                    <a:pt x="0" y="321563"/>
                  </a:lnTo>
                  <a:lnTo>
                    <a:pt x="2412" y="323976"/>
                  </a:lnTo>
                  <a:lnTo>
                    <a:pt x="5333" y="323976"/>
                  </a:lnTo>
                  <a:lnTo>
                    <a:pt x="69850" y="323976"/>
                  </a:lnTo>
                  <a:lnTo>
                    <a:pt x="72898" y="323976"/>
                  </a:lnTo>
                  <a:lnTo>
                    <a:pt x="75183" y="321563"/>
                  </a:lnTo>
                  <a:lnTo>
                    <a:pt x="75183" y="318515"/>
                  </a:lnTo>
                  <a:lnTo>
                    <a:pt x="75183" y="43179"/>
                  </a:lnTo>
                  <a:lnTo>
                    <a:pt x="112902" y="43179"/>
                  </a:lnTo>
                  <a:lnTo>
                    <a:pt x="115824" y="43179"/>
                  </a:lnTo>
                  <a:lnTo>
                    <a:pt x="118236" y="40766"/>
                  </a:lnTo>
                  <a:lnTo>
                    <a:pt x="118236" y="37718"/>
                  </a:lnTo>
                  <a:close/>
                </a:path>
                <a:path w="280034" h="324485">
                  <a:moveTo>
                    <a:pt x="10668" y="264540"/>
                  </a:moveTo>
                  <a:lnTo>
                    <a:pt x="11938" y="243895"/>
                  </a:lnTo>
                  <a:lnTo>
                    <a:pt x="15398" y="224726"/>
                  </a:lnTo>
                  <a:lnTo>
                    <a:pt x="20526" y="210605"/>
                  </a:lnTo>
                  <a:lnTo>
                    <a:pt x="26797" y="205104"/>
                  </a:lnTo>
                  <a:lnTo>
                    <a:pt x="33121" y="210605"/>
                  </a:lnTo>
                  <a:lnTo>
                    <a:pt x="38242" y="224726"/>
                  </a:lnTo>
                  <a:lnTo>
                    <a:pt x="41673" y="243895"/>
                  </a:lnTo>
                  <a:lnTo>
                    <a:pt x="42925" y="264540"/>
                  </a:lnTo>
                  <a:lnTo>
                    <a:pt x="42925" y="273430"/>
                  </a:lnTo>
                  <a:lnTo>
                    <a:pt x="35686" y="280796"/>
                  </a:lnTo>
                  <a:lnTo>
                    <a:pt x="26797" y="280796"/>
                  </a:lnTo>
                  <a:lnTo>
                    <a:pt x="17906" y="280796"/>
                  </a:lnTo>
                  <a:lnTo>
                    <a:pt x="10668" y="273430"/>
                  </a:lnTo>
                  <a:lnTo>
                    <a:pt x="10668" y="264540"/>
                  </a:lnTo>
                  <a:close/>
                </a:path>
              </a:pathLst>
            </a:custGeom>
            <a:ln w="6350">
              <a:solidFill>
                <a:srgbClr val="49494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64508" y="2898648"/>
            <a:ext cx="4062984" cy="106070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314069" y="4537328"/>
            <a:ext cx="9565640" cy="456565"/>
            <a:chOff x="1314069" y="4537328"/>
            <a:chExt cx="9565640" cy="456565"/>
          </a:xfrm>
        </p:grpSpPr>
        <p:sp>
          <p:nvSpPr>
            <p:cNvPr id="3" name="object 3" descr=""/>
            <p:cNvSpPr/>
            <p:nvPr/>
          </p:nvSpPr>
          <p:spPr>
            <a:xfrm>
              <a:off x="1323594" y="4586477"/>
              <a:ext cx="9546590" cy="253365"/>
            </a:xfrm>
            <a:custGeom>
              <a:avLst/>
              <a:gdLst/>
              <a:ahLst/>
              <a:cxnLst/>
              <a:rect l="l" t="t" r="r" b="b"/>
              <a:pathLst>
                <a:path w="9546590" h="253364">
                  <a:moveTo>
                    <a:pt x="69850" y="252984"/>
                  </a:moveTo>
                  <a:lnTo>
                    <a:pt x="42648" y="247499"/>
                  </a:lnTo>
                  <a:lnTo>
                    <a:pt x="20446" y="232537"/>
                  </a:lnTo>
                  <a:lnTo>
                    <a:pt x="5484" y="210335"/>
                  </a:lnTo>
                  <a:lnTo>
                    <a:pt x="0" y="183134"/>
                  </a:lnTo>
                  <a:lnTo>
                    <a:pt x="0" y="69850"/>
                  </a:lnTo>
                  <a:lnTo>
                    <a:pt x="5484" y="42648"/>
                  </a:lnTo>
                  <a:lnTo>
                    <a:pt x="20447" y="20447"/>
                  </a:lnTo>
                  <a:lnTo>
                    <a:pt x="42648" y="5484"/>
                  </a:lnTo>
                  <a:lnTo>
                    <a:pt x="69850" y="0"/>
                  </a:lnTo>
                  <a:lnTo>
                    <a:pt x="9476486" y="0"/>
                  </a:lnTo>
                  <a:lnTo>
                    <a:pt x="9503687" y="5484"/>
                  </a:lnTo>
                  <a:lnTo>
                    <a:pt x="9525889" y="20446"/>
                  </a:lnTo>
                  <a:lnTo>
                    <a:pt x="9540851" y="42648"/>
                  </a:lnTo>
                  <a:lnTo>
                    <a:pt x="9546336" y="69850"/>
                  </a:lnTo>
                  <a:lnTo>
                    <a:pt x="9546336" y="183134"/>
                  </a:lnTo>
                  <a:lnTo>
                    <a:pt x="9540851" y="210335"/>
                  </a:lnTo>
                  <a:lnTo>
                    <a:pt x="9525889" y="232537"/>
                  </a:lnTo>
                  <a:lnTo>
                    <a:pt x="9503687" y="247499"/>
                  </a:lnTo>
                  <a:lnTo>
                    <a:pt x="9476486" y="252984"/>
                  </a:lnTo>
                  <a:lnTo>
                    <a:pt x="69850" y="252984"/>
                  </a:lnTo>
                  <a:close/>
                </a:path>
              </a:pathLst>
            </a:custGeom>
            <a:ln w="19050">
              <a:solidFill>
                <a:srgbClr val="E2051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323594" y="4546853"/>
              <a:ext cx="9546590" cy="160020"/>
            </a:xfrm>
            <a:custGeom>
              <a:avLst/>
              <a:gdLst/>
              <a:ahLst/>
              <a:cxnLst/>
              <a:rect l="l" t="t" r="r" b="b"/>
              <a:pathLst>
                <a:path w="9546590" h="160020">
                  <a:moveTo>
                    <a:pt x="9546336" y="0"/>
                  </a:moveTo>
                  <a:lnTo>
                    <a:pt x="0" y="0"/>
                  </a:lnTo>
                  <a:lnTo>
                    <a:pt x="0" y="160020"/>
                  </a:lnTo>
                  <a:lnTo>
                    <a:pt x="9546336" y="160020"/>
                  </a:lnTo>
                  <a:lnTo>
                    <a:pt x="95463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323594" y="4546853"/>
              <a:ext cx="9546590" cy="160020"/>
            </a:xfrm>
            <a:custGeom>
              <a:avLst/>
              <a:gdLst/>
              <a:ahLst/>
              <a:cxnLst/>
              <a:rect l="l" t="t" r="r" b="b"/>
              <a:pathLst>
                <a:path w="9546590" h="160020">
                  <a:moveTo>
                    <a:pt x="0" y="160020"/>
                  </a:moveTo>
                  <a:lnTo>
                    <a:pt x="9546336" y="160020"/>
                  </a:lnTo>
                  <a:lnTo>
                    <a:pt x="9546336" y="0"/>
                  </a:lnTo>
                  <a:lnTo>
                    <a:pt x="0" y="0"/>
                  </a:lnTo>
                  <a:lnTo>
                    <a:pt x="0" y="160020"/>
                  </a:lnTo>
                  <a:close/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6096761" y="4839461"/>
              <a:ext cx="0" cy="154305"/>
            </a:xfrm>
            <a:custGeom>
              <a:avLst/>
              <a:gdLst/>
              <a:ahLst/>
              <a:cxnLst/>
              <a:rect l="l" t="t" r="r" b="b"/>
              <a:pathLst>
                <a:path w="0" h="154304">
                  <a:moveTo>
                    <a:pt x="0" y="0"/>
                  </a:moveTo>
                  <a:lnTo>
                    <a:pt x="0" y="154050"/>
                  </a:lnTo>
                </a:path>
              </a:pathLst>
            </a:custGeom>
            <a:ln w="19050">
              <a:solidFill>
                <a:srgbClr val="E2051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 descr=""/>
          <p:cNvGrpSpPr/>
          <p:nvPr/>
        </p:nvGrpSpPr>
        <p:grpSpPr>
          <a:xfrm>
            <a:off x="6370701" y="3548253"/>
            <a:ext cx="4509135" cy="454659"/>
            <a:chOff x="6370701" y="3548253"/>
            <a:chExt cx="4509135" cy="454659"/>
          </a:xfrm>
        </p:grpSpPr>
        <p:sp>
          <p:nvSpPr>
            <p:cNvPr id="8" name="object 8" descr=""/>
            <p:cNvSpPr/>
            <p:nvPr/>
          </p:nvSpPr>
          <p:spPr>
            <a:xfrm>
              <a:off x="6380226" y="3595878"/>
              <a:ext cx="4490085" cy="253365"/>
            </a:xfrm>
            <a:custGeom>
              <a:avLst/>
              <a:gdLst/>
              <a:ahLst/>
              <a:cxnLst/>
              <a:rect l="l" t="t" r="r" b="b"/>
              <a:pathLst>
                <a:path w="4490084" h="253364">
                  <a:moveTo>
                    <a:pt x="69850" y="252984"/>
                  </a:moveTo>
                  <a:lnTo>
                    <a:pt x="42648" y="247499"/>
                  </a:lnTo>
                  <a:lnTo>
                    <a:pt x="20446" y="232537"/>
                  </a:lnTo>
                  <a:lnTo>
                    <a:pt x="5484" y="210335"/>
                  </a:lnTo>
                  <a:lnTo>
                    <a:pt x="0" y="183134"/>
                  </a:lnTo>
                  <a:lnTo>
                    <a:pt x="0" y="69850"/>
                  </a:lnTo>
                  <a:lnTo>
                    <a:pt x="5484" y="42648"/>
                  </a:lnTo>
                  <a:lnTo>
                    <a:pt x="20447" y="20446"/>
                  </a:lnTo>
                  <a:lnTo>
                    <a:pt x="42648" y="5484"/>
                  </a:lnTo>
                  <a:lnTo>
                    <a:pt x="69850" y="0"/>
                  </a:lnTo>
                  <a:lnTo>
                    <a:pt x="4419854" y="0"/>
                  </a:lnTo>
                  <a:lnTo>
                    <a:pt x="4447055" y="5484"/>
                  </a:lnTo>
                  <a:lnTo>
                    <a:pt x="4469257" y="20446"/>
                  </a:lnTo>
                  <a:lnTo>
                    <a:pt x="4484219" y="42648"/>
                  </a:lnTo>
                  <a:lnTo>
                    <a:pt x="4489704" y="69850"/>
                  </a:lnTo>
                  <a:lnTo>
                    <a:pt x="4489704" y="183134"/>
                  </a:lnTo>
                  <a:lnTo>
                    <a:pt x="4484219" y="210335"/>
                  </a:lnTo>
                  <a:lnTo>
                    <a:pt x="4469257" y="232537"/>
                  </a:lnTo>
                  <a:lnTo>
                    <a:pt x="4447055" y="247499"/>
                  </a:lnTo>
                  <a:lnTo>
                    <a:pt x="4419854" y="252984"/>
                  </a:lnTo>
                  <a:lnTo>
                    <a:pt x="69850" y="252984"/>
                  </a:lnTo>
                  <a:close/>
                </a:path>
              </a:pathLst>
            </a:custGeom>
            <a:ln w="19050">
              <a:solidFill>
                <a:srgbClr val="E2051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380226" y="3557778"/>
              <a:ext cx="4490085" cy="158750"/>
            </a:xfrm>
            <a:custGeom>
              <a:avLst/>
              <a:gdLst/>
              <a:ahLst/>
              <a:cxnLst/>
              <a:rect l="l" t="t" r="r" b="b"/>
              <a:pathLst>
                <a:path w="4490084" h="158750">
                  <a:moveTo>
                    <a:pt x="4489704" y="0"/>
                  </a:moveTo>
                  <a:lnTo>
                    <a:pt x="0" y="0"/>
                  </a:lnTo>
                  <a:lnTo>
                    <a:pt x="0" y="158496"/>
                  </a:lnTo>
                  <a:lnTo>
                    <a:pt x="4489704" y="158496"/>
                  </a:lnTo>
                  <a:lnTo>
                    <a:pt x="44897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6380226" y="3557778"/>
              <a:ext cx="4490085" cy="158750"/>
            </a:xfrm>
            <a:custGeom>
              <a:avLst/>
              <a:gdLst/>
              <a:ahLst/>
              <a:cxnLst/>
              <a:rect l="l" t="t" r="r" b="b"/>
              <a:pathLst>
                <a:path w="4490084" h="158750">
                  <a:moveTo>
                    <a:pt x="0" y="158496"/>
                  </a:moveTo>
                  <a:lnTo>
                    <a:pt x="4489704" y="158496"/>
                  </a:lnTo>
                  <a:lnTo>
                    <a:pt x="4489704" y="0"/>
                  </a:lnTo>
                  <a:lnTo>
                    <a:pt x="0" y="0"/>
                  </a:lnTo>
                  <a:lnTo>
                    <a:pt x="0" y="158496"/>
                  </a:lnTo>
                  <a:close/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8625077" y="3848862"/>
              <a:ext cx="0" cy="154305"/>
            </a:xfrm>
            <a:custGeom>
              <a:avLst/>
              <a:gdLst/>
              <a:ahLst/>
              <a:cxnLst/>
              <a:rect l="l" t="t" r="r" b="b"/>
              <a:pathLst>
                <a:path w="0" h="154304">
                  <a:moveTo>
                    <a:pt x="0" y="0"/>
                  </a:moveTo>
                  <a:lnTo>
                    <a:pt x="0" y="154050"/>
                  </a:lnTo>
                </a:path>
              </a:pathLst>
            </a:custGeom>
            <a:ln w="19050">
              <a:solidFill>
                <a:srgbClr val="E2051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 descr=""/>
          <p:cNvGrpSpPr/>
          <p:nvPr/>
        </p:nvGrpSpPr>
        <p:grpSpPr>
          <a:xfrm>
            <a:off x="1314069" y="3548253"/>
            <a:ext cx="4509135" cy="454659"/>
            <a:chOff x="1314069" y="3548253"/>
            <a:chExt cx="4509135" cy="454659"/>
          </a:xfrm>
        </p:grpSpPr>
        <p:sp>
          <p:nvSpPr>
            <p:cNvPr id="13" name="object 13" descr=""/>
            <p:cNvSpPr/>
            <p:nvPr/>
          </p:nvSpPr>
          <p:spPr>
            <a:xfrm>
              <a:off x="1323594" y="3595878"/>
              <a:ext cx="4490085" cy="253365"/>
            </a:xfrm>
            <a:custGeom>
              <a:avLst/>
              <a:gdLst/>
              <a:ahLst/>
              <a:cxnLst/>
              <a:rect l="l" t="t" r="r" b="b"/>
              <a:pathLst>
                <a:path w="4490085" h="253364">
                  <a:moveTo>
                    <a:pt x="69850" y="252984"/>
                  </a:moveTo>
                  <a:lnTo>
                    <a:pt x="42648" y="247499"/>
                  </a:lnTo>
                  <a:lnTo>
                    <a:pt x="20446" y="232537"/>
                  </a:lnTo>
                  <a:lnTo>
                    <a:pt x="5484" y="210335"/>
                  </a:lnTo>
                  <a:lnTo>
                    <a:pt x="0" y="183134"/>
                  </a:lnTo>
                  <a:lnTo>
                    <a:pt x="0" y="69850"/>
                  </a:lnTo>
                  <a:lnTo>
                    <a:pt x="5484" y="42648"/>
                  </a:lnTo>
                  <a:lnTo>
                    <a:pt x="20447" y="20446"/>
                  </a:lnTo>
                  <a:lnTo>
                    <a:pt x="42648" y="5484"/>
                  </a:lnTo>
                  <a:lnTo>
                    <a:pt x="69850" y="0"/>
                  </a:lnTo>
                  <a:lnTo>
                    <a:pt x="4419854" y="0"/>
                  </a:lnTo>
                  <a:lnTo>
                    <a:pt x="4447055" y="5484"/>
                  </a:lnTo>
                  <a:lnTo>
                    <a:pt x="4469257" y="20446"/>
                  </a:lnTo>
                  <a:lnTo>
                    <a:pt x="4484219" y="42648"/>
                  </a:lnTo>
                  <a:lnTo>
                    <a:pt x="4489704" y="69850"/>
                  </a:lnTo>
                  <a:lnTo>
                    <a:pt x="4489704" y="183134"/>
                  </a:lnTo>
                  <a:lnTo>
                    <a:pt x="4484219" y="210335"/>
                  </a:lnTo>
                  <a:lnTo>
                    <a:pt x="4469257" y="232537"/>
                  </a:lnTo>
                  <a:lnTo>
                    <a:pt x="4447055" y="247499"/>
                  </a:lnTo>
                  <a:lnTo>
                    <a:pt x="4419854" y="252984"/>
                  </a:lnTo>
                  <a:lnTo>
                    <a:pt x="69850" y="252984"/>
                  </a:lnTo>
                  <a:close/>
                </a:path>
              </a:pathLst>
            </a:custGeom>
            <a:ln w="19050">
              <a:solidFill>
                <a:srgbClr val="E2051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323594" y="3557778"/>
              <a:ext cx="4490085" cy="158750"/>
            </a:xfrm>
            <a:custGeom>
              <a:avLst/>
              <a:gdLst/>
              <a:ahLst/>
              <a:cxnLst/>
              <a:rect l="l" t="t" r="r" b="b"/>
              <a:pathLst>
                <a:path w="4490085" h="158750">
                  <a:moveTo>
                    <a:pt x="4489704" y="0"/>
                  </a:moveTo>
                  <a:lnTo>
                    <a:pt x="0" y="0"/>
                  </a:lnTo>
                  <a:lnTo>
                    <a:pt x="0" y="158496"/>
                  </a:lnTo>
                  <a:lnTo>
                    <a:pt x="4489704" y="158496"/>
                  </a:lnTo>
                  <a:lnTo>
                    <a:pt x="44897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323594" y="3557778"/>
              <a:ext cx="4490085" cy="158750"/>
            </a:xfrm>
            <a:custGeom>
              <a:avLst/>
              <a:gdLst/>
              <a:ahLst/>
              <a:cxnLst/>
              <a:rect l="l" t="t" r="r" b="b"/>
              <a:pathLst>
                <a:path w="4490085" h="158750">
                  <a:moveTo>
                    <a:pt x="0" y="158496"/>
                  </a:moveTo>
                  <a:lnTo>
                    <a:pt x="4489704" y="158496"/>
                  </a:lnTo>
                  <a:lnTo>
                    <a:pt x="4489704" y="0"/>
                  </a:lnTo>
                  <a:lnTo>
                    <a:pt x="0" y="0"/>
                  </a:lnTo>
                  <a:lnTo>
                    <a:pt x="0" y="158496"/>
                  </a:lnTo>
                  <a:close/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568445" y="3848862"/>
              <a:ext cx="0" cy="154305"/>
            </a:xfrm>
            <a:custGeom>
              <a:avLst/>
              <a:gdLst/>
              <a:ahLst/>
              <a:cxnLst/>
              <a:rect l="l" t="t" r="r" b="b"/>
              <a:pathLst>
                <a:path w="0" h="154304">
                  <a:moveTo>
                    <a:pt x="0" y="0"/>
                  </a:moveTo>
                  <a:lnTo>
                    <a:pt x="0" y="154050"/>
                  </a:lnTo>
                </a:path>
              </a:pathLst>
            </a:custGeom>
            <a:ln w="19050">
              <a:solidFill>
                <a:srgbClr val="E2051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4290"/>
              </a:lnSpc>
              <a:spcBef>
                <a:spcPts val="100"/>
              </a:spcBef>
            </a:pPr>
            <a:r>
              <a:rPr dirty="0" spc="-10"/>
              <a:t>Teambarometerns</a:t>
            </a:r>
            <a:r>
              <a:rPr dirty="0" spc="-110"/>
              <a:t> </a:t>
            </a:r>
            <a:r>
              <a:rPr dirty="0"/>
              <a:t>6</a:t>
            </a:r>
            <a:r>
              <a:rPr dirty="0" spc="-80"/>
              <a:t> </a:t>
            </a:r>
            <a:r>
              <a:rPr dirty="0" spc="-10"/>
              <a:t>dimensioner</a:t>
            </a:r>
          </a:p>
          <a:p>
            <a:pPr marL="12700">
              <a:lnSpc>
                <a:spcPts val="2130"/>
              </a:lnSpc>
            </a:pPr>
            <a:r>
              <a:rPr dirty="0" sz="1800" b="0">
                <a:latin typeface="Arial"/>
                <a:cs typeface="Arial"/>
              </a:rPr>
              <a:t>Vi</a:t>
            </a:r>
            <a:r>
              <a:rPr dirty="0" sz="1800" spc="-40" b="0">
                <a:latin typeface="Arial"/>
                <a:cs typeface="Arial"/>
              </a:rPr>
              <a:t> </a:t>
            </a:r>
            <a:r>
              <a:rPr dirty="0" sz="1800" b="0">
                <a:latin typeface="Arial"/>
                <a:cs typeface="Arial"/>
              </a:rPr>
              <a:t>strävar</a:t>
            </a:r>
            <a:r>
              <a:rPr dirty="0" sz="1800" spc="-20" b="0">
                <a:latin typeface="Arial"/>
                <a:cs typeface="Arial"/>
              </a:rPr>
              <a:t> </a:t>
            </a:r>
            <a:r>
              <a:rPr dirty="0" sz="1800" b="0">
                <a:latin typeface="Arial"/>
                <a:cs typeface="Arial"/>
              </a:rPr>
              <a:t>efter</a:t>
            </a:r>
            <a:r>
              <a:rPr dirty="0" sz="1800" spc="-25" b="0">
                <a:latin typeface="Arial"/>
                <a:cs typeface="Arial"/>
              </a:rPr>
              <a:t> </a:t>
            </a:r>
            <a:r>
              <a:rPr dirty="0" sz="1800" b="0">
                <a:latin typeface="Arial"/>
                <a:cs typeface="Arial"/>
              </a:rPr>
              <a:t>att</a:t>
            </a:r>
            <a:r>
              <a:rPr dirty="0" sz="1800" spc="-25" b="0">
                <a:latin typeface="Arial"/>
                <a:cs typeface="Arial"/>
              </a:rPr>
              <a:t> </a:t>
            </a:r>
            <a:r>
              <a:rPr dirty="0" sz="1800" b="0">
                <a:latin typeface="Arial"/>
                <a:cs typeface="Arial"/>
              </a:rPr>
              <a:t>skapa</a:t>
            </a:r>
            <a:r>
              <a:rPr dirty="0" sz="1800" spc="-20" b="0">
                <a:latin typeface="Arial"/>
                <a:cs typeface="Arial"/>
              </a:rPr>
              <a:t> </a:t>
            </a:r>
            <a:r>
              <a:rPr dirty="0" sz="1800" b="0">
                <a:latin typeface="Arial"/>
                <a:cs typeface="Arial"/>
              </a:rPr>
              <a:t>produktiva</a:t>
            </a:r>
            <a:r>
              <a:rPr dirty="0" sz="1800" spc="-15" b="0">
                <a:latin typeface="Arial"/>
                <a:cs typeface="Arial"/>
              </a:rPr>
              <a:t> </a:t>
            </a:r>
            <a:r>
              <a:rPr dirty="0" sz="1800" b="0">
                <a:latin typeface="Arial"/>
                <a:cs typeface="Arial"/>
              </a:rPr>
              <a:t>och</a:t>
            </a:r>
            <a:r>
              <a:rPr dirty="0" sz="1800" spc="-15" b="0">
                <a:latin typeface="Arial"/>
                <a:cs typeface="Arial"/>
              </a:rPr>
              <a:t> </a:t>
            </a:r>
            <a:r>
              <a:rPr dirty="0" sz="1800" b="0">
                <a:latin typeface="Arial"/>
                <a:cs typeface="Arial"/>
              </a:rPr>
              <a:t>hållbara </a:t>
            </a:r>
            <a:r>
              <a:rPr dirty="0" sz="1800" spc="-20" b="0">
                <a:latin typeface="Arial"/>
                <a:cs typeface="Arial"/>
              </a:rPr>
              <a:t>team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855470" y="2797810"/>
            <a:ext cx="6858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5" b="1">
                <a:latin typeface="Arial"/>
                <a:cs typeface="Arial"/>
              </a:rPr>
              <a:t>Tydlighet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3350133" y="2797810"/>
            <a:ext cx="4248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55" b="1">
                <a:latin typeface="Arial"/>
                <a:cs typeface="Arial"/>
              </a:rPr>
              <a:t>Värde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521453" y="2797810"/>
            <a:ext cx="807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70" b="1">
                <a:latin typeface="Arial"/>
                <a:cs typeface="Arial"/>
              </a:rPr>
              <a:t>Effektivitet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763773" y="4016675"/>
            <a:ext cx="1600835" cy="561340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P</a:t>
            </a:r>
            <a:r>
              <a:rPr dirty="0" sz="1400" spc="-95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r</a:t>
            </a:r>
            <a:r>
              <a:rPr dirty="0" sz="1400" spc="-85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o</a:t>
            </a:r>
            <a:r>
              <a:rPr dirty="0" sz="1400" spc="-100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d</a:t>
            </a:r>
            <a:r>
              <a:rPr dirty="0" sz="1400" spc="-100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u</a:t>
            </a:r>
            <a:r>
              <a:rPr dirty="0" sz="1400" spc="-100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k</a:t>
            </a:r>
            <a:r>
              <a:rPr dirty="0" sz="1400" spc="-95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t</a:t>
            </a:r>
            <a:r>
              <a:rPr dirty="0" sz="1400" spc="-90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i</a:t>
            </a:r>
            <a:r>
              <a:rPr dirty="0" sz="1400" spc="-85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v</a:t>
            </a:r>
            <a:r>
              <a:rPr dirty="0" sz="1400" spc="-105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i</a:t>
            </a:r>
            <a:r>
              <a:rPr dirty="0" sz="1400" spc="-85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t</a:t>
            </a:r>
            <a:r>
              <a:rPr dirty="0" sz="1400" spc="-90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e</a:t>
            </a:r>
            <a:r>
              <a:rPr dirty="0" sz="1400" spc="-95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spc="-50" b="1">
                <a:solidFill>
                  <a:srgbClr val="E20512"/>
                </a:solidFill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550"/>
              </a:spcBef>
            </a:pPr>
            <a:r>
              <a:rPr dirty="0" sz="1000" spc="60" i="1">
                <a:latin typeface="Arial"/>
                <a:cs typeface="Arial"/>
              </a:rPr>
              <a:t>Våra</a:t>
            </a:r>
            <a:r>
              <a:rPr dirty="0" sz="1000" spc="200" i="1">
                <a:latin typeface="Arial"/>
                <a:cs typeface="Arial"/>
              </a:rPr>
              <a:t> </a:t>
            </a:r>
            <a:r>
              <a:rPr dirty="0" sz="1000" spc="80" i="1">
                <a:latin typeface="Arial"/>
                <a:cs typeface="Arial"/>
              </a:rPr>
              <a:t>förutsättningar</a:t>
            </a:r>
            <a:r>
              <a:rPr dirty="0" sz="1000" spc="250" i="1">
                <a:latin typeface="Arial"/>
                <a:cs typeface="Arial"/>
              </a:rPr>
              <a:t> </a:t>
            </a:r>
            <a:r>
              <a:rPr dirty="0" sz="1000" spc="30" i="1">
                <a:latin typeface="Arial"/>
                <a:cs typeface="Arial"/>
              </a:rPr>
              <a:t>att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002026" y="4552950"/>
            <a:ext cx="11296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75" i="1">
                <a:latin typeface="Arial"/>
                <a:cs typeface="Arial"/>
              </a:rPr>
              <a:t>prestera</a:t>
            </a:r>
            <a:r>
              <a:rPr dirty="0" sz="1000" spc="229" i="1">
                <a:latin typeface="Arial"/>
                <a:cs typeface="Arial"/>
              </a:rPr>
              <a:t> </a:t>
            </a:r>
            <a:r>
              <a:rPr dirty="0" sz="1000" spc="60" b="1" i="1">
                <a:latin typeface="Arial"/>
                <a:cs typeface="Arial"/>
              </a:rPr>
              <a:t>just</a:t>
            </a:r>
            <a:r>
              <a:rPr dirty="0" sz="1000" spc="225" b="1" i="1">
                <a:latin typeface="Arial"/>
                <a:cs typeface="Arial"/>
              </a:rPr>
              <a:t> </a:t>
            </a:r>
            <a:r>
              <a:rPr dirty="0" sz="1000" spc="-25" b="1" i="1">
                <a:latin typeface="Arial"/>
                <a:cs typeface="Arial"/>
              </a:rPr>
              <a:t>nu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6863588" y="2797810"/>
            <a:ext cx="7816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5" b="1">
                <a:latin typeface="Arial"/>
                <a:cs typeface="Arial"/>
              </a:rPr>
              <a:t>Belastning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8198357" y="2797810"/>
            <a:ext cx="8401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5" b="1">
                <a:latin typeface="Arial"/>
                <a:cs typeface="Arial"/>
              </a:rPr>
              <a:t>Gemenskap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9601581" y="2797810"/>
            <a:ext cx="7620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5" b="1">
                <a:latin typeface="Arial"/>
                <a:cs typeface="Arial"/>
              </a:rPr>
              <a:t>Entusiasm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7816088" y="4016675"/>
            <a:ext cx="1597660" cy="561340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algn="ctr" marR="12065">
              <a:lnSpc>
                <a:spcPct val="100000"/>
              </a:lnSpc>
              <a:spcBef>
                <a:spcPts val="885"/>
              </a:spcBef>
            </a:pP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H</a:t>
            </a:r>
            <a:r>
              <a:rPr dirty="0" sz="1400" spc="-100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å</a:t>
            </a:r>
            <a:r>
              <a:rPr dirty="0" sz="1400" spc="-95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l</a:t>
            </a:r>
            <a:r>
              <a:rPr dirty="0" sz="1400" spc="-85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l</a:t>
            </a:r>
            <a:r>
              <a:rPr dirty="0" sz="1400" spc="-85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b</a:t>
            </a:r>
            <a:r>
              <a:rPr dirty="0" sz="1400" spc="-100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a</a:t>
            </a:r>
            <a:r>
              <a:rPr dirty="0" sz="1400" spc="-95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r</a:t>
            </a:r>
            <a:r>
              <a:rPr dirty="0" sz="1400" spc="-85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h</a:t>
            </a:r>
            <a:r>
              <a:rPr dirty="0" sz="1400" spc="-100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e</a:t>
            </a:r>
            <a:r>
              <a:rPr dirty="0" sz="1400" spc="-95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spc="-50" b="1">
                <a:solidFill>
                  <a:srgbClr val="E20512"/>
                </a:solidFill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50"/>
              </a:spcBef>
            </a:pPr>
            <a:r>
              <a:rPr dirty="0" sz="1000" spc="60" i="1">
                <a:latin typeface="Arial"/>
                <a:cs typeface="Arial"/>
              </a:rPr>
              <a:t>Våra</a:t>
            </a:r>
            <a:r>
              <a:rPr dirty="0" sz="1000" spc="200" i="1">
                <a:latin typeface="Arial"/>
                <a:cs typeface="Arial"/>
              </a:rPr>
              <a:t> </a:t>
            </a:r>
            <a:r>
              <a:rPr dirty="0" sz="1000" spc="80" i="1">
                <a:latin typeface="Arial"/>
                <a:cs typeface="Arial"/>
              </a:rPr>
              <a:t>förutsättningar</a:t>
            </a:r>
            <a:r>
              <a:rPr dirty="0" sz="1000" spc="250" i="1">
                <a:latin typeface="Arial"/>
                <a:cs typeface="Arial"/>
              </a:rPr>
              <a:t> </a:t>
            </a:r>
            <a:r>
              <a:rPr dirty="0" sz="1000" spc="30" i="1">
                <a:latin typeface="Arial"/>
                <a:cs typeface="Arial"/>
              </a:rPr>
              <a:t>att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8023352" y="4552950"/>
            <a:ext cx="11830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75" i="1">
                <a:latin typeface="Arial"/>
                <a:cs typeface="Arial"/>
              </a:rPr>
              <a:t>prestera</a:t>
            </a:r>
            <a:r>
              <a:rPr dirty="0" sz="1000" spc="229" i="1">
                <a:latin typeface="Arial"/>
                <a:cs typeface="Arial"/>
              </a:rPr>
              <a:t> </a:t>
            </a:r>
            <a:r>
              <a:rPr dirty="0" sz="1000" spc="60" b="1" i="1">
                <a:latin typeface="Arial"/>
                <a:cs typeface="Arial"/>
              </a:rPr>
              <a:t>över</a:t>
            </a:r>
            <a:r>
              <a:rPr dirty="0" sz="1000" spc="220" b="1" i="1">
                <a:latin typeface="Arial"/>
                <a:cs typeface="Arial"/>
              </a:rPr>
              <a:t> </a:t>
            </a:r>
            <a:r>
              <a:rPr dirty="0" sz="1000" spc="-10" b="1" i="1">
                <a:latin typeface="Arial"/>
                <a:cs typeface="Arial"/>
              </a:rPr>
              <a:t>t</a:t>
            </a:r>
            <a:r>
              <a:rPr dirty="0" sz="1000" spc="-180" b="1" i="1">
                <a:latin typeface="Arial"/>
                <a:cs typeface="Arial"/>
              </a:rPr>
              <a:t> </a:t>
            </a:r>
            <a:r>
              <a:rPr dirty="0" sz="1000" spc="-25" b="1" i="1">
                <a:latin typeface="Arial"/>
                <a:cs typeface="Arial"/>
              </a:rPr>
              <a:t>id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8198357" y="3062097"/>
            <a:ext cx="853440" cy="482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 indent="33655">
              <a:lnSpc>
                <a:spcPct val="100000"/>
              </a:lnSpc>
              <a:spcBef>
                <a:spcPts val="95"/>
              </a:spcBef>
            </a:pPr>
            <a:r>
              <a:rPr dirty="0" sz="1000" i="1">
                <a:latin typeface="Arial"/>
                <a:cs typeface="Arial"/>
              </a:rPr>
              <a:t>”Jag</a:t>
            </a:r>
            <a:r>
              <a:rPr dirty="0" sz="1000" spc="-4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känner</a:t>
            </a:r>
            <a:r>
              <a:rPr dirty="0" sz="1000" spc="-10" i="1">
                <a:latin typeface="Arial"/>
                <a:cs typeface="Arial"/>
              </a:rPr>
              <a:t> gemenskap</a:t>
            </a:r>
            <a:r>
              <a:rPr dirty="0" sz="1000" spc="-5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på </a:t>
            </a:r>
            <a:r>
              <a:rPr dirty="0" sz="1000" spc="-10" i="1">
                <a:latin typeface="Arial"/>
                <a:cs typeface="Arial"/>
              </a:rPr>
              <a:t>jobbet”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9516236" y="3062097"/>
            <a:ext cx="94615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2384" marR="5080" indent="-20320">
              <a:lnSpc>
                <a:spcPct val="100000"/>
              </a:lnSpc>
              <a:spcBef>
                <a:spcPts val="95"/>
              </a:spcBef>
            </a:pPr>
            <a:r>
              <a:rPr dirty="0" sz="1000" i="1">
                <a:latin typeface="Arial"/>
                <a:cs typeface="Arial"/>
              </a:rPr>
              <a:t>”Just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nu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trivs</a:t>
            </a:r>
            <a:r>
              <a:rPr dirty="0" sz="1000" spc="-25" i="1">
                <a:latin typeface="Arial"/>
                <a:cs typeface="Arial"/>
              </a:rPr>
              <a:t> jag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bra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med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jobbet”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4918075" y="5011507"/>
            <a:ext cx="2355850" cy="661035"/>
          </a:xfrm>
          <a:prstGeom prst="rect">
            <a:avLst/>
          </a:prstGeom>
        </p:spPr>
        <p:txBody>
          <a:bodyPr wrap="square" lIns="0" tIns="70485" rIns="0" bIns="0" rtlCol="0" vert="horz">
            <a:spAutoFit/>
          </a:bodyPr>
          <a:lstStyle/>
          <a:p>
            <a:pPr algn="ctr" marR="28575">
              <a:lnSpc>
                <a:spcPct val="100000"/>
              </a:lnSpc>
              <a:spcBef>
                <a:spcPts val="555"/>
              </a:spcBef>
            </a:pP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B</a:t>
            </a:r>
            <a:r>
              <a:rPr dirty="0" sz="1400" spc="-100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a</a:t>
            </a:r>
            <a:r>
              <a:rPr dirty="0" sz="1400" spc="-95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r</a:t>
            </a:r>
            <a:r>
              <a:rPr dirty="0" sz="1400" spc="-85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o</a:t>
            </a:r>
            <a:r>
              <a:rPr dirty="0" sz="1400" spc="-100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m</a:t>
            </a:r>
            <a:r>
              <a:rPr dirty="0" sz="1400" spc="-95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e</a:t>
            </a:r>
            <a:r>
              <a:rPr dirty="0" sz="1400" spc="-95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t</a:t>
            </a:r>
            <a:r>
              <a:rPr dirty="0" sz="1400" spc="-90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e</a:t>
            </a:r>
            <a:r>
              <a:rPr dirty="0" sz="1400" spc="-95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r</a:t>
            </a:r>
            <a:r>
              <a:rPr dirty="0" sz="1400" spc="-85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i</a:t>
            </a:r>
            <a:r>
              <a:rPr dirty="0" sz="1400" spc="-85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n</a:t>
            </a:r>
            <a:r>
              <a:rPr dirty="0" sz="1400" spc="-100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d</a:t>
            </a:r>
            <a:r>
              <a:rPr dirty="0" sz="1400" spc="-100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20512"/>
                </a:solidFill>
                <a:latin typeface="Arial"/>
                <a:cs typeface="Arial"/>
              </a:rPr>
              <a:t>e</a:t>
            </a:r>
            <a:r>
              <a:rPr dirty="0" sz="1400" spc="-95" b="1">
                <a:solidFill>
                  <a:srgbClr val="E20512"/>
                </a:solidFill>
                <a:latin typeface="Arial"/>
                <a:cs typeface="Arial"/>
              </a:rPr>
              <a:t> </a:t>
            </a:r>
            <a:r>
              <a:rPr dirty="0" sz="1400" spc="-50" b="1">
                <a:solidFill>
                  <a:srgbClr val="E20512"/>
                </a:solidFill>
                <a:latin typeface="Arial"/>
                <a:cs typeface="Arial"/>
              </a:rPr>
              <a:t>x</a:t>
            </a:r>
            <a:endParaRPr sz="1400">
              <a:latin typeface="Arial"/>
              <a:cs typeface="Arial"/>
            </a:endParaRPr>
          </a:p>
          <a:p>
            <a:pPr algn="ctr" marL="12700" marR="5080">
              <a:lnSpc>
                <a:spcPct val="100000"/>
              </a:lnSpc>
              <a:spcBef>
                <a:spcPts val="345"/>
              </a:spcBef>
            </a:pPr>
            <a:r>
              <a:rPr dirty="0" sz="1050">
                <a:latin typeface="Arial"/>
                <a:cs typeface="Arial"/>
              </a:rPr>
              <a:t>Tillsammans</a:t>
            </a:r>
            <a:r>
              <a:rPr dirty="0" sz="1050" spc="-4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bildar</a:t>
            </a:r>
            <a:r>
              <a:rPr dirty="0" sz="1050" spc="-2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de</a:t>
            </a:r>
            <a:r>
              <a:rPr dirty="0" sz="1050" spc="-1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6</a:t>
            </a:r>
            <a:r>
              <a:rPr dirty="0" sz="1050" spc="-10">
                <a:latin typeface="Arial"/>
                <a:cs typeface="Arial"/>
              </a:rPr>
              <a:t> dimensionerna </a:t>
            </a:r>
            <a:r>
              <a:rPr dirty="0" sz="1050">
                <a:latin typeface="Arial"/>
                <a:cs typeface="Arial"/>
              </a:rPr>
              <a:t>ett</a:t>
            </a:r>
            <a:r>
              <a:rPr dirty="0" sz="1050" spc="-2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index</a:t>
            </a:r>
            <a:r>
              <a:rPr dirty="0" sz="1050" spc="-2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för</a:t>
            </a:r>
            <a:r>
              <a:rPr dirty="0" sz="1050" spc="-25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</a:rPr>
              <a:t>helheten</a:t>
            </a:r>
            <a:endParaRPr sz="105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1759457" y="3062097"/>
            <a:ext cx="88900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77495" marR="5080" indent="-265430">
              <a:lnSpc>
                <a:spcPct val="100000"/>
              </a:lnSpc>
              <a:spcBef>
                <a:spcPts val="95"/>
              </a:spcBef>
            </a:pPr>
            <a:r>
              <a:rPr dirty="0" sz="1000" spc="-10" i="1">
                <a:latin typeface="Arial"/>
                <a:cs typeface="Arial"/>
              </a:rPr>
              <a:t>”Planeringen</a:t>
            </a:r>
            <a:r>
              <a:rPr dirty="0" sz="1000" spc="15" i="1">
                <a:latin typeface="Arial"/>
                <a:cs typeface="Arial"/>
              </a:rPr>
              <a:t> </a:t>
            </a:r>
            <a:r>
              <a:rPr dirty="0" sz="1000" spc="-35" i="1">
                <a:latin typeface="Arial"/>
                <a:cs typeface="Arial"/>
              </a:rPr>
              <a:t>är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tydlig”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3042666" y="3062097"/>
            <a:ext cx="104965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0665" marR="5080" indent="-228600">
              <a:lnSpc>
                <a:spcPct val="100000"/>
              </a:lnSpc>
              <a:spcBef>
                <a:spcPts val="95"/>
              </a:spcBef>
            </a:pPr>
            <a:r>
              <a:rPr dirty="0" sz="1000" i="1">
                <a:latin typeface="Arial"/>
                <a:cs typeface="Arial"/>
              </a:rPr>
              <a:t>“Vi</a:t>
            </a:r>
            <a:r>
              <a:rPr dirty="0" sz="1000" spc="-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lägger</a:t>
            </a:r>
            <a:r>
              <a:rPr dirty="0" sz="1000" spc="-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tiden</a:t>
            </a:r>
            <a:r>
              <a:rPr dirty="0" sz="1000" spc="-45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på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rätt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saker”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4258436" y="3062097"/>
            <a:ext cx="1344295" cy="482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i="1">
                <a:latin typeface="Arial"/>
                <a:cs typeface="Arial"/>
              </a:rPr>
              <a:t>”Jag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har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-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verktyg</a:t>
            </a:r>
            <a:r>
              <a:rPr dirty="0" sz="1000" spc="-55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och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stöd</a:t>
            </a:r>
            <a:r>
              <a:rPr dirty="0" sz="1000" spc="-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som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behövs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för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att </a:t>
            </a:r>
            <a:r>
              <a:rPr dirty="0" sz="1000" i="1">
                <a:latin typeface="Arial"/>
                <a:cs typeface="Arial"/>
              </a:rPr>
              <a:t>göra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ett</a:t>
            </a:r>
            <a:r>
              <a:rPr dirty="0" sz="1000" spc="-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bra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20" i="1">
                <a:latin typeface="Arial"/>
                <a:cs typeface="Arial"/>
              </a:rPr>
              <a:t>jobb”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6653021" y="3062097"/>
            <a:ext cx="1219200" cy="482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 indent="48260">
              <a:lnSpc>
                <a:spcPct val="100000"/>
              </a:lnSpc>
              <a:spcBef>
                <a:spcPts val="95"/>
              </a:spcBef>
            </a:pPr>
            <a:r>
              <a:rPr dirty="0" sz="1000" i="1">
                <a:latin typeface="Arial"/>
                <a:cs typeface="Arial"/>
              </a:rPr>
              <a:t>“Det</a:t>
            </a:r>
            <a:r>
              <a:rPr dirty="0" sz="1000" spc="-5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finns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tillräckligt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med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tid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för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att</a:t>
            </a:r>
            <a:r>
              <a:rPr dirty="0" sz="1000" spc="-40" i="1">
                <a:latin typeface="Arial"/>
                <a:cs typeface="Arial"/>
              </a:rPr>
              <a:t> </a:t>
            </a:r>
            <a:r>
              <a:rPr dirty="0" sz="1000" spc="-20" i="1">
                <a:latin typeface="Arial"/>
                <a:cs typeface="Arial"/>
              </a:rPr>
              <a:t>göra </a:t>
            </a:r>
            <a:r>
              <a:rPr dirty="0" sz="1000" i="1">
                <a:latin typeface="Arial"/>
                <a:cs typeface="Arial"/>
              </a:rPr>
              <a:t>mina</a:t>
            </a:r>
            <a:r>
              <a:rPr dirty="0" sz="1000" spc="-4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arbetsuppgifter”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11522709" y="6249415"/>
            <a:ext cx="8255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888888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36" name="object 36" descr=""/>
          <p:cNvGrpSpPr/>
          <p:nvPr/>
        </p:nvGrpSpPr>
        <p:grpSpPr>
          <a:xfrm>
            <a:off x="1907625" y="2085958"/>
            <a:ext cx="549275" cy="515620"/>
            <a:chOff x="1907625" y="2085958"/>
            <a:chExt cx="549275" cy="515620"/>
          </a:xfrm>
        </p:grpSpPr>
        <p:sp>
          <p:nvSpPr>
            <p:cNvPr id="37" name="object 37" descr=""/>
            <p:cNvSpPr/>
            <p:nvPr/>
          </p:nvSpPr>
          <p:spPr>
            <a:xfrm>
              <a:off x="1918314" y="2144158"/>
              <a:ext cx="448309" cy="448945"/>
            </a:xfrm>
            <a:custGeom>
              <a:avLst/>
              <a:gdLst/>
              <a:ahLst/>
              <a:cxnLst/>
              <a:rect l="l" t="t" r="r" b="b"/>
              <a:pathLst>
                <a:path w="448310" h="448944">
                  <a:moveTo>
                    <a:pt x="262664" y="0"/>
                  </a:moveTo>
                  <a:lnTo>
                    <a:pt x="215451" y="4243"/>
                  </a:lnTo>
                  <a:lnTo>
                    <a:pt x="171013" y="16478"/>
                  </a:lnTo>
                  <a:lnTo>
                    <a:pt x="130094" y="35960"/>
                  </a:lnTo>
                  <a:lnTo>
                    <a:pt x="93434" y="61946"/>
                  </a:lnTo>
                  <a:lnTo>
                    <a:pt x="61776" y="93691"/>
                  </a:lnTo>
                  <a:lnTo>
                    <a:pt x="35862" y="130451"/>
                  </a:lnTo>
                  <a:lnTo>
                    <a:pt x="16433" y="171483"/>
                  </a:lnTo>
                  <a:lnTo>
                    <a:pt x="4231" y="216043"/>
                  </a:lnTo>
                  <a:lnTo>
                    <a:pt x="0" y="263387"/>
                  </a:lnTo>
                  <a:lnTo>
                    <a:pt x="4232" y="310727"/>
                  </a:lnTo>
                  <a:lnTo>
                    <a:pt x="16433" y="355285"/>
                  </a:lnTo>
                  <a:lnTo>
                    <a:pt x="35862" y="396315"/>
                  </a:lnTo>
                  <a:lnTo>
                    <a:pt x="61776" y="433075"/>
                  </a:lnTo>
                  <a:lnTo>
                    <a:pt x="77474" y="448817"/>
                  </a:lnTo>
                  <a:lnTo>
                    <a:pt x="448099" y="78197"/>
                  </a:lnTo>
                  <a:lnTo>
                    <a:pt x="395234" y="35960"/>
                  </a:lnTo>
                  <a:lnTo>
                    <a:pt x="354315" y="16478"/>
                  </a:lnTo>
                  <a:lnTo>
                    <a:pt x="309877" y="4243"/>
                  </a:lnTo>
                  <a:lnTo>
                    <a:pt x="262664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1993142" y="2219193"/>
              <a:ext cx="321945" cy="321945"/>
            </a:xfrm>
            <a:custGeom>
              <a:avLst/>
              <a:gdLst/>
              <a:ahLst/>
              <a:cxnLst/>
              <a:rect l="l" t="t" r="r" b="b"/>
              <a:pathLst>
                <a:path w="321944" h="321944">
                  <a:moveTo>
                    <a:pt x="188599" y="0"/>
                  </a:moveTo>
                  <a:lnTo>
                    <a:pt x="138462" y="6727"/>
                  </a:lnTo>
                  <a:lnTo>
                    <a:pt x="93409" y="25714"/>
                  </a:lnTo>
                  <a:lnTo>
                    <a:pt x="55239" y="55165"/>
                  </a:lnTo>
                  <a:lnTo>
                    <a:pt x="25749" y="93285"/>
                  </a:lnTo>
                  <a:lnTo>
                    <a:pt x="6736" y="138279"/>
                  </a:lnTo>
                  <a:lnTo>
                    <a:pt x="0" y="188352"/>
                  </a:lnTo>
                  <a:lnTo>
                    <a:pt x="6736" y="238420"/>
                  </a:lnTo>
                  <a:lnTo>
                    <a:pt x="25749" y="283412"/>
                  </a:lnTo>
                  <a:lnTo>
                    <a:pt x="55090" y="321338"/>
                  </a:lnTo>
                  <a:lnTo>
                    <a:pt x="321568" y="54864"/>
                  </a:lnTo>
                  <a:lnTo>
                    <a:pt x="283789" y="25714"/>
                  </a:lnTo>
                  <a:lnTo>
                    <a:pt x="238737" y="6727"/>
                  </a:lnTo>
                  <a:lnTo>
                    <a:pt x="188599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9" name="object 3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67973" y="2098219"/>
              <a:ext cx="375667" cy="389861"/>
            </a:xfrm>
            <a:prstGeom prst="rect">
              <a:avLst/>
            </a:prstGeom>
          </p:spPr>
        </p:pic>
        <p:sp>
          <p:nvSpPr>
            <p:cNvPr id="40" name="object 40" descr=""/>
            <p:cNvSpPr/>
            <p:nvPr/>
          </p:nvSpPr>
          <p:spPr>
            <a:xfrm>
              <a:off x="1907616" y="2085962"/>
              <a:ext cx="549275" cy="515620"/>
            </a:xfrm>
            <a:custGeom>
              <a:avLst/>
              <a:gdLst/>
              <a:ahLst/>
              <a:cxnLst/>
              <a:rect l="l" t="t" r="r" b="b"/>
              <a:pathLst>
                <a:path w="549275" h="515619">
                  <a:moveTo>
                    <a:pt x="148539" y="446646"/>
                  </a:moveTo>
                  <a:lnTo>
                    <a:pt x="147231" y="445325"/>
                  </a:lnTo>
                  <a:lnTo>
                    <a:pt x="144272" y="444093"/>
                  </a:lnTo>
                  <a:lnTo>
                    <a:pt x="138239" y="444093"/>
                  </a:lnTo>
                  <a:lnTo>
                    <a:pt x="135293" y="445325"/>
                  </a:lnTo>
                  <a:lnTo>
                    <a:pt x="133172" y="447459"/>
                  </a:lnTo>
                  <a:lnTo>
                    <a:pt x="131025" y="449580"/>
                  </a:lnTo>
                  <a:lnTo>
                    <a:pt x="129806" y="452551"/>
                  </a:lnTo>
                  <a:lnTo>
                    <a:pt x="129806" y="458609"/>
                  </a:lnTo>
                  <a:lnTo>
                    <a:pt x="131025" y="461568"/>
                  </a:lnTo>
                  <a:lnTo>
                    <a:pt x="132334" y="462864"/>
                  </a:lnTo>
                  <a:lnTo>
                    <a:pt x="148539" y="446646"/>
                  </a:lnTo>
                  <a:close/>
                </a:path>
                <a:path w="549275" h="515619">
                  <a:moveTo>
                    <a:pt x="549021" y="44678"/>
                  </a:moveTo>
                  <a:lnTo>
                    <a:pt x="525767" y="6286"/>
                  </a:lnTo>
                  <a:lnTo>
                    <a:pt x="525767" y="38989"/>
                  </a:lnTo>
                  <a:lnTo>
                    <a:pt x="525767" y="50393"/>
                  </a:lnTo>
                  <a:lnTo>
                    <a:pt x="523544" y="55753"/>
                  </a:lnTo>
                  <a:lnTo>
                    <a:pt x="468998" y="110451"/>
                  </a:lnTo>
                  <a:lnTo>
                    <a:pt x="467029" y="101092"/>
                  </a:lnTo>
                  <a:lnTo>
                    <a:pt x="458508" y="60553"/>
                  </a:lnTo>
                  <a:lnTo>
                    <a:pt x="489407" y="29578"/>
                  </a:lnTo>
                  <a:lnTo>
                    <a:pt x="496443" y="24892"/>
                  </a:lnTo>
                  <a:lnTo>
                    <a:pt x="504456" y="23329"/>
                  </a:lnTo>
                  <a:lnTo>
                    <a:pt x="512483" y="24892"/>
                  </a:lnTo>
                  <a:lnTo>
                    <a:pt x="519531" y="29578"/>
                  </a:lnTo>
                  <a:lnTo>
                    <a:pt x="523544" y="33604"/>
                  </a:lnTo>
                  <a:lnTo>
                    <a:pt x="525767" y="38989"/>
                  </a:lnTo>
                  <a:lnTo>
                    <a:pt x="525767" y="6286"/>
                  </a:lnTo>
                  <a:lnTo>
                    <a:pt x="521233" y="3263"/>
                  </a:lnTo>
                  <a:lnTo>
                    <a:pt x="504456" y="0"/>
                  </a:lnTo>
                  <a:lnTo>
                    <a:pt x="487680" y="3263"/>
                  </a:lnTo>
                  <a:lnTo>
                    <a:pt x="472948" y="13068"/>
                  </a:lnTo>
                  <a:lnTo>
                    <a:pt x="434822" y="51308"/>
                  </a:lnTo>
                  <a:lnTo>
                    <a:pt x="433641" y="55321"/>
                  </a:lnTo>
                  <a:lnTo>
                    <a:pt x="442404" y="97078"/>
                  </a:lnTo>
                  <a:lnTo>
                    <a:pt x="438404" y="101092"/>
                  </a:lnTo>
                  <a:lnTo>
                    <a:pt x="401205" y="77749"/>
                  </a:lnTo>
                  <a:lnTo>
                    <a:pt x="360895" y="60693"/>
                  </a:lnTo>
                  <a:lnTo>
                    <a:pt x="318376" y="50215"/>
                  </a:lnTo>
                  <a:lnTo>
                    <a:pt x="274510" y="46659"/>
                  </a:lnTo>
                  <a:lnTo>
                    <a:pt x="220535" y="51943"/>
                  </a:lnTo>
                  <a:lnTo>
                    <a:pt x="169405" y="67475"/>
                  </a:lnTo>
                  <a:lnTo>
                    <a:pt x="122301" y="92748"/>
                  </a:lnTo>
                  <a:lnTo>
                    <a:pt x="80403" y="127279"/>
                  </a:lnTo>
                  <a:lnTo>
                    <a:pt x="45974" y="169291"/>
                  </a:lnTo>
                  <a:lnTo>
                    <a:pt x="20764" y="216522"/>
                  </a:lnTo>
                  <a:lnTo>
                    <a:pt x="5270" y="267804"/>
                  </a:lnTo>
                  <a:lnTo>
                    <a:pt x="0" y="321932"/>
                  </a:lnTo>
                  <a:lnTo>
                    <a:pt x="5270" y="376059"/>
                  </a:lnTo>
                  <a:lnTo>
                    <a:pt x="20764" y="427342"/>
                  </a:lnTo>
                  <a:lnTo>
                    <a:pt x="45974" y="474586"/>
                  </a:lnTo>
                  <a:lnTo>
                    <a:pt x="79590" y="515594"/>
                  </a:lnTo>
                  <a:lnTo>
                    <a:pt x="96697" y="498487"/>
                  </a:lnTo>
                  <a:lnTo>
                    <a:pt x="82423" y="484174"/>
                  </a:lnTo>
                  <a:lnTo>
                    <a:pt x="57619" y="449008"/>
                  </a:lnTo>
                  <a:lnTo>
                    <a:pt x="39014" y="409765"/>
                  </a:lnTo>
                  <a:lnTo>
                    <a:pt x="27317" y="367169"/>
                  </a:lnTo>
                  <a:lnTo>
                    <a:pt x="23266" y="321932"/>
                  </a:lnTo>
                  <a:lnTo>
                    <a:pt x="27317" y="276707"/>
                  </a:lnTo>
                  <a:lnTo>
                    <a:pt x="39014" y="234111"/>
                  </a:lnTo>
                  <a:lnTo>
                    <a:pt x="57619" y="194868"/>
                  </a:lnTo>
                  <a:lnTo>
                    <a:pt x="82423" y="159689"/>
                  </a:lnTo>
                  <a:lnTo>
                    <a:pt x="112725" y="129298"/>
                  </a:lnTo>
                  <a:lnTo>
                    <a:pt x="147802" y="104419"/>
                  </a:lnTo>
                  <a:lnTo>
                    <a:pt x="186931" y="85763"/>
                  </a:lnTo>
                  <a:lnTo>
                    <a:pt x="229412" y="74041"/>
                  </a:lnTo>
                  <a:lnTo>
                    <a:pt x="274510" y="69964"/>
                  </a:lnTo>
                  <a:lnTo>
                    <a:pt x="314109" y="73037"/>
                  </a:lnTo>
                  <a:lnTo>
                    <a:pt x="352145" y="82130"/>
                  </a:lnTo>
                  <a:lnTo>
                    <a:pt x="388175" y="97104"/>
                  </a:lnTo>
                  <a:lnTo>
                    <a:pt x="421779" y="117779"/>
                  </a:lnTo>
                  <a:lnTo>
                    <a:pt x="385000" y="154647"/>
                  </a:lnTo>
                  <a:lnTo>
                    <a:pt x="367271" y="144614"/>
                  </a:lnTo>
                  <a:lnTo>
                    <a:pt x="359486" y="140220"/>
                  </a:lnTo>
                  <a:lnTo>
                    <a:pt x="332359" y="129781"/>
                  </a:lnTo>
                  <a:lnTo>
                    <a:pt x="303923" y="123444"/>
                  </a:lnTo>
                  <a:lnTo>
                    <a:pt x="274510" y="121310"/>
                  </a:lnTo>
                  <a:lnTo>
                    <a:pt x="228701" y="126619"/>
                  </a:lnTo>
                  <a:lnTo>
                    <a:pt x="186601" y="141732"/>
                  </a:lnTo>
                  <a:lnTo>
                    <a:pt x="149453" y="165430"/>
                  </a:lnTo>
                  <a:lnTo>
                    <a:pt x="118452" y="196519"/>
                  </a:lnTo>
                  <a:lnTo>
                    <a:pt x="94805" y="233781"/>
                  </a:lnTo>
                  <a:lnTo>
                    <a:pt x="79743" y="275983"/>
                  </a:lnTo>
                  <a:lnTo>
                    <a:pt x="74447" y="321932"/>
                  </a:lnTo>
                  <a:lnTo>
                    <a:pt x="76060" y="347370"/>
                  </a:lnTo>
                  <a:lnTo>
                    <a:pt x="88696" y="396392"/>
                  </a:lnTo>
                  <a:lnTo>
                    <a:pt x="105638" y="425297"/>
                  </a:lnTo>
                  <a:lnTo>
                    <a:pt x="111633" y="425297"/>
                  </a:lnTo>
                  <a:lnTo>
                    <a:pt x="113576" y="424827"/>
                  </a:lnTo>
                  <a:lnTo>
                    <a:pt x="120980" y="420700"/>
                  </a:lnTo>
                  <a:lnTo>
                    <a:pt x="122999" y="413600"/>
                  </a:lnTo>
                  <a:lnTo>
                    <a:pt x="119888" y="407974"/>
                  </a:lnTo>
                  <a:lnTo>
                    <a:pt x="110299" y="387731"/>
                  </a:lnTo>
                  <a:lnTo>
                    <a:pt x="103352" y="366445"/>
                  </a:lnTo>
                  <a:lnTo>
                    <a:pt x="99136" y="344411"/>
                  </a:lnTo>
                  <a:lnTo>
                    <a:pt x="97713" y="321932"/>
                  </a:lnTo>
                  <a:lnTo>
                    <a:pt x="104038" y="274853"/>
                  </a:lnTo>
                  <a:lnTo>
                    <a:pt x="121881" y="232511"/>
                  </a:lnTo>
                  <a:lnTo>
                    <a:pt x="149555" y="196608"/>
                  </a:lnTo>
                  <a:lnTo>
                    <a:pt x="185343" y="168859"/>
                  </a:lnTo>
                  <a:lnTo>
                    <a:pt x="227571" y="150964"/>
                  </a:lnTo>
                  <a:lnTo>
                    <a:pt x="274510" y="144614"/>
                  </a:lnTo>
                  <a:lnTo>
                    <a:pt x="299339" y="146342"/>
                  </a:lnTo>
                  <a:lnTo>
                    <a:pt x="323392" y="151460"/>
                  </a:lnTo>
                  <a:lnTo>
                    <a:pt x="346417" y="159880"/>
                  </a:lnTo>
                  <a:lnTo>
                    <a:pt x="368173" y="171538"/>
                  </a:lnTo>
                  <a:lnTo>
                    <a:pt x="330606" y="209207"/>
                  </a:lnTo>
                  <a:lnTo>
                    <a:pt x="317271" y="203466"/>
                  </a:lnTo>
                  <a:lnTo>
                    <a:pt x="303377" y="199326"/>
                  </a:lnTo>
                  <a:lnTo>
                    <a:pt x="289077" y="196799"/>
                  </a:lnTo>
                  <a:lnTo>
                    <a:pt x="274510" y="195961"/>
                  </a:lnTo>
                  <a:lnTo>
                    <a:pt x="225653" y="205879"/>
                  </a:lnTo>
                  <a:lnTo>
                    <a:pt x="185724" y="232905"/>
                  </a:lnTo>
                  <a:lnTo>
                    <a:pt x="158775" y="272948"/>
                  </a:lnTo>
                  <a:lnTo>
                    <a:pt x="148882" y="321932"/>
                  </a:lnTo>
                  <a:lnTo>
                    <a:pt x="158775" y="370928"/>
                  </a:lnTo>
                  <a:lnTo>
                    <a:pt x="185115" y="410070"/>
                  </a:lnTo>
                  <a:lnTo>
                    <a:pt x="201574" y="393611"/>
                  </a:lnTo>
                  <a:lnTo>
                    <a:pt x="180200" y="361848"/>
                  </a:lnTo>
                  <a:lnTo>
                    <a:pt x="172148" y="321932"/>
                  </a:lnTo>
                  <a:lnTo>
                    <a:pt x="180200" y="282016"/>
                  </a:lnTo>
                  <a:lnTo>
                    <a:pt x="202171" y="249377"/>
                  </a:lnTo>
                  <a:lnTo>
                    <a:pt x="234708" y="227355"/>
                  </a:lnTo>
                  <a:lnTo>
                    <a:pt x="274510" y="219278"/>
                  </a:lnTo>
                  <a:lnTo>
                    <a:pt x="284416" y="219760"/>
                  </a:lnTo>
                  <a:lnTo>
                    <a:pt x="294195" y="221195"/>
                  </a:lnTo>
                  <a:lnTo>
                    <a:pt x="303745" y="223558"/>
                  </a:lnTo>
                  <a:lnTo>
                    <a:pt x="313029" y="226822"/>
                  </a:lnTo>
                  <a:lnTo>
                    <a:pt x="292201" y="247713"/>
                  </a:lnTo>
                  <a:lnTo>
                    <a:pt x="290982" y="250685"/>
                  </a:lnTo>
                  <a:lnTo>
                    <a:pt x="291020" y="273367"/>
                  </a:lnTo>
                  <a:lnTo>
                    <a:pt x="285826" y="271589"/>
                  </a:lnTo>
                  <a:lnTo>
                    <a:pt x="280289" y="270611"/>
                  </a:lnTo>
                  <a:lnTo>
                    <a:pt x="274510" y="270611"/>
                  </a:lnTo>
                  <a:lnTo>
                    <a:pt x="254609" y="274650"/>
                  </a:lnTo>
                  <a:lnTo>
                    <a:pt x="238340" y="285661"/>
                  </a:lnTo>
                  <a:lnTo>
                    <a:pt x="227355" y="301980"/>
                  </a:lnTo>
                  <a:lnTo>
                    <a:pt x="223329" y="321932"/>
                  </a:lnTo>
                  <a:lnTo>
                    <a:pt x="227355" y="341896"/>
                  </a:lnTo>
                  <a:lnTo>
                    <a:pt x="237782" y="357403"/>
                  </a:lnTo>
                  <a:lnTo>
                    <a:pt x="254254" y="340931"/>
                  </a:lnTo>
                  <a:lnTo>
                    <a:pt x="248793" y="332828"/>
                  </a:lnTo>
                  <a:lnTo>
                    <a:pt x="246595" y="321932"/>
                  </a:lnTo>
                  <a:lnTo>
                    <a:pt x="248793" y="311048"/>
                  </a:lnTo>
                  <a:lnTo>
                    <a:pt x="254774" y="302158"/>
                  </a:lnTo>
                  <a:lnTo>
                    <a:pt x="263652" y="296151"/>
                  </a:lnTo>
                  <a:lnTo>
                    <a:pt x="274510" y="293954"/>
                  </a:lnTo>
                  <a:lnTo>
                    <a:pt x="277939" y="293954"/>
                  </a:lnTo>
                  <a:lnTo>
                    <a:pt x="281216" y="294576"/>
                  </a:lnTo>
                  <a:lnTo>
                    <a:pt x="284264" y="295706"/>
                  </a:lnTo>
                  <a:lnTo>
                    <a:pt x="266319" y="313702"/>
                  </a:lnTo>
                  <a:lnTo>
                    <a:pt x="266319" y="321081"/>
                  </a:lnTo>
                  <a:lnTo>
                    <a:pt x="270205" y="324980"/>
                  </a:lnTo>
                  <a:lnTo>
                    <a:pt x="301244" y="293954"/>
                  </a:lnTo>
                  <a:lnTo>
                    <a:pt x="314299" y="280898"/>
                  </a:lnTo>
                  <a:lnTo>
                    <a:pt x="314286" y="273367"/>
                  </a:lnTo>
                  <a:lnTo>
                    <a:pt x="314261" y="258584"/>
                  </a:lnTo>
                  <a:lnTo>
                    <a:pt x="344335" y="228422"/>
                  </a:lnTo>
                  <a:lnTo>
                    <a:pt x="355536" y="239649"/>
                  </a:lnTo>
                  <a:lnTo>
                    <a:pt x="366763" y="228422"/>
                  </a:lnTo>
                  <a:lnTo>
                    <a:pt x="372008" y="223177"/>
                  </a:lnTo>
                  <a:lnTo>
                    <a:pt x="368109" y="219278"/>
                  </a:lnTo>
                  <a:lnTo>
                    <a:pt x="360781" y="211924"/>
                  </a:lnTo>
                  <a:lnTo>
                    <a:pt x="363499" y="209207"/>
                  </a:lnTo>
                  <a:lnTo>
                    <a:pt x="417893" y="154647"/>
                  </a:lnTo>
                  <a:lnTo>
                    <a:pt x="448144" y="124320"/>
                  </a:lnTo>
                  <a:lnTo>
                    <a:pt x="451624" y="140843"/>
                  </a:lnTo>
                  <a:lnTo>
                    <a:pt x="452983" y="142214"/>
                  </a:lnTo>
                  <a:lnTo>
                    <a:pt x="470877" y="124320"/>
                  </a:lnTo>
                  <a:lnTo>
                    <a:pt x="484746" y="110451"/>
                  </a:lnTo>
                  <a:lnTo>
                    <a:pt x="549008" y="46189"/>
                  </a:lnTo>
                  <a:lnTo>
                    <a:pt x="549021" y="44678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41" name="object 41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26713" y="2085948"/>
            <a:ext cx="595821" cy="595812"/>
          </a:xfrm>
          <a:prstGeom prst="rect">
            <a:avLst/>
          </a:prstGeom>
        </p:spPr>
      </p:pic>
      <p:pic>
        <p:nvPicPr>
          <p:cNvPr id="42" name="object 42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34060" y="2087516"/>
            <a:ext cx="497085" cy="563789"/>
          </a:xfrm>
          <a:prstGeom prst="rect">
            <a:avLst/>
          </a:prstGeom>
        </p:spPr>
      </p:pic>
      <p:grpSp>
        <p:nvGrpSpPr>
          <p:cNvPr id="43" name="object 43" descr=""/>
          <p:cNvGrpSpPr/>
          <p:nvPr/>
        </p:nvGrpSpPr>
        <p:grpSpPr>
          <a:xfrm>
            <a:off x="9753303" y="2087472"/>
            <a:ext cx="484505" cy="410845"/>
            <a:chOff x="9753303" y="2087472"/>
            <a:chExt cx="484505" cy="410845"/>
          </a:xfrm>
        </p:grpSpPr>
        <p:sp>
          <p:nvSpPr>
            <p:cNvPr id="44" name="object 44" descr=""/>
            <p:cNvSpPr/>
            <p:nvPr/>
          </p:nvSpPr>
          <p:spPr>
            <a:xfrm>
              <a:off x="9886164" y="2457180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0" y="0"/>
                  </a:moveTo>
                  <a:lnTo>
                    <a:pt x="0" y="28489"/>
                  </a:lnTo>
                  <a:lnTo>
                    <a:pt x="28436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9765520" y="2122609"/>
              <a:ext cx="377825" cy="334645"/>
            </a:xfrm>
            <a:custGeom>
              <a:avLst/>
              <a:gdLst/>
              <a:ahLst/>
              <a:cxnLst/>
              <a:rect l="l" t="t" r="r" b="b"/>
              <a:pathLst>
                <a:path w="377825" h="334644">
                  <a:moveTo>
                    <a:pt x="28220" y="0"/>
                  </a:moveTo>
                  <a:lnTo>
                    <a:pt x="2" y="28211"/>
                  </a:lnTo>
                  <a:lnTo>
                    <a:pt x="0" y="106762"/>
                  </a:lnTo>
                  <a:lnTo>
                    <a:pt x="9433" y="153350"/>
                  </a:lnTo>
                  <a:lnTo>
                    <a:pt x="35143" y="191434"/>
                  </a:lnTo>
                  <a:lnTo>
                    <a:pt x="73242" y="217132"/>
                  </a:lnTo>
                  <a:lnTo>
                    <a:pt x="119842" y="226561"/>
                  </a:lnTo>
                  <a:lnTo>
                    <a:pt x="120529" y="226561"/>
                  </a:lnTo>
                  <a:lnTo>
                    <a:pt x="120529" y="334571"/>
                  </a:lnTo>
                  <a:lnTo>
                    <a:pt x="149133" y="334571"/>
                  </a:lnTo>
                  <a:lnTo>
                    <a:pt x="313569" y="170137"/>
                  </a:lnTo>
                  <a:lnTo>
                    <a:pt x="119842" y="170137"/>
                  </a:lnTo>
                  <a:lnTo>
                    <a:pt x="95193" y="165147"/>
                  </a:lnTo>
                  <a:lnTo>
                    <a:pt x="75037" y="151550"/>
                  </a:lnTo>
                  <a:lnTo>
                    <a:pt x="61433" y="131402"/>
                  </a:lnTo>
                  <a:lnTo>
                    <a:pt x="56441" y="106762"/>
                  </a:lnTo>
                  <a:lnTo>
                    <a:pt x="56439" y="28211"/>
                  </a:lnTo>
                  <a:lnTo>
                    <a:pt x="54221" y="17235"/>
                  </a:lnTo>
                  <a:lnTo>
                    <a:pt x="48177" y="8267"/>
                  </a:lnTo>
                  <a:lnTo>
                    <a:pt x="39209" y="2218"/>
                  </a:lnTo>
                  <a:lnTo>
                    <a:pt x="28220" y="0"/>
                  </a:lnTo>
                  <a:close/>
                </a:path>
                <a:path w="377825" h="334644">
                  <a:moveTo>
                    <a:pt x="348971" y="0"/>
                  </a:moveTo>
                  <a:lnTo>
                    <a:pt x="337986" y="2218"/>
                  </a:lnTo>
                  <a:lnTo>
                    <a:pt x="329017" y="8268"/>
                  </a:lnTo>
                  <a:lnTo>
                    <a:pt x="322973" y="17240"/>
                  </a:lnTo>
                  <a:lnTo>
                    <a:pt x="320758" y="28212"/>
                  </a:lnTo>
                  <a:lnTo>
                    <a:pt x="320758" y="106762"/>
                  </a:lnTo>
                  <a:lnTo>
                    <a:pt x="315765" y="131402"/>
                  </a:lnTo>
                  <a:lnTo>
                    <a:pt x="302161" y="151550"/>
                  </a:lnTo>
                  <a:lnTo>
                    <a:pt x="282001" y="165147"/>
                  </a:lnTo>
                  <a:lnTo>
                    <a:pt x="257345" y="170137"/>
                  </a:lnTo>
                  <a:lnTo>
                    <a:pt x="313569" y="170137"/>
                  </a:lnTo>
                  <a:lnTo>
                    <a:pt x="377197" y="106510"/>
                  </a:lnTo>
                  <a:lnTo>
                    <a:pt x="377194" y="28212"/>
                  </a:lnTo>
                  <a:lnTo>
                    <a:pt x="374975" y="17235"/>
                  </a:lnTo>
                  <a:lnTo>
                    <a:pt x="368928" y="8267"/>
                  </a:lnTo>
                  <a:lnTo>
                    <a:pt x="359957" y="2218"/>
                  </a:lnTo>
                  <a:lnTo>
                    <a:pt x="348971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6" name="object 4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892273" y="2160802"/>
              <a:ext cx="123695" cy="131384"/>
            </a:xfrm>
            <a:prstGeom prst="rect">
              <a:avLst/>
            </a:prstGeom>
          </p:spPr>
        </p:pic>
        <p:pic>
          <p:nvPicPr>
            <p:cNvPr id="47" name="object 4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883110" y="2345656"/>
              <a:ext cx="142020" cy="111523"/>
            </a:xfrm>
            <a:prstGeom prst="rect">
              <a:avLst/>
            </a:prstGeom>
          </p:spPr>
        </p:pic>
        <p:sp>
          <p:nvSpPr>
            <p:cNvPr id="48" name="object 48" descr=""/>
            <p:cNvSpPr/>
            <p:nvPr/>
          </p:nvSpPr>
          <p:spPr>
            <a:xfrm>
              <a:off x="9753295" y="2087473"/>
              <a:ext cx="484505" cy="410845"/>
            </a:xfrm>
            <a:custGeom>
              <a:avLst/>
              <a:gdLst/>
              <a:ahLst/>
              <a:cxnLst/>
              <a:rect l="l" t="t" r="r" b="b"/>
              <a:pathLst>
                <a:path w="484504" h="410844">
                  <a:moveTo>
                    <a:pt x="283921" y="247142"/>
                  </a:moveTo>
                  <a:lnTo>
                    <a:pt x="269494" y="250063"/>
                  </a:lnTo>
                  <a:lnTo>
                    <a:pt x="263067" y="250063"/>
                  </a:lnTo>
                  <a:lnTo>
                    <a:pt x="257886" y="255257"/>
                  </a:lnTo>
                  <a:lnTo>
                    <a:pt x="257886" y="273189"/>
                  </a:lnTo>
                  <a:lnTo>
                    <a:pt x="283921" y="247142"/>
                  </a:lnTo>
                  <a:close/>
                </a:path>
                <a:path w="484504" h="410844">
                  <a:moveTo>
                    <a:pt x="401193" y="62814"/>
                  </a:moveTo>
                  <a:lnTo>
                    <a:pt x="376809" y="26060"/>
                  </a:lnTo>
                  <a:lnTo>
                    <a:pt x="361302" y="22923"/>
                  </a:lnTo>
                  <a:lnTo>
                    <a:pt x="345795" y="26060"/>
                  </a:lnTo>
                  <a:lnTo>
                    <a:pt x="333108" y="34620"/>
                  </a:lnTo>
                  <a:lnTo>
                    <a:pt x="324548" y="47307"/>
                  </a:lnTo>
                  <a:lnTo>
                    <a:pt x="321411" y="62814"/>
                  </a:lnTo>
                  <a:lnTo>
                    <a:pt x="321411" y="141579"/>
                  </a:lnTo>
                  <a:lnTo>
                    <a:pt x="317322" y="161759"/>
                  </a:lnTo>
                  <a:lnTo>
                    <a:pt x="306184" y="178269"/>
                  </a:lnTo>
                  <a:lnTo>
                    <a:pt x="289674" y="189407"/>
                  </a:lnTo>
                  <a:lnTo>
                    <a:pt x="269481" y="193484"/>
                  </a:lnTo>
                  <a:lnTo>
                    <a:pt x="254419" y="193484"/>
                  </a:lnTo>
                  <a:lnTo>
                    <a:pt x="262712" y="182816"/>
                  </a:lnTo>
                  <a:lnTo>
                    <a:pt x="268947" y="170713"/>
                  </a:lnTo>
                  <a:lnTo>
                    <a:pt x="272884" y="157454"/>
                  </a:lnTo>
                  <a:lnTo>
                    <a:pt x="274256" y="143268"/>
                  </a:lnTo>
                  <a:lnTo>
                    <a:pt x="274256" y="135623"/>
                  </a:lnTo>
                  <a:lnTo>
                    <a:pt x="268465" y="106972"/>
                  </a:lnTo>
                  <a:lnTo>
                    <a:pt x="253746" y="85166"/>
                  </a:lnTo>
                  <a:lnTo>
                    <a:pt x="252653" y="83553"/>
                  </a:lnTo>
                  <a:lnTo>
                    <a:pt x="251053" y="82473"/>
                  </a:lnTo>
                  <a:lnTo>
                    <a:pt x="251053" y="135623"/>
                  </a:lnTo>
                  <a:lnTo>
                    <a:pt x="251053" y="143268"/>
                  </a:lnTo>
                  <a:lnTo>
                    <a:pt x="247510" y="161836"/>
                  </a:lnTo>
                  <a:lnTo>
                    <a:pt x="237794" y="177317"/>
                  </a:lnTo>
                  <a:lnTo>
                    <a:pt x="223278" y="188315"/>
                  </a:lnTo>
                  <a:lnTo>
                    <a:pt x="205333" y="193484"/>
                  </a:lnTo>
                  <a:lnTo>
                    <a:pt x="195859" y="193484"/>
                  </a:lnTo>
                  <a:lnTo>
                    <a:pt x="177901" y="188315"/>
                  </a:lnTo>
                  <a:lnTo>
                    <a:pt x="163385" y="177304"/>
                  </a:lnTo>
                  <a:lnTo>
                    <a:pt x="153670" y="161836"/>
                  </a:lnTo>
                  <a:lnTo>
                    <a:pt x="150126" y="143268"/>
                  </a:lnTo>
                  <a:lnTo>
                    <a:pt x="150126" y="135623"/>
                  </a:lnTo>
                  <a:lnTo>
                    <a:pt x="154101" y="116001"/>
                  </a:lnTo>
                  <a:lnTo>
                    <a:pt x="164934" y="99949"/>
                  </a:lnTo>
                  <a:lnTo>
                    <a:pt x="180975" y="89128"/>
                  </a:lnTo>
                  <a:lnTo>
                    <a:pt x="200583" y="85166"/>
                  </a:lnTo>
                  <a:lnTo>
                    <a:pt x="220205" y="89128"/>
                  </a:lnTo>
                  <a:lnTo>
                    <a:pt x="236245" y="99949"/>
                  </a:lnTo>
                  <a:lnTo>
                    <a:pt x="247078" y="116001"/>
                  </a:lnTo>
                  <a:lnTo>
                    <a:pt x="251053" y="135623"/>
                  </a:lnTo>
                  <a:lnTo>
                    <a:pt x="251053" y="82473"/>
                  </a:lnTo>
                  <a:lnTo>
                    <a:pt x="229235" y="67741"/>
                  </a:lnTo>
                  <a:lnTo>
                    <a:pt x="200583" y="61937"/>
                  </a:lnTo>
                  <a:lnTo>
                    <a:pt x="171945" y="67741"/>
                  </a:lnTo>
                  <a:lnTo>
                    <a:pt x="148539" y="83553"/>
                  </a:lnTo>
                  <a:lnTo>
                    <a:pt x="132727" y="106972"/>
                  </a:lnTo>
                  <a:lnTo>
                    <a:pt x="126936" y="135623"/>
                  </a:lnTo>
                  <a:lnTo>
                    <a:pt x="126936" y="143268"/>
                  </a:lnTo>
                  <a:lnTo>
                    <a:pt x="128308" y="157441"/>
                  </a:lnTo>
                  <a:lnTo>
                    <a:pt x="132245" y="170713"/>
                  </a:lnTo>
                  <a:lnTo>
                    <a:pt x="138480" y="182816"/>
                  </a:lnTo>
                  <a:lnTo>
                    <a:pt x="146773" y="193484"/>
                  </a:lnTo>
                  <a:lnTo>
                    <a:pt x="131699" y="193484"/>
                  </a:lnTo>
                  <a:lnTo>
                    <a:pt x="111518" y="189407"/>
                  </a:lnTo>
                  <a:lnTo>
                    <a:pt x="95008" y="178269"/>
                  </a:lnTo>
                  <a:lnTo>
                    <a:pt x="83870" y="161759"/>
                  </a:lnTo>
                  <a:lnTo>
                    <a:pt x="79781" y="141579"/>
                  </a:lnTo>
                  <a:lnTo>
                    <a:pt x="79781" y="62814"/>
                  </a:lnTo>
                  <a:lnTo>
                    <a:pt x="76644" y="47307"/>
                  </a:lnTo>
                  <a:lnTo>
                    <a:pt x="75844" y="46126"/>
                  </a:lnTo>
                  <a:lnTo>
                    <a:pt x="68084" y="34620"/>
                  </a:lnTo>
                  <a:lnTo>
                    <a:pt x="55397" y="26060"/>
                  </a:lnTo>
                  <a:lnTo>
                    <a:pt x="39890" y="22923"/>
                  </a:lnTo>
                  <a:lnTo>
                    <a:pt x="24384" y="26060"/>
                  </a:lnTo>
                  <a:lnTo>
                    <a:pt x="11696" y="34620"/>
                  </a:lnTo>
                  <a:lnTo>
                    <a:pt x="3136" y="47307"/>
                  </a:lnTo>
                  <a:lnTo>
                    <a:pt x="0" y="62814"/>
                  </a:lnTo>
                  <a:lnTo>
                    <a:pt x="0" y="141579"/>
                  </a:lnTo>
                  <a:lnTo>
                    <a:pt x="9372" y="190385"/>
                  </a:lnTo>
                  <a:lnTo>
                    <a:pt x="35064" y="230962"/>
                  </a:lnTo>
                  <a:lnTo>
                    <a:pt x="73418" y="259664"/>
                  </a:lnTo>
                  <a:lnTo>
                    <a:pt x="120789" y="272834"/>
                  </a:lnTo>
                  <a:lnTo>
                    <a:pt x="120802" y="410260"/>
                  </a:lnTo>
                  <a:lnTo>
                    <a:pt x="144005" y="387057"/>
                  </a:lnTo>
                  <a:lnTo>
                    <a:pt x="144005" y="381558"/>
                  </a:lnTo>
                  <a:lnTo>
                    <a:pt x="149517" y="381558"/>
                  </a:lnTo>
                  <a:lnTo>
                    <a:pt x="172707" y="358355"/>
                  </a:lnTo>
                  <a:lnTo>
                    <a:pt x="143992" y="358355"/>
                  </a:lnTo>
                  <a:lnTo>
                    <a:pt x="143992" y="255257"/>
                  </a:lnTo>
                  <a:lnTo>
                    <a:pt x="138811" y="250063"/>
                  </a:lnTo>
                  <a:lnTo>
                    <a:pt x="131699" y="250063"/>
                  </a:lnTo>
                  <a:lnTo>
                    <a:pt x="89509" y="241528"/>
                  </a:lnTo>
                  <a:lnTo>
                    <a:pt x="55029" y="218249"/>
                  </a:lnTo>
                  <a:lnTo>
                    <a:pt x="31750" y="183769"/>
                  </a:lnTo>
                  <a:lnTo>
                    <a:pt x="23215" y="141579"/>
                  </a:lnTo>
                  <a:lnTo>
                    <a:pt x="23215" y="53619"/>
                  </a:lnTo>
                  <a:lnTo>
                    <a:pt x="30695" y="46126"/>
                  </a:lnTo>
                  <a:lnTo>
                    <a:pt x="49085" y="46126"/>
                  </a:lnTo>
                  <a:lnTo>
                    <a:pt x="56565" y="53619"/>
                  </a:lnTo>
                  <a:lnTo>
                    <a:pt x="56565" y="141579"/>
                  </a:lnTo>
                  <a:lnTo>
                    <a:pt x="62484" y="170789"/>
                  </a:lnTo>
                  <a:lnTo>
                    <a:pt x="78600" y="194665"/>
                  </a:lnTo>
                  <a:lnTo>
                    <a:pt x="102489" y="210781"/>
                  </a:lnTo>
                  <a:lnTo>
                    <a:pt x="131699" y="216700"/>
                  </a:lnTo>
                  <a:lnTo>
                    <a:pt x="195046" y="216700"/>
                  </a:lnTo>
                  <a:lnTo>
                    <a:pt x="196875" y="216839"/>
                  </a:lnTo>
                  <a:lnTo>
                    <a:pt x="198716" y="216928"/>
                  </a:lnTo>
                  <a:lnTo>
                    <a:pt x="202463" y="216928"/>
                  </a:lnTo>
                  <a:lnTo>
                    <a:pt x="204292" y="216839"/>
                  </a:lnTo>
                  <a:lnTo>
                    <a:pt x="206121" y="216700"/>
                  </a:lnTo>
                  <a:lnTo>
                    <a:pt x="269481" y="216700"/>
                  </a:lnTo>
                  <a:lnTo>
                    <a:pt x="298691" y="210781"/>
                  </a:lnTo>
                  <a:lnTo>
                    <a:pt x="322592" y="194665"/>
                  </a:lnTo>
                  <a:lnTo>
                    <a:pt x="323380" y="193484"/>
                  </a:lnTo>
                  <a:lnTo>
                    <a:pt x="338709" y="170789"/>
                  </a:lnTo>
                  <a:lnTo>
                    <a:pt x="344627" y="141579"/>
                  </a:lnTo>
                  <a:lnTo>
                    <a:pt x="344627" y="53619"/>
                  </a:lnTo>
                  <a:lnTo>
                    <a:pt x="352107" y="46126"/>
                  </a:lnTo>
                  <a:lnTo>
                    <a:pt x="370497" y="46126"/>
                  </a:lnTo>
                  <a:lnTo>
                    <a:pt x="377977" y="53619"/>
                  </a:lnTo>
                  <a:lnTo>
                    <a:pt x="377977" y="141579"/>
                  </a:lnTo>
                  <a:lnTo>
                    <a:pt x="375056" y="156019"/>
                  </a:lnTo>
                  <a:lnTo>
                    <a:pt x="401193" y="129882"/>
                  </a:lnTo>
                  <a:lnTo>
                    <a:pt x="401193" y="62814"/>
                  </a:lnTo>
                  <a:close/>
                </a:path>
                <a:path w="484504" h="410844">
                  <a:moveTo>
                    <a:pt x="453555" y="50977"/>
                  </a:moveTo>
                  <a:lnTo>
                    <a:pt x="448500" y="45834"/>
                  </a:lnTo>
                  <a:lnTo>
                    <a:pt x="420433" y="45834"/>
                  </a:lnTo>
                  <a:lnTo>
                    <a:pt x="415378" y="50977"/>
                  </a:lnTo>
                  <a:lnTo>
                    <a:pt x="415378" y="63627"/>
                  </a:lnTo>
                  <a:lnTo>
                    <a:pt x="420433" y="68757"/>
                  </a:lnTo>
                  <a:lnTo>
                    <a:pt x="426669" y="68757"/>
                  </a:lnTo>
                  <a:lnTo>
                    <a:pt x="448500" y="68757"/>
                  </a:lnTo>
                  <a:lnTo>
                    <a:pt x="453555" y="63627"/>
                  </a:lnTo>
                  <a:lnTo>
                    <a:pt x="453555" y="50977"/>
                  </a:lnTo>
                  <a:close/>
                </a:path>
                <a:path w="484504" h="410844">
                  <a:moveTo>
                    <a:pt x="484098" y="5067"/>
                  </a:moveTo>
                  <a:lnTo>
                    <a:pt x="478967" y="0"/>
                  </a:lnTo>
                  <a:lnTo>
                    <a:pt x="472643" y="0"/>
                  </a:lnTo>
                  <a:lnTo>
                    <a:pt x="466318" y="0"/>
                  </a:lnTo>
                  <a:lnTo>
                    <a:pt x="461187" y="5067"/>
                  </a:lnTo>
                  <a:lnTo>
                    <a:pt x="461187" y="33147"/>
                  </a:lnTo>
                  <a:lnTo>
                    <a:pt x="466318" y="38201"/>
                  </a:lnTo>
                  <a:lnTo>
                    <a:pt x="478967" y="38201"/>
                  </a:lnTo>
                  <a:lnTo>
                    <a:pt x="484098" y="33147"/>
                  </a:lnTo>
                  <a:lnTo>
                    <a:pt x="484098" y="5067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9" name="object 49" descr=""/>
          <p:cNvSpPr/>
          <p:nvPr/>
        </p:nvSpPr>
        <p:spPr>
          <a:xfrm>
            <a:off x="9690684" y="2564129"/>
            <a:ext cx="69215" cy="70485"/>
          </a:xfrm>
          <a:custGeom>
            <a:avLst/>
            <a:gdLst/>
            <a:ahLst/>
            <a:cxnLst/>
            <a:rect l="l" t="t" r="r" b="b"/>
            <a:pathLst>
              <a:path w="69215" h="70485">
                <a:moveTo>
                  <a:pt x="39712" y="52489"/>
                </a:moveTo>
                <a:lnTo>
                  <a:pt x="34455" y="47358"/>
                </a:lnTo>
                <a:lnTo>
                  <a:pt x="27965" y="47358"/>
                </a:lnTo>
                <a:lnTo>
                  <a:pt x="5257" y="47358"/>
                </a:lnTo>
                <a:lnTo>
                  <a:pt x="0" y="52489"/>
                </a:lnTo>
                <a:lnTo>
                  <a:pt x="0" y="65138"/>
                </a:lnTo>
                <a:lnTo>
                  <a:pt x="5257" y="70281"/>
                </a:lnTo>
                <a:lnTo>
                  <a:pt x="34455" y="70281"/>
                </a:lnTo>
                <a:lnTo>
                  <a:pt x="39712" y="65138"/>
                </a:lnTo>
                <a:lnTo>
                  <a:pt x="39712" y="52489"/>
                </a:lnTo>
                <a:close/>
              </a:path>
              <a:path w="69215" h="70485">
                <a:moveTo>
                  <a:pt x="68719" y="5257"/>
                </a:moveTo>
                <a:lnTo>
                  <a:pt x="63588" y="0"/>
                </a:lnTo>
                <a:lnTo>
                  <a:pt x="57264" y="0"/>
                </a:lnTo>
                <a:lnTo>
                  <a:pt x="50952" y="0"/>
                </a:lnTo>
                <a:lnTo>
                  <a:pt x="45821" y="5257"/>
                </a:lnTo>
                <a:lnTo>
                  <a:pt x="45821" y="34467"/>
                </a:lnTo>
                <a:lnTo>
                  <a:pt x="50952" y="39725"/>
                </a:lnTo>
                <a:lnTo>
                  <a:pt x="63588" y="39725"/>
                </a:lnTo>
                <a:lnTo>
                  <a:pt x="68719" y="34467"/>
                </a:lnTo>
                <a:lnTo>
                  <a:pt x="68719" y="5257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0" name="object 50" descr=""/>
          <p:cNvGrpSpPr/>
          <p:nvPr/>
        </p:nvGrpSpPr>
        <p:grpSpPr>
          <a:xfrm>
            <a:off x="3267776" y="2087935"/>
            <a:ext cx="452120" cy="556260"/>
            <a:chOff x="3267776" y="2087935"/>
            <a:chExt cx="452120" cy="556260"/>
          </a:xfrm>
        </p:grpSpPr>
        <p:pic>
          <p:nvPicPr>
            <p:cNvPr id="51" name="object 51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501600" y="2095754"/>
              <a:ext cx="208482" cy="203444"/>
            </a:xfrm>
            <a:prstGeom prst="rect">
              <a:avLst/>
            </a:prstGeom>
          </p:spPr>
        </p:pic>
        <p:pic>
          <p:nvPicPr>
            <p:cNvPr id="52" name="object 52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276145" y="2388715"/>
              <a:ext cx="287135" cy="249465"/>
            </a:xfrm>
            <a:prstGeom prst="rect">
              <a:avLst/>
            </a:prstGeom>
          </p:spPr>
        </p:pic>
        <p:sp>
          <p:nvSpPr>
            <p:cNvPr id="53" name="object 53" descr=""/>
            <p:cNvSpPr/>
            <p:nvPr/>
          </p:nvSpPr>
          <p:spPr>
            <a:xfrm>
              <a:off x="3267776" y="2087935"/>
              <a:ext cx="452120" cy="556260"/>
            </a:xfrm>
            <a:custGeom>
              <a:avLst/>
              <a:gdLst/>
              <a:ahLst/>
              <a:cxnLst/>
              <a:rect l="l" t="t" r="r" b="b"/>
              <a:pathLst>
                <a:path w="452120" h="556260">
                  <a:moveTo>
                    <a:pt x="382646" y="131836"/>
                  </a:moveTo>
                  <a:lnTo>
                    <a:pt x="364334" y="131836"/>
                  </a:lnTo>
                  <a:lnTo>
                    <a:pt x="367526" y="142237"/>
                  </a:lnTo>
                  <a:lnTo>
                    <a:pt x="370677" y="154327"/>
                  </a:lnTo>
                  <a:lnTo>
                    <a:pt x="373715" y="168224"/>
                  </a:lnTo>
                  <a:lnTo>
                    <a:pt x="376572" y="184046"/>
                  </a:lnTo>
                  <a:lnTo>
                    <a:pt x="373556" y="194788"/>
                  </a:lnTo>
                  <a:lnTo>
                    <a:pt x="373430" y="205159"/>
                  </a:lnTo>
                  <a:lnTo>
                    <a:pt x="376150" y="214945"/>
                  </a:lnTo>
                  <a:lnTo>
                    <a:pt x="378048" y="218032"/>
                  </a:lnTo>
                  <a:lnTo>
                    <a:pt x="391361" y="204687"/>
                  </a:lnTo>
                  <a:lnTo>
                    <a:pt x="391124" y="204112"/>
                  </a:lnTo>
                  <a:lnTo>
                    <a:pt x="391064" y="196753"/>
                  </a:lnTo>
                  <a:lnTo>
                    <a:pt x="393709" y="188782"/>
                  </a:lnTo>
                  <a:lnTo>
                    <a:pt x="413780" y="170488"/>
                  </a:lnTo>
                  <a:lnTo>
                    <a:pt x="429817" y="166136"/>
                  </a:lnTo>
                  <a:lnTo>
                    <a:pt x="431546" y="164402"/>
                  </a:lnTo>
                  <a:lnTo>
                    <a:pt x="390891" y="164402"/>
                  </a:lnTo>
                  <a:lnTo>
                    <a:pt x="385871" y="142622"/>
                  </a:lnTo>
                  <a:lnTo>
                    <a:pt x="382646" y="131836"/>
                  </a:lnTo>
                  <a:close/>
                </a:path>
                <a:path w="452120" h="556260">
                  <a:moveTo>
                    <a:pt x="273887" y="97526"/>
                  </a:moveTo>
                  <a:lnTo>
                    <a:pt x="264163" y="97526"/>
                  </a:lnTo>
                  <a:lnTo>
                    <a:pt x="260240" y="101473"/>
                  </a:lnTo>
                  <a:lnTo>
                    <a:pt x="260240" y="106323"/>
                  </a:lnTo>
                  <a:lnTo>
                    <a:pt x="271051" y="143032"/>
                  </a:lnTo>
                  <a:lnTo>
                    <a:pt x="304472" y="170489"/>
                  </a:lnTo>
                  <a:lnTo>
                    <a:pt x="316578" y="171812"/>
                  </a:lnTo>
                  <a:lnTo>
                    <a:pt x="324485" y="171044"/>
                  </a:lnTo>
                  <a:lnTo>
                    <a:pt x="332176" y="168753"/>
                  </a:lnTo>
                  <a:lnTo>
                    <a:pt x="339539" y="164959"/>
                  </a:lnTo>
                  <a:lnTo>
                    <a:pt x="346461" y="159679"/>
                  </a:lnTo>
                  <a:lnTo>
                    <a:pt x="351843" y="154122"/>
                  </a:lnTo>
                  <a:lnTo>
                    <a:pt x="318668" y="154122"/>
                  </a:lnTo>
                  <a:lnTo>
                    <a:pt x="311618" y="153694"/>
                  </a:lnTo>
                  <a:lnTo>
                    <a:pt x="279963" y="120258"/>
                  </a:lnTo>
                  <a:lnTo>
                    <a:pt x="277809" y="101473"/>
                  </a:lnTo>
                  <a:lnTo>
                    <a:pt x="273887" y="97526"/>
                  </a:lnTo>
                  <a:close/>
                </a:path>
                <a:path w="452120" h="556260">
                  <a:moveTo>
                    <a:pt x="451582" y="144317"/>
                  </a:moveTo>
                  <a:lnTo>
                    <a:pt x="422824" y="148556"/>
                  </a:lnTo>
                  <a:lnTo>
                    <a:pt x="390891" y="164402"/>
                  </a:lnTo>
                  <a:lnTo>
                    <a:pt x="431546" y="164402"/>
                  </a:lnTo>
                  <a:lnTo>
                    <a:pt x="451582" y="144317"/>
                  </a:lnTo>
                  <a:close/>
                </a:path>
                <a:path w="452120" h="556260">
                  <a:moveTo>
                    <a:pt x="278342" y="27315"/>
                  </a:moveTo>
                  <a:lnTo>
                    <a:pt x="273392" y="29848"/>
                  </a:lnTo>
                  <a:lnTo>
                    <a:pt x="270396" y="39091"/>
                  </a:lnTo>
                  <a:lnTo>
                    <a:pt x="272922" y="44056"/>
                  </a:lnTo>
                  <a:lnTo>
                    <a:pt x="277543" y="45558"/>
                  </a:lnTo>
                  <a:lnTo>
                    <a:pt x="304256" y="58018"/>
                  </a:lnTo>
                  <a:lnTo>
                    <a:pt x="337931" y="86404"/>
                  </a:lnTo>
                  <a:lnTo>
                    <a:pt x="349007" y="113292"/>
                  </a:lnTo>
                  <a:lnTo>
                    <a:pt x="346565" y="129644"/>
                  </a:lnTo>
                  <a:lnTo>
                    <a:pt x="334680" y="146604"/>
                  </a:lnTo>
                  <a:lnTo>
                    <a:pt x="326463" y="152077"/>
                  </a:lnTo>
                  <a:lnTo>
                    <a:pt x="318668" y="154122"/>
                  </a:lnTo>
                  <a:lnTo>
                    <a:pt x="351843" y="154122"/>
                  </a:lnTo>
                  <a:lnTo>
                    <a:pt x="352925" y="153005"/>
                  </a:lnTo>
                  <a:lnTo>
                    <a:pt x="357973" y="146073"/>
                  </a:lnTo>
                  <a:lnTo>
                    <a:pt x="361732" y="138983"/>
                  </a:lnTo>
                  <a:lnTo>
                    <a:pt x="364334" y="131836"/>
                  </a:lnTo>
                  <a:lnTo>
                    <a:pt x="382646" y="131836"/>
                  </a:lnTo>
                  <a:lnTo>
                    <a:pt x="380570" y="124893"/>
                  </a:lnTo>
                  <a:lnTo>
                    <a:pt x="375232" y="110824"/>
                  </a:lnTo>
                  <a:lnTo>
                    <a:pt x="370097" y="100022"/>
                  </a:lnTo>
                  <a:lnTo>
                    <a:pt x="377837" y="98380"/>
                  </a:lnTo>
                  <a:lnTo>
                    <a:pt x="385535" y="95626"/>
                  </a:lnTo>
                  <a:lnTo>
                    <a:pt x="392903" y="91808"/>
                  </a:lnTo>
                  <a:lnTo>
                    <a:pt x="399650" y="86972"/>
                  </a:lnTo>
                  <a:lnTo>
                    <a:pt x="403212" y="82938"/>
                  </a:lnTo>
                  <a:lnTo>
                    <a:pt x="362678" y="82938"/>
                  </a:lnTo>
                  <a:lnTo>
                    <a:pt x="357124" y="82007"/>
                  </a:lnTo>
                  <a:lnTo>
                    <a:pt x="349073" y="72432"/>
                  </a:lnTo>
                  <a:lnTo>
                    <a:pt x="333788" y="57734"/>
                  </a:lnTo>
                  <a:lnTo>
                    <a:pt x="311635" y="41878"/>
                  </a:lnTo>
                  <a:lnTo>
                    <a:pt x="282976" y="28830"/>
                  </a:lnTo>
                  <a:lnTo>
                    <a:pt x="278342" y="27315"/>
                  </a:lnTo>
                  <a:close/>
                </a:path>
                <a:path w="452120" h="556260">
                  <a:moveTo>
                    <a:pt x="387496" y="17167"/>
                  </a:moveTo>
                  <a:lnTo>
                    <a:pt x="310729" y="17166"/>
                  </a:lnTo>
                  <a:lnTo>
                    <a:pt x="343174" y="18712"/>
                  </a:lnTo>
                  <a:lnTo>
                    <a:pt x="373908" y="27051"/>
                  </a:lnTo>
                  <a:lnTo>
                    <a:pt x="394001" y="45367"/>
                  </a:lnTo>
                  <a:lnTo>
                    <a:pt x="396644" y="53346"/>
                  </a:lnTo>
                  <a:lnTo>
                    <a:pt x="396580" y="60710"/>
                  </a:lnTo>
                  <a:lnTo>
                    <a:pt x="362678" y="82938"/>
                  </a:lnTo>
                  <a:lnTo>
                    <a:pt x="403212" y="82938"/>
                  </a:lnTo>
                  <a:lnTo>
                    <a:pt x="408970" y="76417"/>
                  </a:lnTo>
                  <a:lnTo>
                    <a:pt x="413830" y="64400"/>
                  </a:lnTo>
                  <a:lnTo>
                    <a:pt x="414138" y="51353"/>
                  </a:lnTo>
                  <a:lnTo>
                    <a:pt x="409805" y="37703"/>
                  </a:lnTo>
                  <a:lnTo>
                    <a:pt x="387496" y="17167"/>
                  </a:lnTo>
                  <a:close/>
                </a:path>
                <a:path w="452120" h="556260">
                  <a:moveTo>
                    <a:pt x="301834" y="0"/>
                  </a:moveTo>
                  <a:lnTo>
                    <a:pt x="261977" y="6866"/>
                  </a:lnTo>
                  <a:lnTo>
                    <a:pt x="226372" y="27035"/>
                  </a:lnTo>
                  <a:lnTo>
                    <a:pt x="225229" y="30612"/>
                  </a:lnTo>
                  <a:lnTo>
                    <a:pt x="227108" y="37334"/>
                  </a:lnTo>
                  <a:lnTo>
                    <a:pt x="229926" y="39817"/>
                  </a:lnTo>
                  <a:lnTo>
                    <a:pt x="233366" y="40326"/>
                  </a:lnTo>
                  <a:lnTo>
                    <a:pt x="238124" y="41888"/>
                  </a:lnTo>
                  <a:lnTo>
                    <a:pt x="244377" y="46690"/>
                  </a:lnTo>
                  <a:lnTo>
                    <a:pt x="250952" y="56512"/>
                  </a:lnTo>
                  <a:lnTo>
                    <a:pt x="256668" y="73119"/>
                  </a:lnTo>
                  <a:lnTo>
                    <a:pt x="257803" y="77870"/>
                  </a:lnTo>
                  <a:lnTo>
                    <a:pt x="262538" y="80785"/>
                  </a:lnTo>
                  <a:lnTo>
                    <a:pt x="271982" y="78544"/>
                  </a:lnTo>
                  <a:lnTo>
                    <a:pt x="274902" y="73783"/>
                  </a:lnTo>
                  <a:lnTo>
                    <a:pt x="273772" y="69072"/>
                  </a:lnTo>
                  <a:lnTo>
                    <a:pt x="270017" y="56512"/>
                  </a:lnTo>
                  <a:lnTo>
                    <a:pt x="265229" y="45880"/>
                  </a:lnTo>
                  <a:lnTo>
                    <a:pt x="259409" y="37101"/>
                  </a:lnTo>
                  <a:lnTo>
                    <a:pt x="252649" y="30306"/>
                  </a:lnTo>
                  <a:lnTo>
                    <a:pt x="259351" y="26919"/>
                  </a:lnTo>
                  <a:lnTo>
                    <a:pt x="267136" y="23705"/>
                  </a:lnTo>
                  <a:lnTo>
                    <a:pt x="275831" y="21036"/>
                  </a:lnTo>
                  <a:lnTo>
                    <a:pt x="285502" y="19230"/>
                  </a:lnTo>
                  <a:lnTo>
                    <a:pt x="310729" y="17166"/>
                  </a:lnTo>
                  <a:lnTo>
                    <a:pt x="387496" y="17167"/>
                  </a:lnTo>
                  <a:lnTo>
                    <a:pt x="380551" y="10773"/>
                  </a:lnTo>
                  <a:lnTo>
                    <a:pt x="339452" y="595"/>
                  </a:lnTo>
                  <a:lnTo>
                    <a:pt x="301834" y="0"/>
                  </a:lnTo>
                  <a:close/>
                </a:path>
                <a:path w="452120" h="556260">
                  <a:moveTo>
                    <a:pt x="86058" y="401148"/>
                  </a:moveTo>
                  <a:lnTo>
                    <a:pt x="42012" y="411016"/>
                  </a:lnTo>
                  <a:lnTo>
                    <a:pt x="4891" y="428940"/>
                  </a:lnTo>
                  <a:lnTo>
                    <a:pt x="0" y="435089"/>
                  </a:lnTo>
                  <a:lnTo>
                    <a:pt x="1107" y="438883"/>
                  </a:lnTo>
                  <a:lnTo>
                    <a:pt x="12762" y="476737"/>
                  </a:lnTo>
                  <a:lnTo>
                    <a:pt x="25477" y="514363"/>
                  </a:lnTo>
                  <a:lnTo>
                    <a:pt x="39205" y="551628"/>
                  </a:lnTo>
                  <a:lnTo>
                    <a:pt x="40941" y="555970"/>
                  </a:lnTo>
                  <a:lnTo>
                    <a:pt x="54497" y="542380"/>
                  </a:lnTo>
                  <a:lnTo>
                    <a:pt x="42053" y="508495"/>
                  </a:lnTo>
                  <a:lnTo>
                    <a:pt x="30545" y="474574"/>
                  </a:lnTo>
                  <a:lnTo>
                    <a:pt x="33638" y="433384"/>
                  </a:lnTo>
                  <a:lnTo>
                    <a:pt x="77680" y="420016"/>
                  </a:lnTo>
                  <a:lnTo>
                    <a:pt x="123479" y="420016"/>
                  </a:lnTo>
                  <a:lnTo>
                    <a:pt x="123382" y="418501"/>
                  </a:lnTo>
                  <a:lnTo>
                    <a:pt x="123591" y="415432"/>
                  </a:lnTo>
                  <a:lnTo>
                    <a:pt x="94802" y="415432"/>
                  </a:lnTo>
                  <a:lnTo>
                    <a:pt x="93565" y="412377"/>
                  </a:lnTo>
                  <a:lnTo>
                    <a:pt x="91329" y="406966"/>
                  </a:lnTo>
                  <a:lnTo>
                    <a:pt x="89805" y="403338"/>
                  </a:lnTo>
                  <a:lnTo>
                    <a:pt x="86058" y="401148"/>
                  </a:lnTo>
                  <a:close/>
                </a:path>
                <a:path w="452120" h="556260">
                  <a:moveTo>
                    <a:pt x="123479" y="420016"/>
                  </a:moveTo>
                  <a:lnTo>
                    <a:pt x="77680" y="420016"/>
                  </a:lnTo>
                  <a:lnTo>
                    <a:pt x="90827" y="453252"/>
                  </a:lnTo>
                  <a:lnTo>
                    <a:pt x="103170" y="486881"/>
                  </a:lnTo>
                  <a:lnTo>
                    <a:pt x="104868" y="491885"/>
                  </a:lnTo>
                  <a:lnTo>
                    <a:pt x="118655" y="478064"/>
                  </a:lnTo>
                  <a:lnTo>
                    <a:pt x="111132" y="457278"/>
                  </a:lnTo>
                  <a:lnTo>
                    <a:pt x="101398" y="431868"/>
                  </a:lnTo>
                  <a:lnTo>
                    <a:pt x="120970" y="426445"/>
                  </a:lnTo>
                  <a:lnTo>
                    <a:pt x="123649" y="422664"/>
                  </a:lnTo>
                  <a:lnTo>
                    <a:pt x="123479" y="420016"/>
                  </a:lnTo>
                  <a:close/>
                </a:path>
                <a:path w="452120" h="556260">
                  <a:moveTo>
                    <a:pt x="299099" y="292654"/>
                  </a:moveTo>
                  <a:lnTo>
                    <a:pt x="281580" y="294386"/>
                  </a:lnTo>
                  <a:lnTo>
                    <a:pt x="278469" y="295252"/>
                  </a:lnTo>
                  <a:lnTo>
                    <a:pt x="275397" y="296410"/>
                  </a:lnTo>
                  <a:lnTo>
                    <a:pt x="138527" y="363312"/>
                  </a:lnTo>
                  <a:lnTo>
                    <a:pt x="136356" y="364343"/>
                  </a:lnTo>
                  <a:lnTo>
                    <a:pt x="108204" y="398937"/>
                  </a:lnTo>
                  <a:lnTo>
                    <a:pt x="105816" y="412377"/>
                  </a:lnTo>
                  <a:lnTo>
                    <a:pt x="94802" y="415432"/>
                  </a:lnTo>
                  <a:lnTo>
                    <a:pt x="123591" y="415432"/>
                  </a:lnTo>
                  <a:lnTo>
                    <a:pt x="124122" y="407651"/>
                  </a:lnTo>
                  <a:lnTo>
                    <a:pt x="127619" y="397542"/>
                  </a:lnTo>
                  <a:lnTo>
                    <a:pt x="282113" y="312706"/>
                  </a:lnTo>
                  <a:lnTo>
                    <a:pt x="284456" y="311855"/>
                  </a:lnTo>
                  <a:lnTo>
                    <a:pt x="302731" y="293534"/>
                  </a:lnTo>
                  <a:lnTo>
                    <a:pt x="299099" y="292654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3520654" y="2416695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2402" y="0"/>
                  </a:moveTo>
                  <a:lnTo>
                    <a:pt x="3059" y="1871"/>
                  </a:lnTo>
                  <a:lnTo>
                    <a:pt x="0" y="6569"/>
                  </a:lnTo>
                  <a:lnTo>
                    <a:pt x="901" y="11432"/>
                  </a:lnTo>
                  <a:lnTo>
                    <a:pt x="1344" y="13403"/>
                  </a:lnTo>
                  <a:lnTo>
                    <a:pt x="13763" y="954"/>
                  </a:lnTo>
                  <a:lnTo>
                    <a:pt x="1240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5" name="object 55" descr=""/>
          <p:cNvGrpSpPr/>
          <p:nvPr/>
        </p:nvGrpSpPr>
        <p:grpSpPr>
          <a:xfrm>
            <a:off x="7032718" y="2085687"/>
            <a:ext cx="457200" cy="504190"/>
            <a:chOff x="7032718" y="2085687"/>
            <a:chExt cx="457200" cy="504190"/>
          </a:xfrm>
        </p:grpSpPr>
        <p:sp>
          <p:nvSpPr>
            <p:cNvPr id="56" name="object 56" descr=""/>
            <p:cNvSpPr/>
            <p:nvPr/>
          </p:nvSpPr>
          <p:spPr>
            <a:xfrm>
              <a:off x="7060464" y="2116498"/>
              <a:ext cx="401955" cy="457834"/>
            </a:xfrm>
            <a:custGeom>
              <a:avLst/>
              <a:gdLst/>
              <a:ahLst/>
              <a:cxnLst/>
              <a:rect l="l" t="t" r="r" b="b"/>
              <a:pathLst>
                <a:path w="401954" h="457835">
                  <a:moveTo>
                    <a:pt x="401631" y="0"/>
                  </a:moveTo>
                  <a:lnTo>
                    <a:pt x="0" y="0"/>
                  </a:lnTo>
                  <a:lnTo>
                    <a:pt x="0" y="13558"/>
                  </a:lnTo>
                  <a:lnTo>
                    <a:pt x="4023" y="54689"/>
                  </a:lnTo>
                  <a:lnTo>
                    <a:pt x="15843" y="93662"/>
                  </a:lnTo>
                  <a:lnTo>
                    <a:pt x="35086" y="129569"/>
                  </a:lnTo>
                  <a:lnTo>
                    <a:pt x="61379" y="161505"/>
                  </a:lnTo>
                  <a:lnTo>
                    <a:pt x="150104" y="250088"/>
                  </a:lnTo>
                  <a:lnTo>
                    <a:pt x="155480" y="258166"/>
                  </a:lnTo>
                  <a:lnTo>
                    <a:pt x="157272" y="267356"/>
                  </a:lnTo>
                  <a:lnTo>
                    <a:pt x="155480" y="276543"/>
                  </a:lnTo>
                  <a:lnTo>
                    <a:pt x="150104" y="284614"/>
                  </a:lnTo>
                  <a:lnTo>
                    <a:pt x="61379" y="373209"/>
                  </a:lnTo>
                  <a:lnTo>
                    <a:pt x="35087" y="405144"/>
                  </a:lnTo>
                  <a:lnTo>
                    <a:pt x="15843" y="441049"/>
                  </a:lnTo>
                  <a:lnTo>
                    <a:pt x="10819" y="457615"/>
                  </a:lnTo>
                  <a:lnTo>
                    <a:pt x="390577" y="77862"/>
                  </a:lnTo>
                  <a:lnTo>
                    <a:pt x="397606" y="54689"/>
                  </a:lnTo>
                  <a:lnTo>
                    <a:pt x="401631" y="13558"/>
                  </a:lnTo>
                  <a:lnTo>
                    <a:pt x="401631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7271646" y="2116498"/>
              <a:ext cx="190500" cy="257810"/>
            </a:xfrm>
            <a:custGeom>
              <a:avLst/>
              <a:gdLst/>
              <a:ahLst/>
              <a:cxnLst/>
              <a:rect l="l" t="t" r="r" b="b"/>
              <a:pathLst>
                <a:path w="190500" h="257810">
                  <a:moveTo>
                    <a:pt x="190449" y="0"/>
                  </a:moveTo>
                  <a:lnTo>
                    <a:pt x="155478" y="0"/>
                  </a:lnTo>
                  <a:lnTo>
                    <a:pt x="155478" y="13558"/>
                  </a:lnTo>
                  <a:lnTo>
                    <a:pt x="152121" y="47832"/>
                  </a:lnTo>
                  <a:lnTo>
                    <a:pt x="142256" y="80310"/>
                  </a:lnTo>
                  <a:lnTo>
                    <a:pt x="126197" y="110234"/>
                  </a:lnTo>
                  <a:lnTo>
                    <a:pt x="104257" y="136845"/>
                  </a:lnTo>
                  <a:lnTo>
                    <a:pt x="15405" y="225440"/>
                  </a:lnTo>
                  <a:lnTo>
                    <a:pt x="2377" y="245038"/>
                  </a:lnTo>
                  <a:lnTo>
                    <a:pt x="0" y="257255"/>
                  </a:lnTo>
                  <a:lnTo>
                    <a:pt x="179374" y="77883"/>
                  </a:lnTo>
                  <a:lnTo>
                    <a:pt x="186419" y="54689"/>
                  </a:lnTo>
                  <a:lnTo>
                    <a:pt x="190449" y="13558"/>
                  </a:lnTo>
                  <a:lnTo>
                    <a:pt x="190449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8" name="object 58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178194" y="2243299"/>
              <a:ext cx="164647" cy="93191"/>
            </a:xfrm>
            <a:prstGeom prst="rect">
              <a:avLst/>
            </a:prstGeom>
          </p:spPr>
        </p:pic>
        <p:sp>
          <p:nvSpPr>
            <p:cNvPr id="59" name="object 59" descr=""/>
            <p:cNvSpPr/>
            <p:nvPr/>
          </p:nvSpPr>
          <p:spPr>
            <a:xfrm>
              <a:off x="7042138" y="2095110"/>
              <a:ext cx="436880" cy="61594"/>
            </a:xfrm>
            <a:custGeom>
              <a:avLst/>
              <a:gdLst/>
              <a:ahLst/>
              <a:cxnLst/>
              <a:rect l="l" t="t" r="r" b="b"/>
              <a:pathLst>
                <a:path w="436879" h="61594">
                  <a:moveTo>
                    <a:pt x="428928" y="0"/>
                  </a:moveTo>
                  <a:lnTo>
                    <a:pt x="419281" y="0"/>
                  </a:lnTo>
                  <a:lnTo>
                    <a:pt x="7818" y="0"/>
                  </a:lnTo>
                  <a:lnTo>
                    <a:pt x="0" y="7829"/>
                  </a:lnTo>
                  <a:lnTo>
                    <a:pt x="0" y="53292"/>
                  </a:lnTo>
                  <a:lnTo>
                    <a:pt x="7818" y="61108"/>
                  </a:lnTo>
                  <a:lnTo>
                    <a:pt x="428928" y="61109"/>
                  </a:lnTo>
                  <a:lnTo>
                    <a:pt x="436754" y="53292"/>
                  </a:lnTo>
                  <a:lnTo>
                    <a:pt x="436754" y="7829"/>
                  </a:lnTo>
                  <a:lnTo>
                    <a:pt x="428928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7042138" y="2095110"/>
              <a:ext cx="436880" cy="61594"/>
            </a:xfrm>
            <a:custGeom>
              <a:avLst/>
              <a:gdLst/>
              <a:ahLst/>
              <a:cxnLst/>
              <a:rect l="l" t="t" r="r" b="b"/>
              <a:pathLst>
                <a:path w="436879" h="61594">
                  <a:moveTo>
                    <a:pt x="428928" y="0"/>
                  </a:moveTo>
                  <a:lnTo>
                    <a:pt x="419281" y="0"/>
                  </a:lnTo>
                  <a:lnTo>
                    <a:pt x="401809" y="0"/>
                  </a:lnTo>
                  <a:lnTo>
                    <a:pt x="399751" y="10198"/>
                  </a:lnTo>
                  <a:lnTo>
                    <a:pt x="394138" y="18522"/>
                  </a:lnTo>
                  <a:lnTo>
                    <a:pt x="385810" y="24131"/>
                  </a:lnTo>
                  <a:lnTo>
                    <a:pt x="375606" y="26187"/>
                  </a:lnTo>
                  <a:lnTo>
                    <a:pt x="0" y="26187"/>
                  </a:lnTo>
                  <a:lnTo>
                    <a:pt x="0" y="53291"/>
                  </a:lnTo>
                  <a:lnTo>
                    <a:pt x="7818" y="61108"/>
                  </a:lnTo>
                  <a:lnTo>
                    <a:pt x="428928" y="61108"/>
                  </a:lnTo>
                  <a:lnTo>
                    <a:pt x="436754" y="53292"/>
                  </a:lnTo>
                  <a:lnTo>
                    <a:pt x="436754" y="7829"/>
                  </a:lnTo>
                  <a:lnTo>
                    <a:pt x="428928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7034492" y="2087473"/>
              <a:ext cx="454025" cy="500380"/>
            </a:xfrm>
            <a:custGeom>
              <a:avLst/>
              <a:gdLst/>
              <a:ahLst/>
              <a:cxnLst/>
              <a:rect l="l" t="t" r="r" b="b"/>
              <a:pathLst>
                <a:path w="454025" h="500380">
                  <a:moveTo>
                    <a:pt x="191998" y="297141"/>
                  </a:moveTo>
                  <a:lnTo>
                    <a:pt x="189572" y="284708"/>
                  </a:lnTo>
                  <a:lnTo>
                    <a:pt x="182283" y="273761"/>
                  </a:lnTo>
                  <a:lnTo>
                    <a:pt x="93649" y="185293"/>
                  </a:lnTo>
                  <a:lnTo>
                    <a:pt x="77139" y="166649"/>
                  </a:lnTo>
                  <a:lnTo>
                    <a:pt x="63119" y="146227"/>
                  </a:lnTo>
                  <a:lnTo>
                    <a:pt x="51765" y="124307"/>
                  </a:lnTo>
                  <a:lnTo>
                    <a:pt x="43243" y="101206"/>
                  </a:lnTo>
                  <a:lnTo>
                    <a:pt x="41897" y="96685"/>
                  </a:lnTo>
                  <a:lnTo>
                    <a:pt x="37020" y="93954"/>
                  </a:lnTo>
                  <a:lnTo>
                    <a:pt x="27813" y="96710"/>
                  </a:lnTo>
                  <a:lnTo>
                    <a:pt x="25146" y="101523"/>
                  </a:lnTo>
                  <a:lnTo>
                    <a:pt x="26517" y="106172"/>
                  </a:lnTo>
                  <a:lnTo>
                    <a:pt x="48107" y="155143"/>
                  </a:lnTo>
                  <a:lnTo>
                    <a:pt x="81330" y="197599"/>
                  </a:lnTo>
                  <a:lnTo>
                    <a:pt x="116344" y="232549"/>
                  </a:lnTo>
                  <a:lnTo>
                    <a:pt x="176085" y="292214"/>
                  </a:lnTo>
                  <a:lnTo>
                    <a:pt x="176085" y="302082"/>
                  </a:lnTo>
                  <a:lnTo>
                    <a:pt x="81330" y="396697"/>
                  </a:lnTo>
                  <a:lnTo>
                    <a:pt x="68986" y="410057"/>
                  </a:lnTo>
                  <a:lnTo>
                    <a:pt x="39408" y="455180"/>
                  </a:lnTo>
                  <a:lnTo>
                    <a:pt x="23355" y="500075"/>
                  </a:lnTo>
                  <a:lnTo>
                    <a:pt x="51498" y="471932"/>
                  </a:lnTo>
                  <a:lnTo>
                    <a:pt x="57302" y="458330"/>
                  </a:lnTo>
                  <a:lnTo>
                    <a:pt x="73431" y="432473"/>
                  </a:lnTo>
                  <a:lnTo>
                    <a:pt x="93649" y="409016"/>
                  </a:lnTo>
                  <a:lnTo>
                    <a:pt x="182283" y="320548"/>
                  </a:lnTo>
                  <a:lnTo>
                    <a:pt x="189572" y="309600"/>
                  </a:lnTo>
                  <a:lnTo>
                    <a:pt x="191998" y="297141"/>
                  </a:lnTo>
                  <a:close/>
                </a:path>
                <a:path w="454025" h="500380">
                  <a:moveTo>
                    <a:pt x="210743" y="176745"/>
                  </a:moveTo>
                  <a:lnTo>
                    <a:pt x="206997" y="172631"/>
                  </a:lnTo>
                  <a:lnTo>
                    <a:pt x="197700" y="172631"/>
                  </a:lnTo>
                  <a:lnTo>
                    <a:pt x="193954" y="176745"/>
                  </a:lnTo>
                  <a:lnTo>
                    <a:pt x="193954" y="186867"/>
                  </a:lnTo>
                  <a:lnTo>
                    <a:pt x="197700" y="190969"/>
                  </a:lnTo>
                  <a:lnTo>
                    <a:pt x="206997" y="190969"/>
                  </a:lnTo>
                  <a:lnTo>
                    <a:pt x="210743" y="186867"/>
                  </a:lnTo>
                  <a:lnTo>
                    <a:pt x="210743" y="181800"/>
                  </a:lnTo>
                  <a:lnTo>
                    <a:pt x="210743" y="176745"/>
                  </a:lnTo>
                  <a:close/>
                </a:path>
                <a:path w="454025" h="500380">
                  <a:moveTo>
                    <a:pt x="245872" y="188633"/>
                  </a:moveTo>
                  <a:lnTo>
                    <a:pt x="241757" y="184861"/>
                  </a:lnTo>
                  <a:lnTo>
                    <a:pt x="231635" y="184861"/>
                  </a:lnTo>
                  <a:lnTo>
                    <a:pt x="227545" y="188633"/>
                  </a:lnTo>
                  <a:lnTo>
                    <a:pt x="227545" y="197904"/>
                  </a:lnTo>
                  <a:lnTo>
                    <a:pt x="231635" y="201663"/>
                  </a:lnTo>
                  <a:lnTo>
                    <a:pt x="241757" y="201663"/>
                  </a:lnTo>
                  <a:lnTo>
                    <a:pt x="245872" y="197904"/>
                  </a:lnTo>
                  <a:lnTo>
                    <a:pt x="245872" y="193255"/>
                  </a:lnTo>
                  <a:lnTo>
                    <a:pt x="245872" y="188633"/>
                  </a:lnTo>
                  <a:close/>
                </a:path>
                <a:path w="454025" h="500380">
                  <a:moveTo>
                    <a:pt x="330238" y="156565"/>
                  </a:moveTo>
                  <a:lnTo>
                    <a:pt x="326364" y="147180"/>
                  </a:lnTo>
                  <a:lnTo>
                    <a:pt x="134950" y="147193"/>
                  </a:lnTo>
                  <a:lnTo>
                    <a:pt x="127177" y="147193"/>
                  </a:lnTo>
                  <a:lnTo>
                    <a:pt x="123304" y="156565"/>
                  </a:lnTo>
                  <a:lnTo>
                    <a:pt x="199402" y="232549"/>
                  </a:lnTo>
                  <a:lnTo>
                    <a:pt x="204927" y="232473"/>
                  </a:lnTo>
                  <a:lnTo>
                    <a:pt x="211721" y="225691"/>
                  </a:lnTo>
                  <a:lnTo>
                    <a:pt x="211658" y="220205"/>
                  </a:lnTo>
                  <a:lnTo>
                    <a:pt x="156006" y="164604"/>
                  </a:lnTo>
                  <a:lnTo>
                    <a:pt x="297535" y="164604"/>
                  </a:lnTo>
                  <a:lnTo>
                    <a:pt x="220586" y="241465"/>
                  </a:lnTo>
                  <a:lnTo>
                    <a:pt x="218909" y="243179"/>
                  </a:lnTo>
                  <a:lnTo>
                    <a:pt x="218071" y="245325"/>
                  </a:lnTo>
                  <a:lnTo>
                    <a:pt x="218071" y="305371"/>
                  </a:lnTo>
                  <a:lnTo>
                    <a:pt x="235496" y="287934"/>
                  </a:lnTo>
                  <a:lnTo>
                    <a:pt x="235496" y="251193"/>
                  </a:lnTo>
                  <a:lnTo>
                    <a:pt x="322211" y="164592"/>
                  </a:lnTo>
                  <a:lnTo>
                    <a:pt x="330238" y="156565"/>
                  </a:lnTo>
                  <a:close/>
                </a:path>
                <a:path w="454025" h="500380">
                  <a:moveTo>
                    <a:pt x="453555" y="26111"/>
                  </a:moveTo>
                  <a:lnTo>
                    <a:pt x="451789" y="17424"/>
                  </a:lnTo>
                  <a:lnTo>
                    <a:pt x="451497" y="15963"/>
                  </a:lnTo>
                  <a:lnTo>
                    <a:pt x="445884" y="7670"/>
                  </a:lnTo>
                  <a:lnTo>
                    <a:pt x="437565" y="2057"/>
                  </a:lnTo>
                  <a:lnTo>
                    <a:pt x="436105" y="1765"/>
                  </a:lnTo>
                  <a:lnTo>
                    <a:pt x="436105" y="21310"/>
                  </a:lnTo>
                  <a:lnTo>
                    <a:pt x="436105" y="57035"/>
                  </a:lnTo>
                  <a:lnTo>
                    <a:pt x="432206" y="60947"/>
                  </a:lnTo>
                  <a:lnTo>
                    <a:pt x="21348" y="60947"/>
                  </a:lnTo>
                  <a:lnTo>
                    <a:pt x="17449" y="57035"/>
                  </a:lnTo>
                  <a:lnTo>
                    <a:pt x="17449" y="21310"/>
                  </a:lnTo>
                  <a:lnTo>
                    <a:pt x="21348" y="17424"/>
                  </a:lnTo>
                  <a:lnTo>
                    <a:pt x="432206" y="17424"/>
                  </a:lnTo>
                  <a:lnTo>
                    <a:pt x="436105" y="21310"/>
                  </a:lnTo>
                  <a:lnTo>
                    <a:pt x="436105" y="1765"/>
                  </a:lnTo>
                  <a:lnTo>
                    <a:pt x="427393" y="0"/>
                  </a:lnTo>
                  <a:lnTo>
                    <a:pt x="26162" y="0"/>
                  </a:lnTo>
                  <a:lnTo>
                    <a:pt x="15989" y="2057"/>
                  </a:lnTo>
                  <a:lnTo>
                    <a:pt x="7683" y="7670"/>
                  </a:lnTo>
                  <a:lnTo>
                    <a:pt x="2070" y="15963"/>
                  </a:lnTo>
                  <a:lnTo>
                    <a:pt x="0" y="26111"/>
                  </a:lnTo>
                  <a:lnTo>
                    <a:pt x="0" y="52235"/>
                  </a:lnTo>
                  <a:lnTo>
                    <a:pt x="2070" y="62395"/>
                  </a:lnTo>
                  <a:lnTo>
                    <a:pt x="7683" y="70700"/>
                  </a:lnTo>
                  <a:lnTo>
                    <a:pt x="15989" y="76301"/>
                  </a:lnTo>
                  <a:lnTo>
                    <a:pt x="26162" y="78346"/>
                  </a:lnTo>
                  <a:lnTo>
                    <a:pt x="415683" y="78346"/>
                  </a:lnTo>
                  <a:lnTo>
                    <a:pt x="408178" y="108026"/>
                  </a:lnTo>
                  <a:lnTo>
                    <a:pt x="402805" y="120637"/>
                  </a:lnTo>
                  <a:lnTo>
                    <a:pt x="429641" y="93789"/>
                  </a:lnTo>
                  <a:lnTo>
                    <a:pt x="433476" y="77635"/>
                  </a:lnTo>
                  <a:lnTo>
                    <a:pt x="441464" y="74244"/>
                  </a:lnTo>
                  <a:lnTo>
                    <a:pt x="447827" y="68516"/>
                  </a:lnTo>
                  <a:lnTo>
                    <a:pt x="452031" y="61010"/>
                  </a:lnTo>
                  <a:lnTo>
                    <a:pt x="453555" y="52235"/>
                  </a:lnTo>
                  <a:lnTo>
                    <a:pt x="453555" y="26111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7034503" y="2087471"/>
              <a:ext cx="454025" cy="120650"/>
            </a:xfrm>
            <a:custGeom>
              <a:avLst/>
              <a:gdLst/>
              <a:ahLst/>
              <a:cxnLst/>
              <a:rect l="l" t="t" r="r" b="b"/>
              <a:pathLst>
                <a:path w="454025" h="120650">
                  <a:moveTo>
                    <a:pt x="429640" y="93787"/>
                  </a:moveTo>
                  <a:lnTo>
                    <a:pt x="433471" y="77633"/>
                  </a:lnTo>
                  <a:lnTo>
                    <a:pt x="441457" y="74234"/>
                  </a:lnTo>
                  <a:lnTo>
                    <a:pt x="447821" y="68515"/>
                  </a:lnTo>
                  <a:lnTo>
                    <a:pt x="452031" y="61005"/>
                  </a:lnTo>
                  <a:lnTo>
                    <a:pt x="453552" y="52235"/>
                  </a:lnTo>
                  <a:lnTo>
                    <a:pt x="453552" y="26111"/>
                  </a:lnTo>
                  <a:lnTo>
                    <a:pt x="26159" y="0"/>
                  </a:lnTo>
                  <a:lnTo>
                    <a:pt x="15990" y="2056"/>
                  </a:lnTo>
                  <a:lnTo>
                    <a:pt x="7673" y="7660"/>
                  </a:lnTo>
                  <a:lnTo>
                    <a:pt x="2060" y="15962"/>
                  </a:lnTo>
                  <a:lnTo>
                    <a:pt x="0" y="26111"/>
                  </a:lnTo>
                  <a:lnTo>
                    <a:pt x="0" y="52235"/>
                  </a:lnTo>
                  <a:lnTo>
                    <a:pt x="415680" y="78346"/>
                  </a:lnTo>
                  <a:lnTo>
                    <a:pt x="408169" y="108023"/>
                  </a:lnTo>
                  <a:lnTo>
                    <a:pt x="402794" y="120632"/>
                  </a:lnTo>
                </a:path>
              </a:pathLst>
            </a:custGeom>
            <a:ln w="3569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3" name="object 63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156022" y="2232858"/>
              <a:ext cx="210504" cy="161762"/>
            </a:xfrm>
            <a:prstGeom prst="rect">
              <a:avLst/>
            </a:prstGeom>
          </p:spPr>
        </p:pic>
        <p:sp>
          <p:nvSpPr>
            <p:cNvPr id="64" name="object 64" descr=""/>
            <p:cNvSpPr/>
            <p:nvPr/>
          </p:nvSpPr>
          <p:spPr>
            <a:xfrm>
              <a:off x="7051942" y="2104887"/>
              <a:ext cx="419100" cy="483234"/>
            </a:xfrm>
            <a:custGeom>
              <a:avLst/>
              <a:gdLst/>
              <a:ahLst/>
              <a:cxnLst/>
              <a:rect l="l" t="t" r="r" b="b"/>
              <a:pathLst>
                <a:path w="419100" h="483235">
                  <a:moveTo>
                    <a:pt x="34057" y="454509"/>
                  </a:moveTo>
                  <a:lnTo>
                    <a:pt x="39855" y="440904"/>
                  </a:lnTo>
                  <a:lnTo>
                    <a:pt x="55992" y="415046"/>
                  </a:lnTo>
                  <a:lnTo>
                    <a:pt x="76200" y="391593"/>
                  </a:lnTo>
                  <a:lnTo>
                    <a:pt x="164836" y="303125"/>
                  </a:lnTo>
                  <a:lnTo>
                    <a:pt x="172123" y="292175"/>
                  </a:lnTo>
                  <a:lnTo>
                    <a:pt x="174552" y="279727"/>
                  </a:lnTo>
                  <a:lnTo>
                    <a:pt x="172123" y="267282"/>
                  </a:lnTo>
                  <a:lnTo>
                    <a:pt x="164836" y="256339"/>
                  </a:lnTo>
                  <a:lnTo>
                    <a:pt x="76200" y="167871"/>
                  </a:lnTo>
                  <a:lnTo>
                    <a:pt x="59698" y="149227"/>
                  </a:lnTo>
                  <a:lnTo>
                    <a:pt x="45680" y="128801"/>
                  </a:lnTo>
                  <a:lnTo>
                    <a:pt x="34320" y="106888"/>
                  </a:lnTo>
                  <a:lnTo>
                    <a:pt x="25792" y="83782"/>
                  </a:lnTo>
                  <a:lnTo>
                    <a:pt x="24449" y="79263"/>
                  </a:lnTo>
                  <a:lnTo>
                    <a:pt x="19577" y="76538"/>
                  </a:lnTo>
                  <a:lnTo>
                    <a:pt x="14950" y="77939"/>
                  </a:lnTo>
                  <a:lnTo>
                    <a:pt x="10369" y="79288"/>
                  </a:lnTo>
                  <a:lnTo>
                    <a:pt x="7696" y="84101"/>
                  </a:lnTo>
                  <a:lnTo>
                    <a:pt x="30662" y="137725"/>
                  </a:lnTo>
                  <a:lnTo>
                    <a:pt x="63881" y="180182"/>
                  </a:lnTo>
                  <a:lnTo>
                    <a:pt x="152517" y="268637"/>
                  </a:lnTo>
                  <a:lnTo>
                    <a:pt x="158638" y="274799"/>
                  </a:lnTo>
                  <a:lnTo>
                    <a:pt x="158638" y="284665"/>
                  </a:lnTo>
                  <a:lnTo>
                    <a:pt x="152517" y="290827"/>
                  </a:lnTo>
                  <a:lnTo>
                    <a:pt x="63881" y="379282"/>
                  </a:lnTo>
                  <a:lnTo>
                    <a:pt x="51544" y="392637"/>
                  </a:lnTo>
                  <a:lnTo>
                    <a:pt x="21960" y="437756"/>
                  </a:lnTo>
                  <a:lnTo>
                    <a:pt x="9982" y="467765"/>
                  </a:lnTo>
                  <a:lnTo>
                    <a:pt x="5917" y="482649"/>
                  </a:lnTo>
                </a:path>
                <a:path w="419100" h="483235">
                  <a:moveTo>
                    <a:pt x="8719" y="43527"/>
                  </a:moveTo>
                  <a:lnTo>
                    <a:pt x="3909" y="43527"/>
                  </a:lnTo>
                  <a:lnTo>
                    <a:pt x="0" y="39618"/>
                  </a:lnTo>
                  <a:lnTo>
                    <a:pt x="0" y="34819"/>
                  </a:lnTo>
                  <a:lnTo>
                    <a:pt x="0" y="8695"/>
                  </a:lnTo>
                  <a:lnTo>
                    <a:pt x="0" y="3895"/>
                  </a:lnTo>
                  <a:lnTo>
                    <a:pt x="3909" y="0"/>
                  </a:lnTo>
                  <a:lnTo>
                    <a:pt x="8719" y="0"/>
                  </a:lnTo>
                  <a:lnTo>
                    <a:pt x="409948" y="0"/>
                  </a:lnTo>
                  <a:lnTo>
                    <a:pt x="414759" y="0"/>
                  </a:lnTo>
                  <a:lnTo>
                    <a:pt x="418666" y="3895"/>
                  </a:lnTo>
                  <a:lnTo>
                    <a:pt x="418666" y="8695"/>
                  </a:lnTo>
                  <a:lnTo>
                    <a:pt x="418666" y="34819"/>
                  </a:lnTo>
                  <a:lnTo>
                    <a:pt x="418666" y="39619"/>
                  </a:lnTo>
                  <a:lnTo>
                    <a:pt x="414759" y="43527"/>
                  </a:lnTo>
                  <a:lnTo>
                    <a:pt x="409948" y="43527"/>
                  </a:lnTo>
                  <a:lnTo>
                    <a:pt x="8719" y="43527"/>
                  </a:lnTo>
                </a:path>
              </a:pathLst>
            </a:custGeom>
            <a:ln w="3568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87451" y="1339341"/>
            <a:ext cx="92665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'Hur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troligt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är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det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att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du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skulle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rekommendera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oss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som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arbetsgivare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till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en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vän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eller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bekant?'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7451" y="798703"/>
            <a:ext cx="121983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eNPS</a:t>
            </a:r>
          </a:p>
        </p:txBody>
      </p:sp>
      <p:grpSp>
        <p:nvGrpSpPr>
          <p:cNvPr id="4" name="object 4" descr=""/>
          <p:cNvGrpSpPr/>
          <p:nvPr/>
        </p:nvGrpSpPr>
        <p:grpSpPr>
          <a:xfrm>
            <a:off x="6190678" y="1670494"/>
            <a:ext cx="5178425" cy="4364355"/>
            <a:chOff x="6190678" y="1670494"/>
            <a:chExt cx="5178425" cy="4364355"/>
          </a:xfrm>
        </p:grpSpPr>
        <p:sp>
          <p:nvSpPr>
            <p:cNvPr id="5" name="object 5" descr=""/>
            <p:cNvSpPr/>
            <p:nvPr/>
          </p:nvSpPr>
          <p:spPr>
            <a:xfrm>
              <a:off x="6204965" y="1808226"/>
              <a:ext cx="5149850" cy="4212590"/>
            </a:xfrm>
            <a:custGeom>
              <a:avLst/>
              <a:gdLst/>
              <a:ahLst/>
              <a:cxnLst/>
              <a:rect l="l" t="t" r="r" b="b"/>
              <a:pathLst>
                <a:path w="5149850" h="4212590">
                  <a:moveTo>
                    <a:pt x="0" y="76453"/>
                  </a:moveTo>
                  <a:lnTo>
                    <a:pt x="6016" y="46720"/>
                  </a:lnTo>
                  <a:lnTo>
                    <a:pt x="22415" y="22415"/>
                  </a:lnTo>
                  <a:lnTo>
                    <a:pt x="46720" y="6016"/>
                  </a:lnTo>
                  <a:lnTo>
                    <a:pt x="76454" y="0"/>
                  </a:lnTo>
                  <a:lnTo>
                    <a:pt x="5073142" y="0"/>
                  </a:lnTo>
                  <a:lnTo>
                    <a:pt x="5102875" y="6016"/>
                  </a:lnTo>
                  <a:lnTo>
                    <a:pt x="5127180" y="22415"/>
                  </a:lnTo>
                  <a:lnTo>
                    <a:pt x="5143579" y="46720"/>
                  </a:lnTo>
                  <a:lnTo>
                    <a:pt x="5149595" y="76453"/>
                  </a:lnTo>
                  <a:lnTo>
                    <a:pt x="5149595" y="4135843"/>
                  </a:lnTo>
                  <a:lnTo>
                    <a:pt x="5143579" y="4165615"/>
                  </a:lnTo>
                  <a:lnTo>
                    <a:pt x="5127180" y="4189930"/>
                  </a:lnTo>
                  <a:lnTo>
                    <a:pt x="5102875" y="4206324"/>
                  </a:lnTo>
                  <a:lnTo>
                    <a:pt x="5073142" y="4212336"/>
                  </a:lnTo>
                  <a:lnTo>
                    <a:pt x="76454" y="4212336"/>
                  </a:lnTo>
                  <a:lnTo>
                    <a:pt x="46720" y="4206324"/>
                  </a:lnTo>
                  <a:lnTo>
                    <a:pt x="22415" y="4189930"/>
                  </a:lnTo>
                  <a:lnTo>
                    <a:pt x="6016" y="4165615"/>
                  </a:lnTo>
                  <a:lnTo>
                    <a:pt x="0" y="4135843"/>
                  </a:lnTo>
                  <a:lnTo>
                    <a:pt x="0" y="76453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8308085" y="1684782"/>
              <a:ext cx="937260" cy="245745"/>
            </a:xfrm>
            <a:custGeom>
              <a:avLst/>
              <a:gdLst/>
              <a:ahLst/>
              <a:cxnLst/>
              <a:rect l="l" t="t" r="r" b="b"/>
              <a:pathLst>
                <a:path w="937259" h="245744">
                  <a:moveTo>
                    <a:pt x="814578" y="0"/>
                  </a:moveTo>
                  <a:lnTo>
                    <a:pt x="122682" y="0"/>
                  </a:lnTo>
                  <a:lnTo>
                    <a:pt x="74902" y="9632"/>
                  </a:lnTo>
                  <a:lnTo>
                    <a:pt x="35909" y="35909"/>
                  </a:lnTo>
                  <a:lnTo>
                    <a:pt x="9632" y="74902"/>
                  </a:lnTo>
                  <a:lnTo>
                    <a:pt x="0" y="122681"/>
                  </a:lnTo>
                  <a:lnTo>
                    <a:pt x="9632" y="170461"/>
                  </a:lnTo>
                  <a:lnTo>
                    <a:pt x="35909" y="209454"/>
                  </a:lnTo>
                  <a:lnTo>
                    <a:pt x="74902" y="235731"/>
                  </a:lnTo>
                  <a:lnTo>
                    <a:pt x="122682" y="245363"/>
                  </a:lnTo>
                  <a:lnTo>
                    <a:pt x="814578" y="245363"/>
                  </a:lnTo>
                  <a:lnTo>
                    <a:pt x="862304" y="235731"/>
                  </a:lnTo>
                  <a:lnTo>
                    <a:pt x="901303" y="209454"/>
                  </a:lnTo>
                  <a:lnTo>
                    <a:pt x="927609" y="170461"/>
                  </a:lnTo>
                  <a:lnTo>
                    <a:pt x="937260" y="122681"/>
                  </a:lnTo>
                  <a:lnTo>
                    <a:pt x="927627" y="74902"/>
                  </a:lnTo>
                  <a:lnTo>
                    <a:pt x="901350" y="35909"/>
                  </a:lnTo>
                  <a:lnTo>
                    <a:pt x="862357" y="9632"/>
                  </a:lnTo>
                  <a:lnTo>
                    <a:pt x="8145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8308085" y="1684782"/>
              <a:ext cx="937260" cy="245745"/>
            </a:xfrm>
            <a:custGeom>
              <a:avLst/>
              <a:gdLst/>
              <a:ahLst/>
              <a:cxnLst/>
              <a:rect l="l" t="t" r="r" b="b"/>
              <a:pathLst>
                <a:path w="937259" h="245744">
                  <a:moveTo>
                    <a:pt x="0" y="122681"/>
                  </a:moveTo>
                  <a:lnTo>
                    <a:pt x="9632" y="74902"/>
                  </a:lnTo>
                  <a:lnTo>
                    <a:pt x="35909" y="35909"/>
                  </a:lnTo>
                  <a:lnTo>
                    <a:pt x="74902" y="9632"/>
                  </a:lnTo>
                  <a:lnTo>
                    <a:pt x="122682" y="0"/>
                  </a:lnTo>
                  <a:lnTo>
                    <a:pt x="814578" y="0"/>
                  </a:lnTo>
                  <a:lnTo>
                    <a:pt x="862357" y="9632"/>
                  </a:lnTo>
                  <a:lnTo>
                    <a:pt x="901350" y="35909"/>
                  </a:lnTo>
                  <a:lnTo>
                    <a:pt x="927627" y="74902"/>
                  </a:lnTo>
                  <a:lnTo>
                    <a:pt x="937260" y="122681"/>
                  </a:lnTo>
                  <a:lnTo>
                    <a:pt x="927609" y="170461"/>
                  </a:lnTo>
                  <a:lnTo>
                    <a:pt x="901303" y="209454"/>
                  </a:lnTo>
                  <a:lnTo>
                    <a:pt x="862304" y="235731"/>
                  </a:lnTo>
                  <a:lnTo>
                    <a:pt x="814578" y="245363"/>
                  </a:lnTo>
                  <a:lnTo>
                    <a:pt x="122682" y="245363"/>
                  </a:lnTo>
                  <a:lnTo>
                    <a:pt x="74902" y="235731"/>
                  </a:lnTo>
                  <a:lnTo>
                    <a:pt x="35909" y="209454"/>
                  </a:lnTo>
                  <a:lnTo>
                    <a:pt x="9632" y="170461"/>
                  </a:lnTo>
                  <a:lnTo>
                    <a:pt x="0" y="122681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 descr=""/>
          <p:cNvGrpSpPr/>
          <p:nvPr/>
        </p:nvGrpSpPr>
        <p:grpSpPr>
          <a:xfrm>
            <a:off x="1075944" y="3525011"/>
            <a:ext cx="4680585" cy="599440"/>
            <a:chOff x="1075944" y="3525011"/>
            <a:chExt cx="4680585" cy="599440"/>
          </a:xfrm>
        </p:grpSpPr>
        <p:sp>
          <p:nvSpPr>
            <p:cNvPr id="9" name="object 9" descr=""/>
            <p:cNvSpPr/>
            <p:nvPr/>
          </p:nvSpPr>
          <p:spPr>
            <a:xfrm>
              <a:off x="1075944" y="3525011"/>
              <a:ext cx="467995" cy="599440"/>
            </a:xfrm>
            <a:custGeom>
              <a:avLst/>
              <a:gdLst/>
              <a:ahLst/>
              <a:cxnLst/>
              <a:rect l="l" t="t" r="r" b="b"/>
              <a:pathLst>
                <a:path w="467994" h="599439">
                  <a:moveTo>
                    <a:pt x="467868" y="0"/>
                  </a:moveTo>
                  <a:lnTo>
                    <a:pt x="0" y="0"/>
                  </a:lnTo>
                  <a:lnTo>
                    <a:pt x="0" y="598932"/>
                  </a:lnTo>
                  <a:lnTo>
                    <a:pt x="467868" y="598932"/>
                  </a:lnTo>
                  <a:lnTo>
                    <a:pt x="467868" y="0"/>
                  </a:lnTo>
                  <a:close/>
                </a:path>
              </a:pathLst>
            </a:custGeom>
            <a:solidFill>
              <a:srgbClr val="DFE3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543812" y="3525011"/>
              <a:ext cx="4212590" cy="599440"/>
            </a:xfrm>
            <a:custGeom>
              <a:avLst/>
              <a:gdLst/>
              <a:ahLst/>
              <a:cxnLst/>
              <a:rect l="l" t="t" r="r" b="b"/>
              <a:pathLst>
                <a:path w="4212590" h="599439">
                  <a:moveTo>
                    <a:pt x="4212336" y="0"/>
                  </a:moveTo>
                  <a:lnTo>
                    <a:pt x="0" y="0"/>
                  </a:lnTo>
                  <a:lnTo>
                    <a:pt x="0" y="598932"/>
                  </a:lnTo>
                  <a:lnTo>
                    <a:pt x="4212336" y="598932"/>
                  </a:lnTo>
                  <a:lnTo>
                    <a:pt x="4212336" y="0"/>
                  </a:lnTo>
                  <a:close/>
                </a:path>
              </a:pathLst>
            </a:custGeom>
            <a:solidFill>
              <a:srgbClr val="83E7A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1260475" y="3729990"/>
            <a:ext cx="984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4E5657"/>
                </a:solidFill>
                <a:latin typeface="Leelawadee"/>
                <a:cs typeface="Leelawadee"/>
              </a:rPr>
              <a:t>4</a:t>
            </a:r>
            <a:endParaRPr sz="1000">
              <a:latin typeface="Leelawadee"/>
              <a:cs typeface="Leelawadee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564128" y="3729990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 b="1">
                <a:solidFill>
                  <a:srgbClr val="FFFFFF"/>
                </a:solidFill>
                <a:latin typeface="Leelawadee"/>
                <a:cs typeface="Leelawadee"/>
              </a:rPr>
              <a:t>36</a:t>
            </a:r>
            <a:endParaRPr sz="1000">
              <a:latin typeface="Leelawadee"/>
              <a:cs typeface="Leelawadee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1943100" y="4489703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50292" y="0"/>
                </a:moveTo>
                <a:lnTo>
                  <a:pt x="0" y="0"/>
                </a:lnTo>
                <a:lnTo>
                  <a:pt x="0" y="50292"/>
                </a:lnTo>
                <a:lnTo>
                  <a:pt x="50292" y="50292"/>
                </a:lnTo>
                <a:lnTo>
                  <a:pt x="50292" y="0"/>
                </a:lnTo>
                <a:close/>
              </a:path>
            </a:pathLst>
          </a:custGeom>
          <a:solidFill>
            <a:srgbClr val="FD9D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2002027" y="4431868"/>
            <a:ext cx="656590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Arial"/>
                <a:cs typeface="Arial"/>
              </a:rPr>
              <a:t>"Kritiker"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(0-</a:t>
            </a:r>
            <a:r>
              <a:rPr dirty="0" sz="800" spc="-25">
                <a:latin typeface="Arial"/>
                <a:cs typeface="Arial"/>
              </a:rPr>
              <a:t>6)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824674" y="1670494"/>
            <a:ext cx="5178425" cy="4364355"/>
            <a:chOff x="824674" y="1670494"/>
            <a:chExt cx="5178425" cy="4364355"/>
          </a:xfrm>
        </p:grpSpPr>
        <p:sp>
          <p:nvSpPr>
            <p:cNvPr id="16" name="object 16" descr=""/>
            <p:cNvSpPr/>
            <p:nvPr/>
          </p:nvSpPr>
          <p:spPr>
            <a:xfrm>
              <a:off x="2749295" y="4489704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292" y="0"/>
                  </a:moveTo>
                  <a:lnTo>
                    <a:pt x="0" y="0"/>
                  </a:lnTo>
                  <a:lnTo>
                    <a:pt x="0" y="50292"/>
                  </a:lnTo>
                  <a:lnTo>
                    <a:pt x="50292" y="50292"/>
                  </a:lnTo>
                  <a:lnTo>
                    <a:pt x="50292" y="0"/>
                  </a:lnTo>
                  <a:close/>
                </a:path>
              </a:pathLst>
            </a:custGeom>
            <a:solidFill>
              <a:srgbClr val="DFE3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3843527" y="4489704"/>
              <a:ext cx="52069" cy="50800"/>
            </a:xfrm>
            <a:custGeom>
              <a:avLst/>
              <a:gdLst/>
              <a:ahLst/>
              <a:cxnLst/>
              <a:rect l="l" t="t" r="r" b="b"/>
              <a:pathLst>
                <a:path w="52070" h="50800">
                  <a:moveTo>
                    <a:pt x="51815" y="0"/>
                  </a:moveTo>
                  <a:lnTo>
                    <a:pt x="0" y="0"/>
                  </a:lnTo>
                  <a:lnTo>
                    <a:pt x="0" y="50292"/>
                  </a:lnTo>
                  <a:lnTo>
                    <a:pt x="51815" y="50292"/>
                  </a:lnTo>
                  <a:lnTo>
                    <a:pt x="51815" y="0"/>
                  </a:lnTo>
                  <a:close/>
                </a:path>
              </a:pathLst>
            </a:custGeom>
            <a:solidFill>
              <a:srgbClr val="83E7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838961" y="1808226"/>
              <a:ext cx="5149850" cy="4212590"/>
            </a:xfrm>
            <a:custGeom>
              <a:avLst/>
              <a:gdLst/>
              <a:ahLst/>
              <a:cxnLst/>
              <a:rect l="l" t="t" r="r" b="b"/>
              <a:pathLst>
                <a:path w="5149850" h="4212590">
                  <a:moveTo>
                    <a:pt x="0" y="76453"/>
                  </a:moveTo>
                  <a:lnTo>
                    <a:pt x="6011" y="46720"/>
                  </a:lnTo>
                  <a:lnTo>
                    <a:pt x="22405" y="22415"/>
                  </a:lnTo>
                  <a:lnTo>
                    <a:pt x="46720" y="6016"/>
                  </a:lnTo>
                  <a:lnTo>
                    <a:pt x="76492" y="0"/>
                  </a:lnTo>
                  <a:lnTo>
                    <a:pt x="5073142" y="0"/>
                  </a:lnTo>
                  <a:lnTo>
                    <a:pt x="5102875" y="6016"/>
                  </a:lnTo>
                  <a:lnTo>
                    <a:pt x="5127180" y="22415"/>
                  </a:lnTo>
                  <a:lnTo>
                    <a:pt x="5143579" y="46720"/>
                  </a:lnTo>
                  <a:lnTo>
                    <a:pt x="5149596" y="76453"/>
                  </a:lnTo>
                  <a:lnTo>
                    <a:pt x="5149596" y="4135843"/>
                  </a:lnTo>
                  <a:lnTo>
                    <a:pt x="5143579" y="4165615"/>
                  </a:lnTo>
                  <a:lnTo>
                    <a:pt x="5127180" y="4189930"/>
                  </a:lnTo>
                  <a:lnTo>
                    <a:pt x="5102875" y="4206324"/>
                  </a:lnTo>
                  <a:lnTo>
                    <a:pt x="5073142" y="4212336"/>
                  </a:lnTo>
                  <a:lnTo>
                    <a:pt x="76492" y="4212336"/>
                  </a:lnTo>
                  <a:lnTo>
                    <a:pt x="46720" y="4206324"/>
                  </a:lnTo>
                  <a:lnTo>
                    <a:pt x="22405" y="4189930"/>
                  </a:lnTo>
                  <a:lnTo>
                    <a:pt x="6011" y="4165615"/>
                  </a:lnTo>
                  <a:lnTo>
                    <a:pt x="0" y="4135843"/>
                  </a:lnTo>
                  <a:lnTo>
                    <a:pt x="0" y="76453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2490977" y="1684782"/>
              <a:ext cx="1839595" cy="245745"/>
            </a:xfrm>
            <a:custGeom>
              <a:avLst/>
              <a:gdLst/>
              <a:ahLst/>
              <a:cxnLst/>
              <a:rect l="l" t="t" r="r" b="b"/>
              <a:pathLst>
                <a:path w="1839595" h="245744">
                  <a:moveTo>
                    <a:pt x="1716786" y="0"/>
                  </a:moveTo>
                  <a:lnTo>
                    <a:pt x="122682" y="0"/>
                  </a:lnTo>
                  <a:lnTo>
                    <a:pt x="74902" y="9632"/>
                  </a:lnTo>
                  <a:lnTo>
                    <a:pt x="35909" y="35909"/>
                  </a:lnTo>
                  <a:lnTo>
                    <a:pt x="9632" y="74902"/>
                  </a:lnTo>
                  <a:lnTo>
                    <a:pt x="0" y="122681"/>
                  </a:lnTo>
                  <a:lnTo>
                    <a:pt x="9632" y="170461"/>
                  </a:lnTo>
                  <a:lnTo>
                    <a:pt x="35909" y="209454"/>
                  </a:lnTo>
                  <a:lnTo>
                    <a:pt x="74902" y="235731"/>
                  </a:lnTo>
                  <a:lnTo>
                    <a:pt x="122682" y="245363"/>
                  </a:lnTo>
                  <a:lnTo>
                    <a:pt x="1716786" y="245363"/>
                  </a:lnTo>
                  <a:lnTo>
                    <a:pt x="1764565" y="235731"/>
                  </a:lnTo>
                  <a:lnTo>
                    <a:pt x="1803558" y="209454"/>
                  </a:lnTo>
                  <a:lnTo>
                    <a:pt x="1829835" y="170461"/>
                  </a:lnTo>
                  <a:lnTo>
                    <a:pt x="1839468" y="122681"/>
                  </a:lnTo>
                  <a:lnTo>
                    <a:pt x="1829835" y="74902"/>
                  </a:lnTo>
                  <a:lnTo>
                    <a:pt x="1803558" y="35909"/>
                  </a:lnTo>
                  <a:lnTo>
                    <a:pt x="1764565" y="9632"/>
                  </a:lnTo>
                  <a:lnTo>
                    <a:pt x="17167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2490977" y="1684782"/>
              <a:ext cx="1839595" cy="245745"/>
            </a:xfrm>
            <a:custGeom>
              <a:avLst/>
              <a:gdLst/>
              <a:ahLst/>
              <a:cxnLst/>
              <a:rect l="l" t="t" r="r" b="b"/>
              <a:pathLst>
                <a:path w="1839595" h="245744">
                  <a:moveTo>
                    <a:pt x="0" y="122681"/>
                  </a:moveTo>
                  <a:lnTo>
                    <a:pt x="9632" y="74902"/>
                  </a:lnTo>
                  <a:lnTo>
                    <a:pt x="35909" y="35909"/>
                  </a:lnTo>
                  <a:lnTo>
                    <a:pt x="74902" y="9632"/>
                  </a:lnTo>
                  <a:lnTo>
                    <a:pt x="122682" y="0"/>
                  </a:lnTo>
                  <a:lnTo>
                    <a:pt x="1716786" y="0"/>
                  </a:lnTo>
                  <a:lnTo>
                    <a:pt x="1764565" y="9632"/>
                  </a:lnTo>
                  <a:lnTo>
                    <a:pt x="1803558" y="35909"/>
                  </a:lnTo>
                  <a:lnTo>
                    <a:pt x="1829835" y="74902"/>
                  </a:lnTo>
                  <a:lnTo>
                    <a:pt x="1839468" y="122681"/>
                  </a:lnTo>
                  <a:lnTo>
                    <a:pt x="1829835" y="170461"/>
                  </a:lnTo>
                  <a:lnTo>
                    <a:pt x="1803558" y="209454"/>
                  </a:lnTo>
                  <a:lnTo>
                    <a:pt x="1764565" y="235731"/>
                  </a:lnTo>
                  <a:lnTo>
                    <a:pt x="1716786" y="245363"/>
                  </a:lnTo>
                  <a:lnTo>
                    <a:pt x="122682" y="245363"/>
                  </a:lnTo>
                  <a:lnTo>
                    <a:pt x="74902" y="235731"/>
                  </a:lnTo>
                  <a:lnTo>
                    <a:pt x="35909" y="209454"/>
                  </a:lnTo>
                  <a:lnTo>
                    <a:pt x="9632" y="170461"/>
                  </a:lnTo>
                  <a:lnTo>
                    <a:pt x="0" y="122681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2694558" y="1715516"/>
            <a:ext cx="63531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824855" algn="l"/>
              </a:tabLst>
            </a:pPr>
            <a:r>
              <a:rPr dirty="0" sz="1000" b="1">
                <a:latin typeface="Arial"/>
                <a:cs typeface="Arial"/>
              </a:rPr>
              <a:t>Värden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för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detta</a:t>
            </a:r>
            <a:r>
              <a:rPr dirty="0" sz="1000" spc="-5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tillfälle</a:t>
            </a:r>
            <a:r>
              <a:rPr dirty="0" sz="1000" b="1">
                <a:latin typeface="Arial"/>
                <a:cs typeface="Arial"/>
              </a:rPr>
              <a:t>	</a:t>
            </a:r>
            <a:r>
              <a:rPr dirty="0" sz="1000" spc="-10" b="1">
                <a:latin typeface="Arial"/>
                <a:cs typeface="Arial"/>
              </a:rPr>
              <a:t>Tidslinje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2694813" y="3031363"/>
            <a:ext cx="143573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Arial"/>
                <a:cs typeface="Arial"/>
              </a:rPr>
              <a:t>(på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en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skala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från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-</a:t>
            </a:r>
            <a:r>
              <a:rPr dirty="0" sz="800">
                <a:latin typeface="Arial"/>
                <a:cs typeface="Arial"/>
              </a:rPr>
              <a:t>100</a:t>
            </a:r>
            <a:r>
              <a:rPr dirty="0" sz="800" spc="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till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+100)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2977133" y="2053209"/>
            <a:ext cx="873125" cy="10255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055"/>
              </a:lnSpc>
              <a:spcBef>
                <a:spcPts val="100"/>
              </a:spcBef>
            </a:pPr>
            <a:r>
              <a:rPr dirty="0" sz="1200" spc="-20">
                <a:latin typeface="Arial"/>
                <a:cs typeface="Arial"/>
              </a:rPr>
              <a:t>eNPS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6820"/>
              </a:lnSpc>
            </a:pPr>
            <a:r>
              <a:rPr dirty="0" sz="6000" spc="-25">
                <a:latin typeface="Arial"/>
                <a:cs typeface="Arial"/>
              </a:rPr>
              <a:t>90</a:t>
            </a:r>
            <a:endParaRPr sz="6000">
              <a:latin typeface="Arial"/>
              <a:cs typeface="Arial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1062418" y="3296411"/>
            <a:ext cx="4708525" cy="123825"/>
            <a:chOff x="1062418" y="3296411"/>
            <a:chExt cx="4708525" cy="123825"/>
          </a:xfrm>
        </p:grpSpPr>
        <p:sp>
          <p:nvSpPr>
            <p:cNvPr id="25" name="object 25" descr=""/>
            <p:cNvSpPr/>
            <p:nvPr/>
          </p:nvSpPr>
          <p:spPr>
            <a:xfrm>
              <a:off x="1076705" y="3364229"/>
              <a:ext cx="4679950" cy="0"/>
            </a:xfrm>
            <a:custGeom>
              <a:avLst/>
              <a:gdLst/>
              <a:ahLst/>
              <a:cxnLst/>
              <a:rect l="l" t="t" r="r" b="b"/>
              <a:pathLst>
                <a:path w="4679950" h="0">
                  <a:moveTo>
                    <a:pt x="0" y="0"/>
                  </a:moveTo>
                  <a:lnTo>
                    <a:pt x="1896618" y="0"/>
                  </a:lnTo>
                </a:path>
                <a:path w="4679950" h="0">
                  <a:moveTo>
                    <a:pt x="2777490" y="0"/>
                  </a:moveTo>
                  <a:lnTo>
                    <a:pt x="4679950" y="0"/>
                  </a:lnTo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2973323" y="3296411"/>
              <a:ext cx="881380" cy="123825"/>
            </a:xfrm>
            <a:custGeom>
              <a:avLst/>
              <a:gdLst/>
              <a:ahLst/>
              <a:cxnLst/>
              <a:rect l="l" t="t" r="r" b="b"/>
              <a:pathLst>
                <a:path w="881379" h="123825">
                  <a:moveTo>
                    <a:pt x="880872" y="0"/>
                  </a:moveTo>
                  <a:lnTo>
                    <a:pt x="0" y="0"/>
                  </a:lnTo>
                  <a:lnTo>
                    <a:pt x="0" y="123444"/>
                  </a:lnTo>
                  <a:lnTo>
                    <a:pt x="880872" y="123444"/>
                  </a:lnTo>
                  <a:lnTo>
                    <a:pt x="8808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 descr=""/>
          <p:cNvSpPr txBox="1"/>
          <p:nvPr/>
        </p:nvSpPr>
        <p:spPr>
          <a:xfrm>
            <a:off x="3011804" y="3281629"/>
            <a:ext cx="803275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10" b="1">
                <a:latin typeface="Arial"/>
                <a:cs typeface="Arial"/>
              </a:rPr>
              <a:t>Svarsfördelning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28" name="object 28" descr=""/>
          <p:cNvGrpSpPr/>
          <p:nvPr/>
        </p:nvGrpSpPr>
        <p:grpSpPr>
          <a:xfrm>
            <a:off x="1062418" y="4239767"/>
            <a:ext cx="4708525" cy="123825"/>
            <a:chOff x="1062418" y="4239767"/>
            <a:chExt cx="4708525" cy="123825"/>
          </a:xfrm>
        </p:grpSpPr>
        <p:sp>
          <p:nvSpPr>
            <p:cNvPr id="29" name="object 29" descr=""/>
            <p:cNvSpPr/>
            <p:nvPr/>
          </p:nvSpPr>
          <p:spPr>
            <a:xfrm>
              <a:off x="1076705" y="4301489"/>
              <a:ext cx="4679950" cy="0"/>
            </a:xfrm>
            <a:custGeom>
              <a:avLst/>
              <a:gdLst/>
              <a:ahLst/>
              <a:cxnLst/>
              <a:rect l="l" t="t" r="r" b="b"/>
              <a:pathLst>
                <a:path w="4679950" h="0">
                  <a:moveTo>
                    <a:pt x="0" y="0"/>
                  </a:moveTo>
                  <a:lnTo>
                    <a:pt x="1648206" y="0"/>
                  </a:lnTo>
                </a:path>
                <a:path w="4679950" h="0">
                  <a:moveTo>
                    <a:pt x="3022854" y="0"/>
                  </a:moveTo>
                  <a:lnTo>
                    <a:pt x="4679950" y="0"/>
                  </a:lnTo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2724911" y="4239767"/>
              <a:ext cx="1374775" cy="123825"/>
            </a:xfrm>
            <a:custGeom>
              <a:avLst/>
              <a:gdLst/>
              <a:ahLst/>
              <a:cxnLst/>
              <a:rect l="l" t="t" r="r" b="b"/>
              <a:pathLst>
                <a:path w="1374775" h="123825">
                  <a:moveTo>
                    <a:pt x="1374648" y="0"/>
                  </a:moveTo>
                  <a:lnTo>
                    <a:pt x="0" y="0"/>
                  </a:lnTo>
                  <a:lnTo>
                    <a:pt x="0" y="123443"/>
                  </a:lnTo>
                  <a:lnTo>
                    <a:pt x="1374648" y="123443"/>
                  </a:lnTo>
                  <a:lnTo>
                    <a:pt x="13746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 descr=""/>
          <p:cNvSpPr txBox="1"/>
          <p:nvPr/>
        </p:nvSpPr>
        <p:spPr>
          <a:xfrm>
            <a:off x="2768600" y="4225544"/>
            <a:ext cx="2192655" cy="3549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latin typeface="Arial"/>
                <a:cs typeface="Arial"/>
              </a:rPr>
              <a:t>Kategorier</a:t>
            </a:r>
            <a:r>
              <a:rPr dirty="0" sz="800" spc="-1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(svarsintervall)</a:t>
            </a:r>
            <a:endParaRPr sz="800">
              <a:latin typeface="Arial"/>
              <a:cs typeface="Arial"/>
            </a:endParaRPr>
          </a:p>
          <a:p>
            <a:pPr marL="52069">
              <a:lnSpc>
                <a:spcPct val="100000"/>
              </a:lnSpc>
              <a:spcBef>
                <a:spcPts val="670"/>
              </a:spcBef>
              <a:tabLst>
                <a:tab pos="1146810" algn="l"/>
              </a:tabLst>
            </a:pPr>
            <a:r>
              <a:rPr dirty="0" sz="800">
                <a:latin typeface="Arial"/>
                <a:cs typeface="Arial"/>
              </a:rPr>
              <a:t>"Passivt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nöjda"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(7-</a:t>
            </a:r>
            <a:r>
              <a:rPr dirty="0" sz="800" spc="-25">
                <a:latin typeface="Arial"/>
                <a:cs typeface="Arial"/>
              </a:rPr>
              <a:t>8)</a:t>
            </a:r>
            <a:r>
              <a:rPr dirty="0" sz="800">
                <a:latin typeface="Arial"/>
                <a:cs typeface="Arial"/>
              </a:rPr>
              <a:t>	</a:t>
            </a:r>
            <a:r>
              <a:rPr dirty="0" sz="800" spc="-10">
                <a:latin typeface="Arial"/>
                <a:cs typeface="Arial"/>
              </a:rPr>
              <a:t>"Ambassadörer"</a:t>
            </a:r>
            <a:r>
              <a:rPr dirty="0" sz="800" spc="10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(9-</a:t>
            </a:r>
            <a:r>
              <a:rPr dirty="0" sz="800" spc="-25">
                <a:latin typeface="Arial"/>
                <a:cs typeface="Arial"/>
              </a:rPr>
              <a:t>10)</a:t>
            </a:r>
            <a:endParaRPr sz="800">
              <a:latin typeface="Arial"/>
              <a:cs typeface="Arial"/>
            </a:endParaRPr>
          </a:p>
        </p:txBody>
      </p:sp>
      <p:sp>
        <p:nvSpPr>
          <p:cNvPr id="32" name="object 32" descr=""/>
          <p:cNvSpPr/>
          <p:nvPr/>
        </p:nvSpPr>
        <p:spPr>
          <a:xfrm>
            <a:off x="1076705" y="5235702"/>
            <a:ext cx="4679950" cy="0"/>
          </a:xfrm>
          <a:custGeom>
            <a:avLst/>
            <a:gdLst/>
            <a:ahLst/>
            <a:cxnLst/>
            <a:rect l="l" t="t" r="r" b="b"/>
            <a:pathLst>
              <a:path w="4679950" h="0">
                <a:moveTo>
                  <a:pt x="0" y="0"/>
                </a:moveTo>
                <a:lnTo>
                  <a:pt x="2035302" y="0"/>
                </a:lnTo>
              </a:path>
              <a:path w="4679950" h="0">
                <a:moveTo>
                  <a:pt x="2635758" y="0"/>
                </a:moveTo>
                <a:lnTo>
                  <a:pt x="4679950" y="0"/>
                </a:lnTo>
              </a:path>
            </a:pathLst>
          </a:custGeom>
          <a:ln w="28575">
            <a:solidFill>
              <a:srgbClr val="F1F1F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 txBox="1"/>
          <p:nvPr/>
        </p:nvSpPr>
        <p:spPr>
          <a:xfrm>
            <a:off x="1226616" y="4696714"/>
            <a:ext cx="3784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Inte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alls</a:t>
            </a:r>
            <a:endParaRPr sz="8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5263641" y="4696714"/>
            <a:ext cx="33718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latin typeface="Arial"/>
                <a:cs typeface="Arial"/>
              </a:rPr>
              <a:t>Väldigt</a:t>
            </a:r>
            <a:endParaRPr sz="800">
              <a:latin typeface="Arial"/>
              <a:cs typeface="Arial"/>
            </a:endParaRPr>
          </a:p>
        </p:txBody>
      </p:sp>
      <p:sp>
        <p:nvSpPr>
          <p:cNvPr id="35" name="object 35" descr=""/>
          <p:cNvSpPr/>
          <p:nvPr/>
        </p:nvSpPr>
        <p:spPr>
          <a:xfrm>
            <a:off x="1666494" y="4773929"/>
            <a:ext cx="2132965" cy="0"/>
          </a:xfrm>
          <a:custGeom>
            <a:avLst/>
            <a:gdLst/>
            <a:ahLst/>
            <a:cxnLst/>
            <a:rect l="l" t="t" r="r" b="b"/>
            <a:pathLst>
              <a:path w="2132965" h="0">
                <a:moveTo>
                  <a:pt x="2132965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EE867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 txBox="1"/>
          <p:nvPr/>
        </p:nvSpPr>
        <p:spPr>
          <a:xfrm>
            <a:off x="1330197" y="4818634"/>
            <a:ext cx="37719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troligt</a:t>
            </a:r>
            <a:r>
              <a:rPr dirty="0" sz="800" spc="110">
                <a:latin typeface="Arial"/>
                <a:cs typeface="Arial"/>
              </a:rPr>
              <a:t> </a:t>
            </a:r>
            <a:r>
              <a:rPr dirty="0" baseline="3472" sz="1200" spc="-75">
                <a:solidFill>
                  <a:srgbClr val="EE867B"/>
                </a:solidFill>
                <a:latin typeface="Arial"/>
                <a:cs typeface="Arial"/>
              </a:rPr>
              <a:t>0</a:t>
            </a:r>
            <a:endParaRPr baseline="3472" sz="12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5092953" y="4818634"/>
            <a:ext cx="44577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472" sz="1200">
                <a:solidFill>
                  <a:srgbClr val="73DD9F"/>
                </a:solidFill>
                <a:latin typeface="Arial"/>
                <a:cs typeface="Arial"/>
              </a:rPr>
              <a:t>10</a:t>
            </a:r>
            <a:r>
              <a:rPr dirty="0" baseline="3472" sz="1200" spc="330">
                <a:solidFill>
                  <a:srgbClr val="73DD9F"/>
                </a:solidFill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troligt</a:t>
            </a:r>
            <a:endParaRPr sz="8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1974595" y="4809235"/>
            <a:ext cx="8255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EE867B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2674111" y="4809235"/>
            <a:ext cx="8255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EE867B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3023742" y="4809235"/>
            <a:ext cx="432434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1950" algn="l"/>
              </a:tabLst>
            </a:pPr>
            <a:r>
              <a:rPr dirty="0" sz="800" spc="-50">
                <a:solidFill>
                  <a:srgbClr val="EE867B"/>
                </a:solidFill>
                <a:latin typeface="Arial"/>
                <a:cs typeface="Arial"/>
              </a:rPr>
              <a:t>4</a:t>
            </a:r>
            <a:r>
              <a:rPr dirty="0" sz="800">
                <a:solidFill>
                  <a:srgbClr val="EE867B"/>
                </a:solidFill>
                <a:latin typeface="Arial"/>
                <a:cs typeface="Arial"/>
              </a:rPr>
              <a:t>	</a:t>
            </a:r>
            <a:r>
              <a:rPr dirty="0" sz="800" spc="-50">
                <a:solidFill>
                  <a:srgbClr val="EE867B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3723259" y="4809235"/>
            <a:ext cx="8255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EE867B"/>
                </a:solidFill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4072890" y="4809235"/>
            <a:ext cx="8255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DFE3E6"/>
                </a:solidFill>
                <a:latin typeface="Arial"/>
                <a:cs typeface="Arial"/>
              </a:rPr>
              <a:t>7</a:t>
            </a:r>
            <a:endParaRPr sz="80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4422394" y="4809235"/>
            <a:ext cx="8255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DFE3E6"/>
                </a:solidFill>
                <a:latin typeface="Arial"/>
                <a:cs typeface="Arial"/>
              </a:rPr>
              <a:t>8</a:t>
            </a:r>
            <a:endParaRPr sz="80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4772405" y="4809235"/>
            <a:ext cx="8255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73DD9F"/>
                </a:solidFill>
                <a:latin typeface="Arial"/>
                <a:cs typeface="Arial"/>
              </a:rPr>
              <a:t>9</a:t>
            </a:r>
            <a:endParaRPr sz="80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2324480" y="4809235"/>
            <a:ext cx="8255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EE867B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46" name="object 46" descr=""/>
          <p:cNvGrpSpPr/>
          <p:nvPr/>
        </p:nvGrpSpPr>
        <p:grpSpPr>
          <a:xfrm>
            <a:off x="1621916" y="4727828"/>
            <a:ext cx="3583940" cy="568325"/>
            <a:chOff x="1621916" y="4727828"/>
            <a:chExt cx="3583940" cy="568325"/>
          </a:xfrm>
        </p:grpSpPr>
        <p:pic>
          <p:nvPicPr>
            <p:cNvPr id="47" name="object 4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98086" y="4764404"/>
              <a:ext cx="277240" cy="19050"/>
            </a:xfrm>
            <a:prstGeom prst="rect">
              <a:avLst/>
            </a:prstGeom>
          </p:spPr>
        </p:pic>
        <p:sp>
          <p:nvSpPr>
            <p:cNvPr id="48" name="object 48" descr=""/>
            <p:cNvSpPr/>
            <p:nvPr/>
          </p:nvSpPr>
          <p:spPr>
            <a:xfrm>
              <a:off x="4149090" y="4773929"/>
              <a:ext cx="277495" cy="0"/>
            </a:xfrm>
            <a:custGeom>
              <a:avLst/>
              <a:gdLst/>
              <a:ahLst/>
              <a:cxnLst/>
              <a:rect l="l" t="t" r="r" b="b"/>
              <a:pathLst>
                <a:path w="277495" h="0">
                  <a:moveTo>
                    <a:pt x="27724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DFE3E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9" name="object 4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00093" y="4764404"/>
              <a:ext cx="277240" cy="19050"/>
            </a:xfrm>
            <a:prstGeom prst="rect">
              <a:avLst/>
            </a:prstGeom>
          </p:spPr>
        </p:pic>
        <p:sp>
          <p:nvSpPr>
            <p:cNvPr id="50" name="object 50" descr=""/>
            <p:cNvSpPr/>
            <p:nvPr/>
          </p:nvSpPr>
          <p:spPr>
            <a:xfrm>
              <a:off x="4847081" y="4773929"/>
              <a:ext cx="299085" cy="0"/>
            </a:xfrm>
            <a:custGeom>
              <a:avLst/>
              <a:gdLst/>
              <a:ahLst/>
              <a:cxnLst/>
              <a:rect l="l" t="t" r="r" b="b"/>
              <a:pathLst>
                <a:path w="299085" h="0">
                  <a:moveTo>
                    <a:pt x="298957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73DD9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1" name="object 5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70912" y="4727828"/>
              <a:ext cx="92201" cy="92201"/>
            </a:xfrm>
            <a:prstGeom prst="rect">
              <a:avLst/>
            </a:prstGeom>
          </p:spPr>
        </p:pic>
        <p:pic>
          <p:nvPicPr>
            <p:cNvPr id="52" name="object 5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1916" y="4727828"/>
              <a:ext cx="92201" cy="92201"/>
            </a:xfrm>
            <a:prstGeom prst="rect">
              <a:avLst/>
            </a:prstGeom>
          </p:spPr>
        </p:pic>
        <p:pic>
          <p:nvPicPr>
            <p:cNvPr id="53" name="object 5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21433" y="4727828"/>
              <a:ext cx="90678" cy="92201"/>
            </a:xfrm>
            <a:prstGeom prst="rect">
              <a:avLst/>
            </a:prstGeom>
          </p:spPr>
        </p:pic>
        <p:pic>
          <p:nvPicPr>
            <p:cNvPr id="54" name="object 5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70428" y="4727828"/>
              <a:ext cx="90677" cy="92201"/>
            </a:xfrm>
            <a:prstGeom prst="rect">
              <a:avLst/>
            </a:prstGeom>
          </p:spPr>
        </p:pic>
        <p:pic>
          <p:nvPicPr>
            <p:cNvPr id="55" name="object 55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19425" y="4727828"/>
              <a:ext cx="90677" cy="92201"/>
            </a:xfrm>
            <a:prstGeom prst="rect">
              <a:avLst/>
            </a:prstGeom>
          </p:spPr>
        </p:pic>
        <p:pic>
          <p:nvPicPr>
            <p:cNvPr id="56" name="object 5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68421" y="4727828"/>
              <a:ext cx="90677" cy="92201"/>
            </a:xfrm>
            <a:prstGeom prst="rect">
              <a:avLst/>
            </a:prstGeom>
          </p:spPr>
        </p:pic>
        <p:pic>
          <p:nvPicPr>
            <p:cNvPr id="57" name="object 5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17416" y="4727828"/>
              <a:ext cx="92202" cy="92201"/>
            </a:xfrm>
            <a:prstGeom prst="rect">
              <a:avLst/>
            </a:prstGeom>
          </p:spPr>
        </p:pic>
        <p:pic>
          <p:nvPicPr>
            <p:cNvPr id="58" name="object 5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67937" y="4727828"/>
              <a:ext cx="90677" cy="92201"/>
            </a:xfrm>
            <a:prstGeom prst="rect">
              <a:avLst/>
            </a:prstGeom>
          </p:spPr>
        </p:pic>
        <p:pic>
          <p:nvPicPr>
            <p:cNvPr id="59" name="object 5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16933" y="4727828"/>
              <a:ext cx="90677" cy="92201"/>
            </a:xfrm>
            <a:prstGeom prst="rect">
              <a:avLst/>
            </a:prstGeom>
          </p:spPr>
        </p:pic>
        <p:pic>
          <p:nvPicPr>
            <p:cNvPr id="60" name="object 60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765928" y="4727828"/>
              <a:ext cx="90678" cy="92201"/>
            </a:xfrm>
            <a:prstGeom prst="rect">
              <a:avLst/>
            </a:prstGeom>
          </p:spPr>
        </p:pic>
        <p:pic>
          <p:nvPicPr>
            <p:cNvPr id="61" name="object 61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14925" y="4727828"/>
              <a:ext cx="90677" cy="92201"/>
            </a:xfrm>
            <a:prstGeom prst="rect">
              <a:avLst/>
            </a:prstGeom>
          </p:spPr>
        </p:pic>
        <p:sp>
          <p:nvSpPr>
            <p:cNvPr id="62" name="object 62" descr=""/>
            <p:cNvSpPr/>
            <p:nvPr/>
          </p:nvSpPr>
          <p:spPr>
            <a:xfrm>
              <a:off x="3112008" y="5172455"/>
              <a:ext cx="600710" cy="123825"/>
            </a:xfrm>
            <a:custGeom>
              <a:avLst/>
              <a:gdLst/>
              <a:ahLst/>
              <a:cxnLst/>
              <a:rect l="l" t="t" r="r" b="b"/>
              <a:pathLst>
                <a:path w="600710" h="123825">
                  <a:moveTo>
                    <a:pt x="600456" y="0"/>
                  </a:moveTo>
                  <a:lnTo>
                    <a:pt x="0" y="0"/>
                  </a:lnTo>
                  <a:lnTo>
                    <a:pt x="0" y="123444"/>
                  </a:lnTo>
                  <a:lnTo>
                    <a:pt x="600456" y="123444"/>
                  </a:lnTo>
                  <a:lnTo>
                    <a:pt x="6004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3" name="object 63" descr=""/>
          <p:cNvSpPr txBox="1"/>
          <p:nvPr/>
        </p:nvSpPr>
        <p:spPr>
          <a:xfrm>
            <a:off x="3150235" y="5158866"/>
            <a:ext cx="52514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 b="1">
                <a:latin typeface="Arial"/>
                <a:cs typeface="Arial"/>
              </a:rPr>
              <a:t>Förklaring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1338452" y="5729122"/>
            <a:ext cx="123063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Beräkning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för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detta</a:t>
            </a:r>
            <a:r>
              <a:rPr dirty="0" sz="800" spc="-10">
                <a:latin typeface="Arial"/>
                <a:cs typeface="Arial"/>
              </a:rPr>
              <a:t> tillfälle:</a:t>
            </a:r>
            <a:endParaRPr sz="800">
              <a:latin typeface="Arial"/>
              <a:cs typeface="Arial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3998721" y="5431028"/>
            <a:ext cx="46291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EE867B"/>
                </a:solidFill>
                <a:latin typeface="Arial"/>
                <a:cs typeface="Arial"/>
              </a:rPr>
              <a:t>%</a:t>
            </a:r>
            <a:r>
              <a:rPr dirty="0" sz="800" spc="-5">
                <a:solidFill>
                  <a:srgbClr val="EE867B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EE867B"/>
                </a:solidFill>
                <a:latin typeface="Arial"/>
                <a:cs typeface="Arial"/>
              </a:rPr>
              <a:t>Kritiker</a:t>
            </a:r>
            <a:endParaRPr sz="800">
              <a:latin typeface="Arial"/>
              <a:cs typeface="Arial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4843653" y="5729122"/>
            <a:ext cx="49847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latin typeface="Arial"/>
                <a:cs typeface="Arial"/>
              </a:rPr>
              <a:t>=</a:t>
            </a:r>
            <a:r>
              <a:rPr dirty="0" sz="800" spc="-1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90,0</a:t>
            </a:r>
            <a:r>
              <a:rPr dirty="0" sz="800" spc="5" b="1">
                <a:latin typeface="Arial"/>
                <a:cs typeface="Arial"/>
              </a:rPr>
              <a:t> </a:t>
            </a:r>
            <a:r>
              <a:rPr dirty="0" sz="800" spc="-25" b="1">
                <a:latin typeface="Arial"/>
                <a:cs typeface="Arial"/>
              </a:rPr>
              <a:t>(%)</a:t>
            </a:r>
            <a:endParaRPr sz="800">
              <a:latin typeface="Arial"/>
              <a:cs typeface="Arial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2916173" y="5652008"/>
            <a:ext cx="34734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715" indent="127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solidFill>
                  <a:srgbClr val="73DD9F"/>
                </a:solidFill>
                <a:latin typeface="Arial"/>
                <a:cs typeface="Arial"/>
              </a:rPr>
              <a:t>90,0 </a:t>
            </a:r>
            <a:r>
              <a:rPr dirty="0" sz="800" spc="-50" b="1">
                <a:solidFill>
                  <a:srgbClr val="73DD9F"/>
                </a:solidFill>
                <a:latin typeface="Arial"/>
                <a:cs typeface="Arial"/>
              </a:rPr>
              <a:t>%</a:t>
            </a:r>
            <a:r>
              <a:rPr dirty="0" sz="800" spc="-10" b="1">
                <a:solidFill>
                  <a:srgbClr val="73DD9F"/>
                </a:solidFill>
                <a:latin typeface="Arial"/>
                <a:cs typeface="Arial"/>
              </a:rPr>
              <a:t> (36/40)</a:t>
            </a:r>
            <a:endParaRPr sz="800">
              <a:latin typeface="Arial"/>
              <a:cs typeface="Arial"/>
            </a:endParaRPr>
          </a:p>
        </p:txBody>
      </p:sp>
      <p:sp>
        <p:nvSpPr>
          <p:cNvPr id="68" name="object 68" descr=""/>
          <p:cNvSpPr txBox="1"/>
          <p:nvPr/>
        </p:nvSpPr>
        <p:spPr>
          <a:xfrm>
            <a:off x="4085590" y="5652008"/>
            <a:ext cx="29146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7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solidFill>
                  <a:srgbClr val="EE867B"/>
                </a:solidFill>
                <a:latin typeface="Arial"/>
                <a:cs typeface="Arial"/>
              </a:rPr>
              <a:t>0,0</a:t>
            </a:r>
            <a:r>
              <a:rPr dirty="0" sz="800" spc="-5" b="1">
                <a:solidFill>
                  <a:srgbClr val="EE867B"/>
                </a:solidFill>
                <a:latin typeface="Arial"/>
                <a:cs typeface="Arial"/>
              </a:rPr>
              <a:t> </a:t>
            </a:r>
            <a:r>
              <a:rPr dirty="0" sz="800" spc="-50" b="1">
                <a:solidFill>
                  <a:srgbClr val="EE867B"/>
                </a:solidFill>
                <a:latin typeface="Arial"/>
                <a:cs typeface="Arial"/>
              </a:rPr>
              <a:t>%</a:t>
            </a:r>
            <a:r>
              <a:rPr dirty="0" sz="800" spc="-10" b="1">
                <a:solidFill>
                  <a:srgbClr val="EE867B"/>
                </a:solidFill>
                <a:latin typeface="Arial"/>
                <a:cs typeface="Arial"/>
              </a:rPr>
              <a:t> (0/40)</a:t>
            </a:r>
            <a:endParaRPr sz="800">
              <a:latin typeface="Arial"/>
              <a:cs typeface="Arial"/>
            </a:endParaRPr>
          </a:p>
        </p:txBody>
      </p:sp>
      <p:sp>
        <p:nvSpPr>
          <p:cNvPr id="69" name="object 69" descr=""/>
          <p:cNvSpPr txBox="1"/>
          <p:nvPr/>
        </p:nvSpPr>
        <p:spPr>
          <a:xfrm>
            <a:off x="4843653" y="5431028"/>
            <a:ext cx="3784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latin typeface="Arial"/>
                <a:cs typeface="Arial"/>
              </a:rPr>
              <a:t>=</a:t>
            </a:r>
            <a:r>
              <a:rPr dirty="0" sz="800" spc="-10" b="1">
                <a:latin typeface="Arial"/>
                <a:cs typeface="Arial"/>
              </a:rPr>
              <a:t> </a:t>
            </a:r>
            <a:r>
              <a:rPr dirty="0" sz="800" spc="-20" b="1">
                <a:latin typeface="Arial"/>
                <a:cs typeface="Arial"/>
              </a:rPr>
              <a:t>eNPS</a:t>
            </a:r>
            <a:endParaRPr sz="800">
              <a:latin typeface="Arial"/>
              <a:cs typeface="Arial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1280541" y="5431028"/>
            <a:ext cx="23996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17320" algn="l"/>
                <a:tab pos="2352040" algn="l"/>
              </a:tabLst>
            </a:pPr>
            <a:r>
              <a:rPr dirty="0" sz="800">
                <a:latin typeface="Arial"/>
                <a:cs typeface="Arial"/>
              </a:rPr>
              <a:t>Beräkningsformel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för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eNPS:</a:t>
            </a:r>
            <a:r>
              <a:rPr dirty="0" sz="800">
                <a:latin typeface="Arial"/>
                <a:cs typeface="Arial"/>
              </a:rPr>
              <a:t>	</a:t>
            </a:r>
            <a:r>
              <a:rPr dirty="0" sz="800">
                <a:solidFill>
                  <a:srgbClr val="73DD9F"/>
                </a:solidFill>
                <a:latin typeface="Arial"/>
                <a:cs typeface="Arial"/>
              </a:rPr>
              <a:t>% </a:t>
            </a:r>
            <a:r>
              <a:rPr dirty="0" sz="800" spc="-10">
                <a:solidFill>
                  <a:srgbClr val="73DD9F"/>
                </a:solidFill>
                <a:latin typeface="Arial"/>
                <a:cs typeface="Arial"/>
              </a:rPr>
              <a:t>Ambassadörer</a:t>
            </a:r>
            <a:r>
              <a:rPr dirty="0" sz="800">
                <a:solidFill>
                  <a:srgbClr val="73DD9F"/>
                </a:solidFill>
                <a:latin typeface="Arial"/>
                <a:cs typeface="Arial"/>
              </a:rPr>
              <a:t>	</a:t>
            </a:r>
            <a:r>
              <a:rPr dirty="0" sz="800" spc="-50">
                <a:latin typeface="Arial"/>
                <a:cs typeface="Arial"/>
              </a:rPr>
              <a:t>-</a:t>
            </a:r>
            <a:endParaRPr sz="800">
              <a:latin typeface="Arial"/>
              <a:cs typeface="Arial"/>
            </a:endParaRPr>
          </a:p>
        </p:txBody>
      </p:sp>
      <p:sp>
        <p:nvSpPr>
          <p:cNvPr id="71" name="object 71" descr=""/>
          <p:cNvSpPr txBox="1"/>
          <p:nvPr/>
        </p:nvSpPr>
        <p:spPr>
          <a:xfrm>
            <a:off x="3620515" y="5729122"/>
            <a:ext cx="5969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-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72" name="object 72" descr=""/>
          <p:cNvGrpSpPr/>
          <p:nvPr/>
        </p:nvGrpSpPr>
        <p:grpSpPr>
          <a:xfrm>
            <a:off x="6585077" y="2135504"/>
            <a:ext cx="4632960" cy="3674745"/>
            <a:chOff x="6585077" y="2135504"/>
            <a:chExt cx="4632960" cy="3674745"/>
          </a:xfrm>
        </p:grpSpPr>
        <p:sp>
          <p:nvSpPr>
            <p:cNvPr id="73" name="object 73" descr=""/>
            <p:cNvSpPr/>
            <p:nvPr/>
          </p:nvSpPr>
          <p:spPr>
            <a:xfrm>
              <a:off x="6638544" y="2275331"/>
              <a:ext cx="4462780" cy="3529965"/>
            </a:xfrm>
            <a:custGeom>
              <a:avLst/>
              <a:gdLst/>
              <a:ahLst/>
              <a:cxnLst/>
              <a:rect l="l" t="t" r="r" b="b"/>
              <a:pathLst>
                <a:path w="4462780" h="3529965">
                  <a:moveTo>
                    <a:pt x="0" y="2647188"/>
                  </a:moveTo>
                  <a:lnTo>
                    <a:pt x="4462272" y="2647188"/>
                  </a:lnTo>
                </a:path>
                <a:path w="4462780" h="3529965">
                  <a:moveTo>
                    <a:pt x="0" y="1764792"/>
                  </a:moveTo>
                  <a:lnTo>
                    <a:pt x="4462272" y="1764792"/>
                  </a:lnTo>
                </a:path>
                <a:path w="4462780" h="3529965">
                  <a:moveTo>
                    <a:pt x="0" y="882396"/>
                  </a:moveTo>
                  <a:lnTo>
                    <a:pt x="4462272" y="882396"/>
                  </a:lnTo>
                </a:path>
                <a:path w="4462780" h="3529965">
                  <a:moveTo>
                    <a:pt x="0" y="0"/>
                  </a:moveTo>
                  <a:lnTo>
                    <a:pt x="4356354" y="0"/>
                  </a:lnTo>
                </a:path>
                <a:path w="4462780" h="3529965">
                  <a:moveTo>
                    <a:pt x="0" y="0"/>
                  </a:moveTo>
                  <a:lnTo>
                    <a:pt x="0" y="3529584"/>
                  </a:lnTo>
                </a:path>
                <a:path w="4462780" h="3529965">
                  <a:moveTo>
                    <a:pt x="723900" y="0"/>
                  </a:moveTo>
                  <a:lnTo>
                    <a:pt x="723900" y="3529584"/>
                  </a:lnTo>
                </a:path>
                <a:path w="4462780" h="3529965">
                  <a:moveTo>
                    <a:pt x="1447800" y="0"/>
                  </a:moveTo>
                  <a:lnTo>
                    <a:pt x="1447800" y="3529584"/>
                  </a:lnTo>
                </a:path>
                <a:path w="4462780" h="3529965">
                  <a:moveTo>
                    <a:pt x="2171700" y="0"/>
                  </a:moveTo>
                  <a:lnTo>
                    <a:pt x="2171700" y="3529584"/>
                  </a:lnTo>
                </a:path>
                <a:path w="4462780" h="3529965">
                  <a:moveTo>
                    <a:pt x="2872739" y="0"/>
                  </a:moveTo>
                  <a:lnTo>
                    <a:pt x="2872739" y="3529584"/>
                  </a:lnTo>
                </a:path>
                <a:path w="4462780" h="3529965">
                  <a:moveTo>
                    <a:pt x="3596639" y="0"/>
                  </a:moveTo>
                  <a:lnTo>
                    <a:pt x="3596639" y="3529584"/>
                  </a:lnTo>
                </a:path>
                <a:path w="4462780" h="3529965">
                  <a:moveTo>
                    <a:pt x="4320539" y="0"/>
                  </a:moveTo>
                  <a:lnTo>
                    <a:pt x="4320539" y="3529584"/>
                  </a:lnTo>
                </a:path>
                <a:path w="4462780" h="3529965">
                  <a:moveTo>
                    <a:pt x="0" y="3529584"/>
                  </a:moveTo>
                  <a:lnTo>
                    <a:pt x="4462272" y="3529584"/>
                  </a:lnTo>
                  <a:lnTo>
                    <a:pt x="4462272" y="0"/>
                  </a:lnTo>
                  <a:lnTo>
                    <a:pt x="0" y="0"/>
                  </a:lnTo>
                  <a:lnTo>
                    <a:pt x="0" y="3529584"/>
                  </a:lnTo>
                  <a:close/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6638544" y="2450591"/>
              <a:ext cx="4462780" cy="3354704"/>
            </a:xfrm>
            <a:custGeom>
              <a:avLst/>
              <a:gdLst/>
              <a:ahLst/>
              <a:cxnLst/>
              <a:rect l="l" t="t" r="r" b="b"/>
              <a:pathLst>
                <a:path w="4462780" h="3354704">
                  <a:moveTo>
                    <a:pt x="4462272" y="0"/>
                  </a:moveTo>
                  <a:lnTo>
                    <a:pt x="2865120" y="123444"/>
                  </a:lnTo>
                  <a:lnTo>
                    <a:pt x="1542287" y="176784"/>
                  </a:lnTo>
                  <a:lnTo>
                    <a:pt x="0" y="335280"/>
                  </a:lnTo>
                  <a:lnTo>
                    <a:pt x="0" y="3354324"/>
                  </a:lnTo>
                  <a:lnTo>
                    <a:pt x="4462272" y="3354324"/>
                  </a:lnTo>
                  <a:lnTo>
                    <a:pt x="4462272" y="0"/>
                  </a:lnTo>
                  <a:close/>
                </a:path>
              </a:pathLst>
            </a:custGeom>
            <a:solidFill>
              <a:srgbClr val="F1F1F1">
                <a:alpha val="5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6638544" y="5804915"/>
              <a:ext cx="4462780" cy="0"/>
            </a:xfrm>
            <a:custGeom>
              <a:avLst/>
              <a:gdLst/>
              <a:ahLst/>
              <a:cxnLst/>
              <a:rect l="l" t="t" r="r" b="b"/>
              <a:pathLst>
                <a:path w="4462780" h="0">
                  <a:moveTo>
                    <a:pt x="0" y="0"/>
                  </a:moveTo>
                  <a:lnTo>
                    <a:pt x="446227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6639306" y="3563873"/>
              <a:ext cx="4462780" cy="105410"/>
            </a:xfrm>
            <a:custGeom>
              <a:avLst/>
              <a:gdLst/>
              <a:ahLst/>
              <a:cxnLst/>
              <a:rect l="l" t="t" r="r" b="b"/>
              <a:pathLst>
                <a:path w="4462780" h="105410">
                  <a:moveTo>
                    <a:pt x="0" y="105156"/>
                  </a:moveTo>
                  <a:lnTo>
                    <a:pt x="1542288" y="51815"/>
                  </a:lnTo>
                  <a:lnTo>
                    <a:pt x="2863596" y="16763"/>
                  </a:lnTo>
                  <a:lnTo>
                    <a:pt x="4462272" y="0"/>
                  </a:lnTo>
                </a:path>
              </a:pathLst>
            </a:custGeom>
            <a:ln w="19050">
              <a:solidFill>
                <a:srgbClr val="BEBEBE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7" name="object 77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585077" y="3614800"/>
              <a:ext cx="105918" cy="105918"/>
            </a:xfrm>
            <a:prstGeom prst="rect">
              <a:avLst/>
            </a:prstGeom>
          </p:spPr>
        </p:pic>
        <p:pic>
          <p:nvPicPr>
            <p:cNvPr id="78" name="object 78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127365" y="3561460"/>
              <a:ext cx="105917" cy="105918"/>
            </a:xfrm>
            <a:prstGeom prst="rect">
              <a:avLst/>
            </a:prstGeom>
          </p:spPr>
        </p:pic>
        <p:pic>
          <p:nvPicPr>
            <p:cNvPr id="79" name="object 79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448673" y="3526408"/>
              <a:ext cx="105918" cy="105917"/>
            </a:xfrm>
            <a:prstGeom prst="rect">
              <a:avLst/>
            </a:prstGeom>
          </p:spPr>
        </p:pic>
        <p:pic>
          <p:nvPicPr>
            <p:cNvPr id="80" name="object 80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047348" y="3509644"/>
              <a:ext cx="105918" cy="105917"/>
            </a:xfrm>
            <a:prstGeom prst="rect">
              <a:avLst/>
            </a:prstGeom>
          </p:spPr>
        </p:pic>
        <p:sp>
          <p:nvSpPr>
            <p:cNvPr id="81" name="object 81" descr=""/>
            <p:cNvSpPr/>
            <p:nvPr/>
          </p:nvSpPr>
          <p:spPr>
            <a:xfrm>
              <a:off x="6639306" y="2451353"/>
              <a:ext cx="4462780" cy="335280"/>
            </a:xfrm>
            <a:custGeom>
              <a:avLst/>
              <a:gdLst/>
              <a:ahLst/>
              <a:cxnLst/>
              <a:rect l="l" t="t" r="r" b="b"/>
              <a:pathLst>
                <a:path w="4462780" h="335280">
                  <a:moveTo>
                    <a:pt x="0" y="335280"/>
                  </a:moveTo>
                  <a:lnTo>
                    <a:pt x="1542288" y="176784"/>
                  </a:lnTo>
                  <a:lnTo>
                    <a:pt x="2863596" y="123444"/>
                  </a:lnTo>
                  <a:lnTo>
                    <a:pt x="4462272" y="0"/>
                  </a:lnTo>
                </a:path>
              </a:pathLst>
            </a:custGeom>
            <a:ln w="19050">
              <a:solidFill>
                <a:srgbClr val="4D4D4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2" name="object 82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585077" y="2732404"/>
              <a:ext cx="105918" cy="105918"/>
            </a:xfrm>
            <a:prstGeom prst="rect">
              <a:avLst/>
            </a:prstGeom>
          </p:spPr>
        </p:pic>
        <p:pic>
          <p:nvPicPr>
            <p:cNvPr id="83" name="object 83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127365" y="2573908"/>
              <a:ext cx="105917" cy="105917"/>
            </a:xfrm>
            <a:prstGeom prst="rect">
              <a:avLst/>
            </a:prstGeom>
          </p:spPr>
        </p:pic>
        <p:pic>
          <p:nvPicPr>
            <p:cNvPr id="84" name="object 84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448673" y="2520568"/>
              <a:ext cx="105918" cy="105917"/>
            </a:xfrm>
            <a:prstGeom prst="rect">
              <a:avLst/>
            </a:prstGeom>
          </p:spPr>
        </p:pic>
        <p:pic>
          <p:nvPicPr>
            <p:cNvPr id="85" name="object 85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985373" y="2135504"/>
              <a:ext cx="232409" cy="389000"/>
            </a:xfrm>
            <a:prstGeom prst="rect">
              <a:avLst/>
            </a:prstGeom>
          </p:spPr>
        </p:pic>
      </p:grpSp>
      <p:sp>
        <p:nvSpPr>
          <p:cNvPr id="86" name="object 86" descr=""/>
          <p:cNvSpPr txBox="1"/>
          <p:nvPr/>
        </p:nvSpPr>
        <p:spPr>
          <a:xfrm>
            <a:off x="11019281" y="2157729"/>
            <a:ext cx="165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solidFill>
                  <a:srgbClr val="494948"/>
                </a:solidFill>
                <a:latin typeface="Arial"/>
                <a:cs typeface="Arial"/>
              </a:rPr>
              <a:t>90</a:t>
            </a:r>
            <a:endParaRPr sz="1000">
              <a:latin typeface="Arial"/>
              <a:cs typeface="Arial"/>
            </a:endParaRPr>
          </a:p>
        </p:txBody>
      </p:sp>
      <p:sp>
        <p:nvSpPr>
          <p:cNvPr id="87" name="object 87" descr=""/>
          <p:cNvSpPr txBox="1"/>
          <p:nvPr/>
        </p:nvSpPr>
        <p:spPr>
          <a:xfrm>
            <a:off x="6263385" y="5706567"/>
            <a:ext cx="2787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Arial"/>
                <a:cs typeface="Arial"/>
              </a:rPr>
              <a:t>-</a:t>
            </a:r>
            <a:r>
              <a:rPr dirty="0" sz="1000" spc="-25">
                <a:latin typeface="Arial"/>
                <a:cs typeface="Arial"/>
              </a:rPr>
              <a:t>100</a:t>
            </a:r>
            <a:endParaRPr sz="1000">
              <a:latin typeface="Arial"/>
              <a:cs typeface="Arial"/>
            </a:endParaRPr>
          </a:p>
        </p:txBody>
      </p:sp>
      <p:sp>
        <p:nvSpPr>
          <p:cNvPr id="88" name="object 88" descr=""/>
          <p:cNvSpPr txBox="1"/>
          <p:nvPr/>
        </p:nvSpPr>
        <p:spPr>
          <a:xfrm>
            <a:off x="6334125" y="4823840"/>
            <a:ext cx="2089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Arial"/>
                <a:cs typeface="Arial"/>
              </a:rPr>
              <a:t>-</a:t>
            </a:r>
            <a:r>
              <a:rPr dirty="0" sz="1000" spc="-35">
                <a:latin typeface="Arial"/>
                <a:cs typeface="Arial"/>
              </a:rPr>
              <a:t>50</a:t>
            </a:r>
            <a:endParaRPr sz="1000">
              <a:latin typeface="Arial"/>
              <a:cs typeface="Arial"/>
            </a:endParaRPr>
          </a:p>
        </p:txBody>
      </p:sp>
      <p:sp>
        <p:nvSpPr>
          <p:cNvPr id="89" name="object 89" descr=""/>
          <p:cNvSpPr txBox="1"/>
          <p:nvPr/>
        </p:nvSpPr>
        <p:spPr>
          <a:xfrm>
            <a:off x="6446901" y="3940505"/>
            <a:ext cx="965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90" name="object 90" descr=""/>
          <p:cNvSpPr txBox="1"/>
          <p:nvPr/>
        </p:nvSpPr>
        <p:spPr>
          <a:xfrm>
            <a:off x="6376161" y="3058160"/>
            <a:ext cx="165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50</a:t>
            </a:r>
            <a:endParaRPr sz="1000">
              <a:latin typeface="Arial"/>
              <a:cs typeface="Arial"/>
            </a:endParaRPr>
          </a:p>
        </p:txBody>
      </p:sp>
      <p:sp>
        <p:nvSpPr>
          <p:cNvPr id="91" name="object 91" descr=""/>
          <p:cNvSpPr txBox="1"/>
          <p:nvPr/>
        </p:nvSpPr>
        <p:spPr>
          <a:xfrm>
            <a:off x="6305803" y="2175510"/>
            <a:ext cx="2374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100</a:t>
            </a:r>
            <a:endParaRPr sz="1000">
              <a:latin typeface="Arial"/>
              <a:cs typeface="Arial"/>
            </a:endParaRPr>
          </a:p>
        </p:txBody>
      </p:sp>
      <p:sp>
        <p:nvSpPr>
          <p:cNvPr id="92" name="object 92" descr=""/>
          <p:cNvSpPr txBox="1"/>
          <p:nvPr/>
        </p:nvSpPr>
        <p:spPr>
          <a:xfrm>
            <a:off x="6510273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maj-</a:t>
            </a:r>
            <a:r>
              <a:rPr dirty="0" sz="600" spc="-2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93" name="object 93" descr=""/>
          <p:cNvSpPr txBox="1"/>
          <p:nvPr/>
        </p:nvSpPr>
        <p:spPr>
          <a:xfrm>
            <a:off x="7232395" y="5831535"/>
            <a:ext cx="26289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aug-</a:t>
            </a:r>
            <a:r>
              <a:rPr dirty="0" sz="600" spc="-3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94" name="object 94" descr=""/>
          <p:cNvSpPr txBox="1"/>
          <p:nvPr/>
        </p:nvSpPr>
        <p:spPr>
          <a:xfrm>
            <a:off x="7958708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nov-</a:t>
            </a:r>
            <a:r>
              <a:rPr dirty="0" sz="600" spc="-3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95" name="object 95" descr=""/>
          <p:cNvSpPr txBox="1"/>
          <p:nvPr/>
        </p:nvSpPr>
        <p:spPr>
          <a:xfrm>
            <a:off x="8691498" y="5831535"/>
            <a:ext cx="24130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feb-</a:t>
            </a:r>
            <a:r>
              <a:rPr dirty="0" sz="600" spc="-3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sp>
        <p:nvSpPr>
          <p:cNvPr id="96" name="object 96" descr=""/>
          <p:cNvSpPr txBox="1"/>
          <p:nvPr/>
        </p:nvSpPr>
        <p:spPr>
          <a:xfrm>
            <a:off x="9383394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maj-</a:t>
            </a:r>
            <a:r>
              <a:rPr dirty="0" sz="600" spc="-2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sp>
        <p:nvSpPr>
          <p:cNvPr id="97" name="object 97" descr=""/>
          <p:cNvSpPr txBox="1"/>
          <p:nvPr/>
        </p:nvSpPr>
        <p:spPr>
          <a:xfrm>
            <a:off x="10105390" y="5831535"/>
            <a:ext cx="26289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aug-</a:t>
            </a:r>
            <a:r>
              <a:rPr dirty="0" sz="600" spc="-3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sp>
        <p:nvSpPr>
          <p:cNvPr id="98" name="object 98" descr=""/>
          <p:cNvSpPr txBox="1"/>
          <p:nvPr/>
        </p:nvSpPr>
        <p:spPr>
          <a:xfrm>
            <a:off x="10831830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nov-</a:t>
            </a:r>
            <a:r>
              <a:rPr dirty="0" sz="600" spc="-3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99" name="object 99" descr=""/>
          <p:cNvGrpSpPr/>
          <p:nvPr/>
        </p:nvGrpSpPr>
        <p:grpSpPr>
          <a:xfrm>
            <a:off x="1010411" y="3518915"/>
            <a:ext cx="4813300" cy="611505"/>
            <a:chOff x="1010411" y="3518915"/>
            <a:chExt cx="4813300" cy="611505"/>
          </a:xfrm>
        </p:grpSpPr>
        <p:sp>
          <p:nvSpPr>
            <p:cNvPr id="100" name="object 100" descr=""/>
            <p:cNvSpPr/>
            <p:nvPr/>
          </p:nvSpPr>
          <p:spPr>
            <a:xfrm>
              <a:off x="1010411" y="3518915"/>
              <a:ext cx="4813300" cy="611505"/>
            </a:xfrm>
            <a:custGeom>
              <a:avLst/>
              <a:gdLst/>
              <a:ahLst/>
              <a:cxnLst/>
              <a:rect l="l" t="t" r="r" b="b"/>
              <a:pathLst>
                <a:path w="4813300" h="611504">
                  <a:moveTo>
                    <a:pt x="4733163" y="0"/>
                  </a:moveTo>
                  <a:lnTo>
                    <a:pt x="79667" y="0"/>
                  </a:lnTo>
                  <a:lnTo>
                    <a:pt x="48654" y="7244"/>
                  </a:lnTo>
                  <a:lnTo>
                    <a:pt x="23331" y="27003"/>
                  </a:lnTo>
                  <a:lnTo>
                    <a:pt x="6259" y="56310"/>
                  </a:lnTo>
                  <a:lnTo>
                    <a:pt x="0" y="92202"/>
                  </a:lnTo>
                  <a:lnTo>
                    <a:pt x="0" y="518922"/>
                  </a:lnTo>
                  <a:lnTo>
                    <a:pt x="6259" y="554813"/>
                  </a:lnTo>
                  <a:lnTo>
                    <a:pt x="23331" y="584120"/>
                  </a:lnTo>
                  <a:lnTo>
                    <a:pt x="48654" y="603879"/>
                  </a:lnTo>
                  <a:lnTo>
                    <a:pt x="79667" y="611124"/>
                  </a:lnTo>
                  <a:lnTo>
                    <a:pt x="4733163" y="611124"/>
                  </a:lnTo>
                  <a:lnTo>
                    <a:pt x="4764143" y="603879"/>
                  </a:lnTo>
                  <a:lnTo>
                    <a:pt x="4789455" y="584120"/>
                  </a:lnTo>
                  <a:lnTo>
                    <a:pt x="4794662" y="575183"/>
                  </a:lnTo>
                  <a:lnTo>
                    <a:pt x="147916" y="575183"/>
                  </a:lnTo>
                  <a:lnTo>
                    <a:pt x="120554" y="568785"/>
                  </a:lnTo>
                  <a:lnTo>
                    <a:pt x="98210" y="551338"/>
                  </a:lnTo>
                  <a:lnTo>
                    <a:pt x="83146" y="525462"/>
                  </a:lnTo>
                  <a:lnTo>
                    <a:pt x="77622" y="493776"/>
                  </a:lnTo>
                  <a:lnTo>
                    <a:pt x="77622" y="117348"/>
                  </a:lnTo>
                  <a:lnTo>
                    <a:pt x="83146" y="85661"/>
                  </a:lnTo>
                  <a:lnTo>
                    <a:pt x="98210" y="59785"/>
                  </a:lnTo>
                  <a:lnTo>
                    <a:pt x="120554" y="42338"/>
                  </a:lnTo>
                  <a:lnTo>
                    <a:pt x="147916" y="35941"/>
                  </a:lnTo>
                  <a:lnTo>
                    <a:pt x="4794662" y="35941"/>
                  </a:lnTo>
                  <a:lnTo>
                    <a:pt x="4789455" y="27003"/>
                  </a:lnTo>
                  <a:lnTo>
                    <a:pt x="4764143" y="7244"/>
                  </a:lnTo>
                  <a:lnTo>
                    <a:pt x="4733163" y="0"/>
                  </a:lnTo>
                  <a:close/>
                </a:path>
                <a:path w="4813300" h="611504">
                  <a:moveTo>
                    <a:pt x="4794662" y="35941"/>
                  </a:moveTo>
                  <a:lnTo>
                    <a:pt x="4664837" y="35941"/>
                  </a:lnTo>
                  <a:lnTo>
                    <a:pt x="4692225" y="42338"/>
                  </a:lnTo>
                  <a:lnTo>
                    <a:pt x="4714589" y="59785"/>
                  </a:lnTo>
                  <a:lnTo>
                    <a:pt x="4729666" y="85661"/>
                  </a:lnTo>
                  <a:lnTo>
                    <a:pt x="4735195" y="117348"/>
                  </a:lnTo>
                  <a:lnTo>
                    <a:pt x="4735195" y="493776"/>
                  </a:lnTo>
                  <a:lnTo>
                    <a:pt x="4729666" y="525462"/>
                  </a:lnTo>
                  <a:lnTo>
                    <a:pt x="4714589" y="551338"/>
                  </a:lnTo>
                  <a:lnTo>
                    <a:pt x="4692225" y="568785"/>
                  </a:lnTo>
                  <a:lnTo>
                    <a:pt x="4664837" y="575183"/>
                  </a:lnTo>
                  <a:lnTo>
                    <a:pt x="4794662" y="575183"/>
                  </a:lnTo>
                  <a:lnTo>
                    <a:pt x="4806529" y="554813"/>
                  </a:lnTo>
                  <a:lnTo>
                    <a:pt x="4812792" y="518922"/>
                  </a:lnTo>
                  <a:lnTo>
                    <a:pt x="4812792" y="92202"/>
                  </a:lnTo>
                  <a:lnTo>
                    <a:pt x="4806529" y="56310"/>
                  </a:lnTo>
                  <a:lnTo>
                    <a:pt x="4794662" y="359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 descr=""/>
            <p:cNvSpPr/>
            <p:nvPr/>
          </p:nvSpPr>
          <p:spPr>
            <a:xfrm>
              <a:off x="1076705" y="3554729"/>
              <a:ext cx="4680585" cy="541020"/>
            </a:xfrm>
            <a:custGeom>
              <a:avLst/>
              <a:gdLst/>
              <a:ahLst/>
              <a:cxnLst/>
              <a:rect l="l" t="t" r="r" b="b"/>
              <a:pathLst>
                <a:path w="4680585" h="541020">
                  <a:moveTo>
                    <a:pt x="0" y="81661"/>
                  </a:moveTo>
                  <a:lnTo>
                    <a:pt x="6417" y="49881"/>
                  </a:lnTo>
                  <a:lnTo>
                    <a:pt x="23917" y="23923"/>
                  </a:lnTo>
                  <a:lnTo>
                    <a:pt x="49870" y="6419"/>
                  </a:lnTo>
                  <a:lnTo>
                    <a:pt x="81648" y="0"/>
                  </a:lnTo>
                  <a:lnTo>
                    <a:pt x="4598543" y="0"/>
                  </a:lnTo>
                  <a:lnTo>
                    <a:pt x="4630322" y="6419"/>
                  </a:lnTo>
                  <a:lnTo>
                    <a:pt x="4656280" y="23923"/>
                  </a:lnTo>
                  <a:lnTo>
                    <a:pt x="4673784" y="49881"/>
                  </a:lnTo>
                  <a:lnTo>
                    <a:pt x="4680204" y="81661"/>
                  </a:lnTo>
                  <a:lnTo>
                    <a:pt x="4680204" y="459359"/>
                  </a:lnTo>
                  <a:lnTo>
                    <a:pt x="4673784" y="491138"/>
                  </a:lnTo>
                  <a:lnTo>
                    <a:pt x="4656280" y="517096"/>
                  </a:lnTo>
                  <a:lnTo>
                    <a:pt x="4630322" y="534600"/>
                  </a:lnTo>
                  <a:lnTo>
                    <a:pt x="4598543" y="541020"/>
                  </a:lnTo>
                  <a:lnTo>
                    <a:pt x="81648" y="541020"/>
                  </a:lnTo>
                  <a:lnTo>
                    <a:pt x="49870" y="534600"/>
                  </a:lnTo>
                  <a:lnTo>
                    <a:pt x="23917" y="517096"/>
                  </a:lnTo>
                  <a:lnTo>
                    <a:pt x="6417" y="491138"/>
                  </a:lnTo>
                  <a:lnTo>
                    <a:pt x="0" y="459359"/>
                  </a:lnTo>
                  <a:lnTo>
                    <a:pt x="0" y="81661"/>
                  </a:lnTo>
                  <a:close/>
                </a:path>
              </a:pathLst>
            </a:custGeom>
            <a:ln w="2857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2" name="object 102" descr=""/>
          <p:cNvSpPr txBox="1"/>
          <p:nvPr/>
        </p:nvSpPr>
        <p:spPr>
          <a:xfrm>
            <a:off x="11522709" y="6249415"/>
            <a:ext cx="8255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888888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103" name="object 103" descr=""/>
          <p:cNvSpPr txBox="1"/>
          <p:nvPr/>
        </p:nvSpPr>
        <p:spPr>
          <a:xfrm>
            <a:off x="1801114" y="6249415"/>
            <a:ext cx="1859914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888888"/>
                </a:solidFill>
                <a:latin typeface="Arial"/>
                <a:cs typeface="Arial"/>
              </a:rPr>
              <a:t>*</a:t>
            </a:r>
            <a:r>
              <a:rPr dirty="0" sz="800" spc="-1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888888"/>
                </a:solidFill>
                <a:latin typeface="Arial"/>
                <a:cs typeface="Arial"/>
              </a:rPr>
              <a:t>eNPS</a:t>
            </a:r>
            <a:r>
              <a:rPr dirty="0" sz="800" spc="-5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888888"/>
                </a:solidFill>
                <a:latin typeface="Arial"/>
                <a:cs typeface="Arial"/>
              </a:rPr>
              <a:t>=</a:t>
            </a:r>
            <a:r>
              <a:rPr dirty="0" sz="800" spc="-2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888888"/>
                </a:solidFill>
                <a:latin typeface="Arial"/>
                <a:cs typeface="Arial"/>
              </a:rPr>
              <a:t>Employee</a:t>
            </a:r>
            <a:r>
              <a:rPr dirty="0" sz="800" spc="-15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888888"/>
                </a:solidFill>
                <a:latin typeface="Arial"/>
                <a:cs typeface="Arial"/>
              </a:rPr>
              <a:t>Net</a:t>
            </a:r>
            <a:r>
              <a:rPr dirty="0" sz="800" spc="-5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888888"/>
                </a:solidFill>
                <a:latin typeface="Arial"/>
                <a:cs typeface="Arial"/>
              </a:rPr>
              <a:t>Promoter</a:t>
            </a:r>
            <a:r>
              <a:rPr dirty="0" sz="800" spc="-15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888888"/>
                </a:solidFill>
                <a:latin typeface="Arial"/>
                <a:cs typeface="Arial"/>
              </a:rPr>
              <a:t>Score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04" name="object 104" descr=""/>
          <p:cNvGrpSpPr/>
          <p:nvPr/>
        </p:nvGrpSpPr>
        <p:grpSpPr>
          <a:xfrm>
            <a:off x="7177278" y="2047113"/>
            <a:ext cx="2160270" cy="109220"/>
            <a:chOff x="7177278" y="2047113"/>
            <a:chExt cx="2160270" cy="109220"/>
          </a:xfrm>
        </p:grpSpPr>
        <p:sp>
          <p:nvSpPr>
            <p:cNvPr id="105" name="object 105" descr=""/>
            <p:cNvSpPr/>
            <p:nvPr/>
          </p:nvSpPr>
          <p:spPr>
            <a:xfrm>
              <a:off x="7177278" y="2102358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 h="0">
                  <a:moveTo>
                    <a:pt x="0" y="0"/>
                  </a:moveTo>
                  <a:lnTo>
                    <a:pt x="405638" y="0"/>
                  </a:lnTo>
                </a:path>
              </a:pathLst>
            </a:custGeom>
            <a:ln w="19050">
              <a:solidFill>
                <a:srgbClr val="4D4D4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6" name="object 106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326249" y="2047113"/>
              <a:ext cx="108966" cy="108965"/>
            </a:xfrm>
            <a:prstGeom prst="rect">
              <a:avLst/>
            </a:prstGeom>
          </p:spPr>
        </p:pic>
        <p:sp>
          <p:nvSpPr>
            <p:cNvPr id="107" name="object 107" descr=""/>
            <p:cNvSpPr/>
            <p:nvPr/>
          </p:nvSpPr>
          <p:spPr>
            <a:xfrm>
              <a:off x="8931402" y="2102358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 h="0">
                  <a:moveTo>
                    <a:pt x="0" y="0"/>
                  </a:moveTo>
                  <a:lnTo>
                    <a:pt x="405638" y="0"/>
                  </a:lnTo>
                </a:path>
              </a:pathLst>
            </a:custGeom>
            <a:ln w="19050">
              <a:solidFill>
                <a:srgbClr val="BEBEBE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8" name="object 108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080373" y="2047113"/>
              <a:ext cx="108966" cy="108965"/>
            </a:xfrm>
            <a:prstGeom prst="rect">
              <a:avLst/>
            </a:prstGeom>
          </p:spPr>
        </p:pic>
      </p:grpSp>
      <p:sp>
        <p:nvSpPr>
          <p:cNvPr id="109" name="object 109" descr=""/>
          <p:cNvSpPr txBox="1"/>
          <p:nvPr/>
        </p:nvSpPr>
        <p:spPr>
          <a:xfrm>
            <a:off x="7661909" y="1980945"/>
            <a:ext cx="96901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latin typeface="Arial"/>
                <a:cs typeface="Arial"/>
              </a:rPr>
              <a:t>Liselotte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Nilsson-Klangs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organisation</a:t>
            </a:r>
            <a:endParaRPr sz="700">
              <a:latin typeface="Arial"/>
              <a:cs typeface="Arial"/>
            </a:endParaRPr>
          </a:p>
        </p:txBody>
      </p:sp>
      <p:sp>
        <p:nvSpPr>
          <p:cNvPr id="110" name="object 110" descr=""/>
          <p:cNvSpPr txBox="1"/>
          <p:nvPr/>
        </p:nvSpPr>
        <p:spPr>
          <a:xfrm>
            <a:off x="9416922" y="2034286"/>
            <a:ext cx="8959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latin typeface="Arial"/>
                <a:cs typeface="Arial"/>
              </a:rPr>
              <a:t>Vardaga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-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Region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Syd</a:t>
            </a:r>
            <a:endParaRPr sz="700">
              <a:latin typeface="Arial"/>
              <a:cs typeface="Arial"/>
            </a:endParaRPr>
          </a:p>
        </p:txBody>
      </p:sp>
      <p:pic>
        <p:nvPicPr>
          <p:cNvPr id="111" name="object 111" descr="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1219732" y="368853"/>
            <a:ext cx="601889" cy="60188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7451" y="798703"/>
            <a:ext cx="3608704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Sammanfattning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1522709" y="6249415"/>
            <a:ext cx="8255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888888"/>
                </a:solidFill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5942076" y="1754123"/>
            <a:ext cx="5401310" cy="576580"/>
            <a:chOff x="5942076" y="1754123"/>
            <a:chExt cx="5401310" cy="576580"/>
          </a:xfrm>
        </p:grpSpPr>
        <p:sp>
          <p:nvSpPr>
            <p:cNvPr id="5" name="object 5" descr=""/>
            <p:cNvSpPr/>
            <p:nvPr/>
          </p:nvSpPr>
          <p:spPr>
            <a:xfrm>
              <a:off x="5942076" y="1754123"/>
              <a:ext cx="405765" cy="576580"/>
            </a:xfrm>
            <a:custGeom>
              <a:avLst/>
              <a:gdLst/>
              <a:ahLst/>
              <a:cxnLst/>
              <a:rect l="l" t="t" r="r" b="b"/>
              <a:pathLst>
                <a:path w="405764" h="576580">
                  <a:moveTo>
                    <a:pt x="405384" y="0"/>
                  </a:moveTo>
                  <a:lnTo>
                    <a:pt x="0" y="0"/>
                  </a:lnTo>
                  <a:lnTo>
                    <a:pt x="0" y="576072"/>
                  </a:lnTo>
                  <a:lnTo>
                    <a:pt x="405384" y="576072"/>
                  </a:lnTo>
                  <a:lnTo>
                    <a:pt x="405384" y="0"/>
                  </a:lnTo>
                  <a:close/>
                </a:path>
              </a:pathLst>
            </a:custGeom>
            <a:solidFill>
              <a:srgbClr val="83E7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6347460" y="1754123"/>
              <a:ext cx="4996180" cy="576580"/>
            </a:xfrm>
            <a:custGeom>
              <a:avLst/>
              <a:gdLst/>
              <a:ahLst/>
              <a:cxnLst/>
              <a:rect l="l" t="t" r="r" b="b"/>
              <a:pathLst>
                <a:path w="4996180" h="576580">
                  <a:moveTo>
                    <a:pt x="4995672" y="0"/>
                  </a:moveTo>
                  <a:lnTo>
                    <a:pt x="0" y="0"/>
                  </a:lnTo>
                  <a:lnTo>
                    <a:pt x="0" y="576072"/>
                  </a:lnTo>
                  <a:lnTo>
                    <a:pt x="4995672" y="576072"/>
                  </a:lnTo>
                  <a:lnTo>
                    <a:pt x="4995672" y="0"/>
                  </a:lnTo>
                  <a:close/>
                </a:path>
              </a:pathLst>
            </a:custGeom>
            <a:solidFill>
              <a:srgbClr val="53A3E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6094603" y="1941068"/>
            <a:ext cx="10350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8755126" y="1941068"/>
            <a:ext cx="18097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 b="1">
                <a:solidFill>
                  <a:srgbClr val="FFFFFF"/>
                </a:solidFill>
                <a:latin typeface="Arial"/>
                <a:cs typeface="Arial"/>
              </a:rPr>
              <a:t>37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5942076" y="2481072"/>
            <a:ext cx="5401310" cy="576580"/>
            <a:chOff x="5942076" y="2481072"/>
            <a:chExt cx="5401310" cy="576580"/>
          </a:xfrm>
        </p:grpSpPr>
        <p:sp>
          <p:nvSpPr>
            <p:cNvPr id="10" name="object 10" descr=""/>
            <p:cNvSpPr/>
            <p:nvPr/>
          </p:nvSpPr>
          <p:spPr>
            <a:xfrm>
              <a:off x="5942076" y="2481072"/>
              <a:ext cx="135890" cy="576580"/>
            </a:xfrm>
            <a:custGeom>
              <a:avLst/>
              <a:gdLst/>
              <a:ahLst/>
              <a:cxnLst/>
              <a:rect l="l" t="t" r="r" b="b"/>
              <a:pathLst>
                <a:path w="135889" h="576580">
                  <a:moveTo>
                    <a:pt x="135636" y="0"/>
                  </a:moveTo>
                  <a:lnTo>
                    <a:pt x="0" y="0"/>
                  </a:lnTo>
                  <a:lnTo>
                    <a:pt x="0" y="576072"/>
                  </a:lnTo>
                  <a:lnTo>
                    <a:pt x="135636" y="576072"/>
                  </a:lnTo>
                  <a:lnTo>
                    <a:pt x="135636" y="0"/>
                  </a:lnTo>
                  <a:close/>
                </a:path>
              </a:pathLst>
            </a:custGeom>
            <a:solidFill>
              <a:srgbClr val="FFE4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6077712" y="2481072"/>
              <a:ext cx="269875" cy="576580"/>
            </a:xfrm>
            <a:custGeom>
              <a:avLst/>
              <a:gdLst/>
              <a:ahLst/>
              <a:cxnLst/>
              <a:rect l="l" t="t" r="r" b="b"/>
              <a:pathLst>
                <a:path w="269875" h="576580">
                  <a:moveTo>
                    <a:pt x="269748" y="0"/>
                  </a:moveTo>
                  <a:lnTo>
                    <a:pt x="0" y="0"/>
                  </a:lnTo>
                  <a:lnTo>
                    <a:pt x="0" y="576072"/>
                  </a:lnTo>
                  <a:lnTo>
                    <a:pt x="269748" y="576072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83E7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6347460" y="2481072"/>
              <a:ext cx="4996180" cy="576580"/>
            </a:xfrm>
            <a:custGeom>
              <a:avLst/>
              <a:gdLst/>
              <a:ahLst/>
              <a:cxnLst/>
              <a:rect l="l" t="t" r="r" b="b"/>
              <a:pathLst>
                <a:path w="4996180" h="576580">
                  <a:moveTo>
                    <a:pt x="4995672" y="0"/>
                  </a:moveTo>
                  <a:lnTo>
                    <a:pt x="0" y="0"/>
                  </a:lnTo>
                  <a:lnTo>
                    <a:pt x="0" y="576072"/>
                  </a:lnTo>
                  <a:lnTo>
                    <a:pt x="4995672" y="576072"/>
                  </a:lnTo>
                  <a:lnTo>
                    <a:pt x="4995672" y="0"/>
                  </a:lnTo>
                  <a:close/>
                </a:path>
              </a:pathLst>
            </a:custGeom>
            <a:solidFill>
              <a:srgbClr val="53A3E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6161913" y="2668016"/>
            <a:ext cx="10350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8755126" y="2668016"/>
            <a:ext cx="18097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 b="1">
                <a:solidFill>
                  <a:srgbClr val="FFFFFF"/>
                </a:solidFill>
                <a:latin typeface="Arial"/>
                <a:cs typeface="Arial"/>
              </a:rPr>
              <a:t>37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5852159" y="2464307"/>
            <a:ext cx="5581015" cy="611505"/>
            <a:chOff x="5852159" y="2464307"/>
            <a:chExt cx="5581015" cy="611505"/>
          </a:xfrm>
        </p:grpSpPr>
        <p:sp>
          <p:nvSpPr>
            <p:cNvPr id="16" name="object 16" descr=""/>
            <p:cNvSpPr/>
            <p:nvPr/>
          </p:nvSpPr>
          <p:spPr>
            <a:xfrm>
              <a:off x="5852159" y="2464307"/>
              <a:ext cx="5581015" cy="611505"/>
            </a:xfrm>
            <a:custGeom>
              <a:avLst/>
              <a:gdLst/>
              <a:ahLst/>
              <a:cxnLst/>
              <a:rect l="l" t="t" r="r" b="b"/>
              <a:pathLst>
                <a:path w="5581015" h="611505">
                  <a:moveTo>
                    <a:pt x="5488559" y="0"/>
                  </a:moveTo>
                  <a:lnTo>
                    <a:pt x="92328" y="0"/>
                  </a:lnTo>
                  <a:lnTo>
                    <a:pt x="56417" y="7244"/>
                  </a:lnTo>
                  <a:lnTo>
                    <a:pt x="27066" y="27003"/>
                  </a:lnTo>
                  <a:lnTo>
                    <a:pt x="7264" y="56310"/>
                  </a:lnTo>
                  <a:lnTo>
                    <a:pt x="0" y="92201"/>
                  </a:lnTo>
                  <a:lnTo>
                    <a:pt x="0" y="518921"/>
                  </a:lnTo>
                  <a:lnTo>
                    <a:pt x="7264" y="554813"/>
                  </a:lnTo>
                  <a:lnTo>
                    <a:pt x="27066" y="584120"/>
                  </a:lnTo>
                  <a:lnTo>
                    <a:pt x="56417" y="603879"/>
                  </a:lnTo>
                  <a:lnTo>
                    <a:pt x="92328" y="611124"/>
                  </a:lnTo>
                  <a:lnTo>
                    <a:pt x="5488559" y="611124"/>
                  </a:lnTo>
                  <a:lnTo>
                    <a:pt x="5524470" y="603879"/>
                  </a:lnTo>
                  <a:lnTo>
                    <a:pt x="5553821" y="584120"/>
                  </a:lnTo>
                  <a:lnTo>
                    <a:pt x="5559860" y="575182"/>
                  </a:lnTo>
                  <a:lnTo>
                    <a:pt x="171576" y="575182"/>
                  </a:lnTo>
                  <a:lnTo>
                    <a:pt x="139817" y="568785"/>
                  </a:lnTo>
                  <a:lnTo>
                    <a:pt x="113903" y="551338"/>
                  </a:lnTo>
                  <a:lnTo>
                    <a:pt x="96442" y="525462"/>
                  </a:lnTo>
                  <a:lnTo>
                    <a:pt x="90042" y="493775"/>
                  </a:lnTo>
                  <a:lnTo>
                    <a:pt x="90042" y="117347"/>
                  </a:lnTo>
                  <a:lnTo>
                    <a:pt x="96442" y="85661"/>
                  </a:lnTo>
                  <a:lnTo>
                    <a:pt x="113903" y="59785"/>
                  </a:lnTo>
                  <a:lnTo>
                    <a:pt x="139817" y="42338"/>
                  </a:lnTo>
                  <a:lnTo>
                    <a:pt x="171576" y="35940"/>
                  </a:lnTo>
                  <a:lnTo>
                    <a:pt x="5559860" y="35940"/>
                  </a:lnTo>
                  <a:lnTo>
                    <a:pt x="5553821" y="27003"/>
                  </a:lnTo>
                  <a:lnTo>
                    <a:pt x="5524470" y="7244"/>
                  </a:lnTo>
                  <a:lnTo>
                    <a:pt x="5488559" y="0"/>
                  </a:lnTo>
                  <a:close/>
                </a:path>
                <a:path w="5581015" h="611505">
                  <a:moveTo>
                    <a:pt x="5559860" y="35940"/>
                  </a:moveTo>
                  <a:lnTo>
                    <a:pt x="5409311" y="35940"/>
                  </a:lnTo>
                  <a:lnTo>
                    <a:pt x="5441070" y="42338"/>
                  </a:lnTo>
                  <a:lnTo>
                    <a:pt x="5466984" y="59785"/>
                  </a:lnTo>
                  <a:lnTo>
                    <a:pt x="5484445" y="85661"/>
                  </a:lnTo>
                  <a:lnTo>
                    <a:pt x="5490845" y="117347"/>
                  </a:lnTo>
                  <a:lnTo>
                    <a:pt x="5490845" y="493775"/>
                  </a:lnTo>
                  <a:lnTo>
                    <a:pt x="5484445" y="525462"/>
                  </a:lnTo>
                  <a:lnTo>
                    <a:pt x="5466984" y="551338"/>
                  </a:lnTo>
                  <a:lnTo>
                    <a:pt x="5441070" y="568785"/>
                  </a:lnTo>
                  <a:lnTo>
                    <a:pt x="5409311" y="575182"/>
                  </a:lnTo>
                  <a:lnTo>
                    <a:pt x="5559860" y="575182"/>
                  </a:lnTo>
                  <a:lnTo>
                    <a:pt x="5573623" y="554813"/>
                  </a:lnTo>
                  <a:lnTo>
                    <a:pt x="5580888" y="518921"/>
                  </a:lnTo>
                  <a:lnTo>
                    <a:pt x="5580888" y="92201"/>
                  </a:lnTo>
                  <a:lnTo>
                    <a:pt x="5573623" y="56310"/>
                  </a:lnTo>
                  <a:lnTo>
                    <a:pt x="5559860" y="359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5942837" y="2500121"/>
              <a:ext cx="5401310" cy="541020"/>
            </a:xfrm>
            <a:custGeom>
              <a:avLst/>
              <a:gdLst/>
              <a:ahLst/>
              <a:cxnLst/>
              <a:rect l="l" t="t" r="r" b="b"/>
              <a:pathLst>
                <a:path w="5401309" h="541019">
                  <a:moveTo>
                    <a:pt x="0" y="81661"/>
                  </a:moveTo>
                  <a:lnTo>
                    <a:pt x="6419" y="49881"/>
                  </a:lnTo>
                  <a:lnTo>
                    <a:pt x="23923" y="23923"/>
                  </a:lnTo>
                  <a:lnTo>
                    <a:pt x="49881" y="6419"/>
                  </a:lnTo>
                  <a:lnTo>
                    <a:pt x="81661" y="0"/>
                  </a:lnTo>
                  <a:lnTo>
                    <a:pt x="5319395" y="0"/>
                  </a:lnTo>
                  <a:lnTo>
                    <a:pt x="5351174" y="6419"/>
                  </a:lnTo>
                  <a:lnTo>
                    <a:pt x="5377132" y="23923"/>
                  </a:lnTo>
                  <a:lnTo>
                    <a:pt x="5394636" y="49881"/>
                  </a:lnTo>
                  <a:lnTo>
                    <a:pt x="5401056" y="81661"/>
                  </a:lnTo>
                  <a:lnTo>
                    <a:pt x="5401056" y="459358"/>
                  </a:lnTo>
                  <a:lnTo>
                    <a:pt x="5394636" y="491138"/>
                  </a:lnTo>
                  <a:lnTo>
                    <a:pt x="5377132" y="517096"/>
                  </a:lnTo>
                  <a:lnTo>
                    <a:pt x="5351174" y="534600"/>
                  </a:lnTo>
                  <a:lnTo>
                    <a:pt x="5319395" y="541019"/>
                  </a:lnTo>
                  <a:lnTo>
                    <a:pt x="81661" y="541019"/>
                  </a:lnTo>
                  <a:lnTo>
                    <a:pt x="49881" y="534600"/>
                  </a:lnTo>
                  <a:lnTo>
                    <a:pt x="23923" y="517096"/>
                  </a:lnTo>
                  <a:lnTo>
                    <a:pt x="6419" y="491138"/>
                  </a:lnTo>
                  <a:lnTo>
                    <a:pt x="0" y="459358"/>
                  </a:lnTo>
                  <a:lnTo>
                    <a:pt x="0" y="81661"/>
                  </a:lnTo>
                  <a:close/>
                </a:path>
              </a:pathLst>
            </a:custGeom>
            <a:ln w="2857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 descr=""/>
          <p:cNvGrpSpPr/>
          <p:nvPr/>
        </p:nvGrpSpPr>
        <p:grpSpPr>
          <a:xfrm>
            <a:off x="5942076" y="3208020"/>
            <a:ext cx="5401310" cy="576580"/>
            <a:chOff x="5942076" y="3208020"/>
            <a:chExt cx="5401310" cy="576580"/>
          </a:xfrm>
        </p:grpSpPr>
        <p:sp>
          <p:nvSpPr>
            <p:cNvPr id="19" name="object 19" descr=""/>
            <p:cNvSpPr/>
            <p:nvPr/>
          </p:nvSpPr>
          <p:spPr>
            <a:xfrm>
              <a:off x="5942076" y="3208020"/>
              <a:ext cx="810895" cy="576580"/>
            </a:xfrm>
            <a:custGeom>
              <a:avLst/>
              <a:gdLst/>
              <a:ahLst/>
              <a:cxnLst/>
              <a:rect l="l" t="t" r="r" b="b"/>
              <a:pathLst>
                <a:path w="810895" h="576579">
                  <a:moveTo>
                    <a:pt x="810768" y="0"/>
                  </a:moveTo>
                  <a:lnTo>
                    <a:pt x="0" y="0"/>
                  </a:lnTo>
                  <a:lnTo>
                    <a:pt x="0" y="576071"/>
                  </a:lnTo>
                  <a:lnTo>
                    <a:pt x="810768" y="576071"/>
                  </a:lnTo>
                  <a:lnTo>
                    <a:pt x="810768" y="0"/>
                  </a:lnTo>
                  <a:close/>
                </a:path>
              </a:pathLst>
            </a:custGeom>
            <a:solidFill>
              <a:srgbClr val="83E7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6752844" y="3208020"/>
              <a:ext cx="4590415" cy="576580"/>
            </a:xfrm>
            <a:custGeom>
              <a:avLst/>
              <a:gdLst/>
              <a:ahLst/>
              <a:cxnLst/>
              <a:rect l="l" t="t" r="r" b="b"/>
              <a:pathLst>
                <a:path w="4590415" h="576579">
                  <a:moveTo>
                    <a:pt x="4590288" y="0"/>
                  </a:moveTo>
                  <a:lnTo>
                    <a:pt x="0" y="0"/>
                  </a:lnTo>
                  <a:lnTo>
                    <a:pt x="0" y="576071"/>
                  </a:lnTo>
                  <a:lnTo>
                    <a:pt x="4590288" y="576071"/>
                  </a:lnTo>
                  <a:lnTo>
                    <a:pt x="4590288" y="0"/>
                  </a:lnTo>
                  <a:close/>
                </a:path>
              </a:pathLst>
            </a:custGeom>
            <a:solidFill>
              <a:srgbClr val="53A3E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6296914" y="3395217"/>
            <a:ext cx="10350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8957818" y="3395217"/>
            <a:ext cx="18097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 b="1">
                <a:solidFill>
                  <a:srgbClr val="FFFFFF"/>
                </a:solidFill>
                <a:latin typeface="Arial"/>
                <a:cs typeface="Arial"/>
              </a:rPr>
              <a:t>34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5852159" y="3191255"/>
            <a:ext cx="5581015" cy="611505"/>
            <a:chOff x="5852159" y="3191255"/>
            <a:chExt cx="5581015" cy="611505"/>
          </a:xfrm>
        </p:grpSpPr>
        <p:sp>
          <p:nvSpPr>
            <p:cNvPr id="24" name="object 24" descr=""/>
            <p:cNvSpPr/>
            <p:nvPr/>
          </p:nvSpPr>
          <p:spPr>
            <a:xfrm>
              <a:off x="5852159" y="3191255"/>
              <a:ext cx="5581015" cy="611505"/>
            </a:xfrm>
            <a:custGeom>
              <a:avLst/>
              <a:gdLst/>
              <a:ahLst/>
              <a:cxnLst/>
              <a:rect l="l" t="t" r="r" b="b"/>
              <a:pathLst>
                <a:path w="5581015" h="611504">
                  <a:moveTo>
                    <a:pt x="5488559" y="0"/>
                  </a:moveTo>
                  <a:lnTo>
                    <a:pt x="92328" y="0"/>
                  </a:lnTo>
                  <a:lnTo>
                    <a:pt x="56417" y="7244"/>
                  </a:lnTo>
                  <a:lnTo>
                    <a:pt x="27066" y="27003"/>
                  </a:lnTo>
                  <a:lnTo>
                    <a:pt x="7264" y="56310"/>
                  </a:lnTo>
                  <a:lnTo>
                    <a:pt x="0" y="92202"/>
                  </a:lnTo>
                  <a:lnTo>
                    <a:pt x="0" y="518922"/>
                  </a:lnTo>
                  <a:lnTo>
                    <a:pt x="7264" y="554813"/>
                  </a:lnTo>
                  <a:lnTo>
                    <a:pt x="27066" y="584120"/>
                  </a:lnTo>
                  <a:lnTo>
                    <a:pt x="56417" y="603879"/>
                  </a:lnTo>
                  <a:lnTo>
                    <a:pt x="92328" y="611124"/>
                  </a:lnTo>
                  <a:lnTo>
                    <a:pt x="5488559" y="611124"/>
                  </a:lnTo>
                  <a:lnTo>
                    <a:pt x="5524470" y="603879"/>
                  </a:lnTo>
                  <a:lnTo>
                    <a:pt x="5553821" y="584120"/>
                  </a:lnTo>
                  <a:lnTo>
                    <a:pt x="5559860" y="575183"/>
                  </a:lnTo>
                  <a:lnTo>
                    <a:pt x="171576" y="575183"/>
                  </a:lnTo>
                  <a:lnTo>
                    <a:pt x="139817" y="568785"/>
                  </a:lnTo>
                  <a:lnTo>
                    <a:pt x="113903" y="551338"/>
                  </a:lnTo>
                  <a:lnTo>
                    <a:pt x="96442" y="525462"/>
                  </a:lnTo>
                  <a:lnTo>
                    <a:pt x="90042" y="493776"/>
                  </a:lnTo>
                  <a:lnTo>
                    <a:pt x="90042" y="117348"/>
                  </a:lnTo>
                  <a:lnTo>
                    <a:pt x="96442" y="85661"/>
                  </a:lnTo>
                  <a:lnTo>
                    <a:pt x="113903" y="59785"/>
                  </a:lnTo>
                  <a:lnTo>
                    <a:pt x="139817" y="42338"/>
                  </a:lnTo>
                  <a:lnTo>
                    <a:pt x="171576" y="35941"/>
                  </a:lnTo>
                  <a:lnTo>
                    <a:pt x="5559860" y="35941"/>
                  </a:lnTo>
                  <a:lnTo>
                    <a:pt x="5553821" y="27003"/>
                  </a:lnTo>
                  <a:lnTo>
                    <a:pt x="5524470" y="7244"/>
                  </a:lnTo>
                  <a:lnTo>
                    <a:pt x="5488559" y="0"/>
                  </a:lnTo>
                  <a:close/>
                </a:path>
                <a:path w="5581015" h="611504">
                  <a:moveTo>
                    <a:pt x="5559860" y="35941"/>
                  </a:moveTo>
                  <a:lnTo>
                    <a:pt x="5409311" y="35941"/>
                  </a:lnTo>
                  <a:lnTo>
                    <a:pt x="5441070" y="42338"/>
                  </a:lnTo>
                  <a:lnTo>
                    <a:pt x="5466984" y="59785"/>
                  </a:lnTo>
                  <a:lnTo>
                    <a:pt x="5484445" y="85661"/>
                  </a:lnTo>
                  <a:lnTo>
                    <a:pt x="5490845" y="117348"/>
                  </a:lnTo>
                  <a:lnTo>
                    <a:pt x="5490845" y="493776"/>
                  </a:lnTo>
                  <a:lnTo>
                    <a:pt x="5484445" y="525462"/>
                  </a:lnTo>
                  <a:lnTo>
                    <a:pt x="5466984" y="551338"/>
                  </a:lnTo>
                  <a:lnTo>
                    <a:pt x="5441070" y="568785"/>
                  </a:lnTo>
                  <a:lnTo>
                    <a:pt x="5409311" y="575183"/>
                  </a:lnTo>
                  <a:lnTo>
                    <a:pt x="5559860" y="575183"/>
                  </a:lnTo>
                  <a:lnTo>
                    <a:pt x="5573623" y="554813"/>
                  </a:lnTo>
                  <a:lnTo>
                    <a:pt x="5580888" y="518922"/>
                  </a:lnTo>
                  <a:lnTo>
                    <a:pt x="5580888" y="92202"/>
                  </a:lnTo>
                  <a:lnTo>
                    <a:pt x="5573623" y="56310"/>
                  </a:lnTo>
                  <a:lnTo>
                    <a:pt x="5559860" y="359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5942837" y="3227069"/>
              <a:ext cx="5401310" cy="541020"/>
            </a:xfrm>
            <a:custGeom>
              <a:avLst/>
              <a:gdLst/>
              <a:ahLst/>
              <a:cxnLst/>
              <a:rect l="l" t="t" r="r" b="b"/>
              <a:pathLst>
                <a:path w="5401309" h="541020">
                  <a:moveTo>
                    <a:pt x="0" y="81660"/>
                  </a:moveTo>
                  <a:lnTo>
                    <a:pt x="6419" y="49881"/>
                  </a:lnTo>
                  <a:lnTo>
                    <a:pt x="23923" y="23923"/>
                  </a:lnTo>
                  <a:lnTo>
                    <a:pt x="49881" y="6419"/>
                  </a:lnTo>
                  <a:lnTo>
                    <a:pt x="81661" y="0"/>
                  </a:lnTo>
                  <a:lnTo>
                    <a:pt x="5319395" y="0"/>
                  </a:lnTo>
                  <a:lnTo>
                    <a:pt x="5351174" y="6419"/>
                  </a:lnTo>
                  <a:lnTo>
                    <a:pt x="5377132" y="23923"/>
                  </a:lnTo>
                  <a:lnTo>
                    <a:pt x="5394636" y="49881"/>
                  </a:lnTo>
                  <a:lnTo>
                    <a:pt x="5401056" y="81660"/>
                  </a:lnTo>
                  <a:lnTo>
                    <a:pt x="5401056" y="459358"/>
                  </a:lnTo>
                  <a:lnTo>
                    <a:pt x="5394636" y="491138"/>
                  </a:lnTo>
                  <a:lnTo>
                    <a:pt x="5377132" y="517096"/>
                  </a:lnTo>
                  <a:lnTo>
                    <a:pt x="5351174" y="534600"/>
                  </a:lnTo>
                  <a:lnTo>
                    <a:pt x="5319395" y="541019"/>
                  </a:lnTo>
                  <a:lnTo>
                    <a:pt x="81661" y="541019"/>
                  </a:lnTo>
                  <a:lnTo>
                    <a:pt x="49881" y="534600"/>
                  </a:lnTo>
                  <a:lnTo>
                    <a:pt x="23923" y="517096"/>
                  </a:lnTo>
                  <a:lnTo>
                    <a:pt x="6419" y="491138"/>
                  </a:lnTo>
                  <a:lnTo>
                    <a:pt x="0" y="459358"/>
                  </a:lnTo>
                  <a:lnTo>
                    <a:pt x="0" y="81660"/>
                  </a:lnTo>
                  <a:close/>
                </a:path>
              </a:pathLst>
            </a:custGeom>
            <a:ln w="2857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6" name="object 26" descr=""/>
          <p:cNvGrpSpPr/>
          <p:nvPr/>
        </p:nvGrpSpPr>
        <p:grpSpPr>
          <a:xfrm>
            <a:off x="5942076" y="3934967"/>
            <a:ext cx="5401310" cy="576580"/>
            <a:chOff x="5942076" y="3934967"/>
            <a:chExt cx="5401310" cy="576580"/>
          </a:xfrm>
        </p:grpSpPr>
        <p:sp>
          <p:nvSpPr>
            <p:cNvPr id="27" name="object 27" descr=""/>
            <p:cNvSpPr/>
            <p:nvPr/>
          </p:nvSpPr>
          <p:spPr>
            <a:xfrm>
              <a:off x="5942076" y="3934967"/>
              <a:ext cx="405765" cy="576580"/>
            </a:xfrm>
            <a:custGeom>
              <a:avLst/>
              <a:gdLst/>
              <a:ahLst/>
              <a:cxnLst/>
              <a:rect l="l" t="t" r="r" b="b"/>
              <a:pathLst>
                <a:path w="405764" h="576579">
                  <a:moveTo>
                    <a:pt x="405384" y="0"/>
                  </a:moveTo>
                  <a:lnTo>
                    <a:pt x="0" y="0"/>
                  </a:lnTo>
                  <a:lnTo>
                    <a:pt x="0" y="576072"/>
                  </a:lnTo>
                  <a:lnTo>
                    <a:pt x="405384" y="576072"/>
                  </a:lnTo>
                  <a:lnTo>
                    <a:pt x="405384" y="0"/>
                  </a:lnTo>
                  <a:close/>
                </a:path>
              </a:pathLst>
            </a:custGeom>
            <a:solidFill>
              <a:srgbClr val="83E7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6347460" y="3934967"/>
              <a:ext cx="4996180" cy="576580"/>
            </a:xfrm>
            <a:custGeom>
              <a:avLst/>
              <a:gdLst/>
              <a:ahLst/>
              <a:cxnLst/>
              <a:rect l="l" t="t" r="r" b="b"/>
              <a:pathLst>
                <a:path w="4996180" h="576579">
                  <a:moveTo>
                    <a:pt x="4995672" y="0"/>
                  </a:moveTo>
                  <a:lnTo>
                    <a:pt x="0" y="0"/>
                  </a:lnTo>
                  <a:lnTo>
                    <a:pt x="0" y="576072"/>
                  </a:lnTo>
                  <a:lnTo>
                    <a:pt x="4995672" y="576072"/>
                  </a:lnTo>
                  <a:lnTo>
                    <a:pt x="4995672" y="0"/>
                  </a:lnTo>
                  <a:close/>
                </a:path>
              </a:pathLst>
            </a:custGeom>
            <a:solidFill>
              <a:srgbClr val="53A3E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 descr=""/>
          <p:cNvSpPr txBox="1"/>
          <p:nvPr/>
        </p:nvSpPr>
        <p:spPr>
          <a:xfrm>
            <a:off x="6094603" y="4122546"/>
            <a:ext cx="1035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8755126" y="4122546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 b="1">
                <a:solidFill>
                  <a:srgbClr val="FFFFFF"/>
                </a:solidFill>
                <a:latin typeface="Arial"/>
                <a:cs typeface="Arial"/>
              </a:rPr>
              <a:t>37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1" name="object 31" descr=""/>
          <p:cNvGrpSpPr/>
          <p:nvPr/>
        </p:nvGrpSpPr>
        <p:grpSpPr>
          <a:xfrm>
            <a:off x="5852159" y="3918203"/>
            <a:ext cx="5581015" cy="611505"/>
            <a:chOff x="5852159" y="3918203"/>
            <a:chExt cx="5581015" cy="611505"/>
          </a:xfrm>
        </p:grpSpPr>
        <p:sp>
          <p:nvSpPr>
            <p:cNvPr id="32" name="object 32" descr=""/>
            <p:cNvSpPr/>
            <p:nvPr/>
          </p:nvSpPr>
          <p:spPr>
            <a:xfrm>
              <a:off x="5852159" y="3918203"/>
              <a:ext cx="5581015" cy="611505"/>
            </a:xfrm>
            <a:custGeom>
              <a:avLst/>
              <a:gdLst/>
              <a:ahLst/>
              <a:cxnLst/>
              <a:rect l="l" t="t" r="r" b="b"/>
              <a:pathLst>
                <a:path w="5581015" h="611504">
                  <a:moveTo>
                    <a:pt x="5488559" y="0"/>
                  </a:moveTo>
                  <a:lnTo>
                    <a:pt x="92328" y="0"/>
                  </a:lnTo>
                  <a:lnTo>
                    <a:pt x="56417" y="7244"/>
                  </a:lnTo>
                  <a:lnTo>
                    <a:pt x="27066" y="27003"/>
                  </a:lnTo>
                  <a:lnTo>
                    <a:pt x="7264" y="56310"/>
                  </a:lnTo>
                  <a:lnTo>
                    <a:pt x="0" y="92202"/>
                  </a:lnTo>
                  <a:lnTo>
                    <a:pt x="0" y="518922"/>
                  </a:lnTo>
                  <a:lnTo>
                    <a:pt x="7264" y="554813"/>
                  </a:lnTo>
                  <a:lnTo>
                    <a:pt x="27066" y="584120"/>
                  </a:lnTo>
                  <a:lnTo>
                    <a:pt x="56417" y="603879"/>
                  </a:lnTo>
                  <a:lnTo>
                    <a:pt x="92328" y="611124"/>
                  </a:lnTo>
                  <a:lnTo>
                    <a:pt x="5488559" y="611124"/>
                  </a:lnTo>
                  <a:lnTo>
                    <a:pt x="5524470" y="603879"/>
                  </a:lnTo>
                  <a:lnTo>
                    <a:pt x="5553821" y="584120"/>
                  </a:lnTo>
                  <a:lnTo>
                    <a:pt x="5559860" y="575183"/>
                  </a:lnTo>
                  <a:lnTo>
                    <a:pt x="171576" y="575183"/>
                  </a:lnTo>
                  <a:lnTo>
                    <a:pt x="139817" y="568785"/>
                  </a:lnTo>
                  <a:lnTo>
                    <a:pt x="113903" y="551338"/>
                  </a:lnTo>
                  <a:lnTo>
                    <a:pt x="96442" y="525462"/>
                  </a:lnTo>
                  <a:lnTo>
                    <a:pt x="90042" y="493776"/>
                  </a:lnTo>
                  <a:lnTo>
                    <a:pt x="90042" y="117348"/>
                  </a:lnTo>
                  <a:lnTo>
                    <a:pt x="96442" y="85661"/>
                  </a:lnTo>
                  <a:lnTo>
                    <a:pt x="113903" y="59785"/>
                  </a:lnTo>
                  <a:lnTo>
                    <a:pt x="139817" y="42338"/>
                  </a:lnTo>
                  <a:lnTo>
                    <a:pt x="171576" y="35941"/>
                  </a:lnTo>
                  <a:lnTo>
                    <a:pt x="5559860" y="35941"/>
                  </a:lnTo>
                  <a:lnTo>
                    <a:pt x="5553821" y="27003"/>
                  </a:lnTo>
                  <a:lnTo>
                    <a:pt x="5524470" y="7244"/>
                  </a:lnTo>
                  <a:lnTo>
                    <a:pt x="5488559" y="0"/>
                  </a:lnTo>
                  <a:close/>
                </a:path>
                <a:path w="5581015" h="611504">
                  <a:moveTo>
                    <a:pt x="5559860" y="35941"/>
                  </a:moveTo>
                  <a:lnTo>
                    <a:pt x="5409311" y="35941"/>
                  </a:lnTo>
                  <a:lnTo>
                    <a:pt x="5441070" y="42338"/>
                  </a:lnTo>
                  <a:lnTo>
                    <a:pt x="5466984" y="59785"/>
                  </a:lnTo>
                  <a:lnTo>
                    <a:pt x="5484445" y="85661"/>
                  </a:lnTo>
                  <a:lnTo>
                    <a:pt x="5490845" y="117348"/>
                  </a:lnTo>
                  <a:lnTo>
                    <a:pt x="5490845" y="493776"/>
                  </a:lnTo>
                  <a:lnTo>
                    <a:pt x="5484445" y="525462"/>
                  </a:lnTo>
                  <a:lnTo>
                    <a:pt x="5466984" y="551338"/>
                  </a:lnTo>
                  <a:lnTo>
                    <a:pt x="5441070" y="568785"/>
                  </a:lnTo>
                  <a:lnTo>
                    <a:pt x="5409311" y="575183"/>
                  </a:lnTo>
                  <a:lnTo>
                    <a:pt x="5559860" y="575183"/>
                  </a:lnTo>
                  <a:lnTo>
                    <a:pt x="5573623" y="554813"/>
                  </a:lnTo>
                  <a:lnTo>
                    <a:pt x="5580888" y="518922"/>
                  </a:lnTo>
                  <a:lnTo>
                    <a:pt x="5580888" y="92202"/>
                  </a:lnTo>
                  <a:lnTo>
                    <a:pt x="5573623" y="56310"/>
                  </a:lnTo>
                  <a:lnTo>
                    <a:pt x="5559860" y="359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5942837" y="3954017"/>
              <a:ext cx="5401310" cy="541020"/>
            </a:xfrm>
            <a:custGeom>
              <a:avLst/>
              <a:gdLst/>
              <a:ahLst/>
              <a:cxnLst/>
              <a:rect l="l" t="t" r="r" b="b"/>
              <a:pathLst>
                <a:path w="5401309" h="541020">
                  <a:moveTo>
                    <a:pt x="0" y="81660"/>
                  </a:moveTo>
                  <a:lnTo>
                    <a:pt x="6419" y="49881"/>
                  </a:lnTo>
                  <a:lnTo>
                    <a:pt x="23923" y="23923"/>
                  </a:lnTo>
                  <a:lnTo>
                    <a:pt x="49881" y="6419"/>
                  </a:lnTo>
                  <a:lnTo>
                    <a:pt x="81661" y="0"/>
                  </a:lnTo>
                  <a:lnTo>
                    <a:pt x="5319395" y="0"/>
                  </a:lnTo>
                  <a:lnTo>
                    <a:pt x="5351174" y="6419"/>
                  </a:lnTo>
                  <a:lnTo>
                    <a:pt x="5377132" y="23923"/>
                  </a:lnTo>
                  <a:lnTo>
                    <a:pt x="5394636" y="49881"/>
                  </a:lnTo>
                  <a:lnTo>
                    <a:pt x="5401056" y="81660"/>
                  </a:lnTo>
                  <a:lnTo>
                    <a:pt x="5401056" y="459358"/>
                  </a:lnTo>
                  <a:lnTo>
                    <a:pt x="5394636" y="491138"/>
                  </a:lnTo>
                  <a:lnTo>
                    <a:pt x="5377132" y="517096"/>
                  </a:lnTo>
                  <a:lnTo>
                    <a:pt x="5351174" y="534600"/>
                  </a:lnTo>
                  <a:lnTo>
                    <a:pt x="5319395" y="541019"/>
                  </a:lnTo>
                  <a:lnTo>
                    <a:pt x="81661" y="541019"/>
                  </a:lnTo>
                  <a:lnTo>
                    <a:pt x="49881" y="534600"/>
                  </a:lnTo>
                  <a:lnTo>
                    <a:pt x="23923" y="517096"/>
                  </a:lnTo>
                  <a:lnTo>
                    <a:pt x="6419" y="491138"/>
                  </a:lnTo>
                  <a:lnTo>
                    <a:pt x="0" y="459358"/>
                  </a:lnTo>
                  <a:lnTo>
                    <a:pt x="0" y="81660"/>
                  </a:lnTo>
                  <a:close/>
                </a:path>
              </a:pathLst>
            </a:custGeom>
            <a:ln w="2857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4" name="object 34" descr=""/>
          <p:cNvGrpSpPr/>
          <p:nvPr/>
        </p:nvGrpSpPr>
        <p:grpSpPr>
          <a:xfrm>
            <a:off x="5942076" y="4661915"/>
            <a:ext cx="5401310" cy="576580"/>
            <a:chOff x="5942076" y="4661915"/>
            <a:chExt cx="5401310" cy="576580"/>
          </a:xfrm>
        </p:grpSpPr>
        <p:sp>
          <p:nvSpPr>
            <p:cNvPr id="35" name="object 35" descr=""/>
            <p:cNvSpPr/>
            <p:nvPr/>
          </p:nvSpPr>
          <p:spPr>
            <a:xfrm>
              <a:off x="5942076" y="4661915"/>
              <a:ext cx="944880" cy="576580"/>
            </a:xfrm>
            <a:custGeom>
              <a:avLst/>
              <a:gdLst/>
              <a:ahLst/>
              <a:cxnLst/>
              <a:rect l="l" t="t" r="r" b="b"/>
              <a:pathLst>
                <a:path w="944879" h="576579">
                  <a:moveTo>
                    <a:pt x="944879" y="0"/>
                  </a:moveTo>
                  <a:lnTo>
                    <a:pt x="0" y="0"/>
                  </a:lnTo>
                  <a:lnTo>
                    <a:pt x="0" y="576072"/>
                  </a:lnTo>
                  <a:lnTo>
                    <a:pt x="944879" y="576072"/>
                  </a:lnTo>
                  <a:lnTo>
                    <a:pt x="944879" y="0"/>
                  </a:lnTo>
                  <a:close/>
                </a:path>
              </a:pathLst>
            </a:custGeom>
            <a:solidFill>
              <a:srgbClr val="83E7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6886956" y="4661915"/>
              <a:ext cx="4456430" cy="576580"/>
            </a:xfrm>
            <a:custGeom>
              <a:avLst/>
              <a:gdLst/>
              <a:ahLst/>
              <a:cxnLst/>
              <a:rect l="l" t="t" r="r" b="b"/>
              <a:pathLst>
                <a:path w="4456430" h="576579">
                  <a:moveTo>
                    <a:pt x="4456176" y="0"/>
                  </a:moveTo>
                  <a:lnTo>
                    <a:pt x="0" y="0"/>
                  </a:lnTo>
                  <a:lnTo>
                    <a:pt x="0" y="576072"/>
                  </a:lnTo>
                  <a:lnTo>
                    <a:pt x="4456176" y="576072"/>
                  </a:lnTo>
                  <a:lnTo>
                    <a:pt x="4456176" y="0"/>
                  </a:lnTo>
                  <a:close/>
                </a:path>
              </a:pathLst>
            </a:custGeom>
            <a:solidFill>
              <a:srgbClr val="53A3E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 descr=""/>
          <p:cNvSpPr txBox="1"/>
          <p:nvPr/>
        </p:nvSpPr>
        <p:spPr>
          <a:xfrm>
            <a:off x="6364604" y="4849495"/>
            <a:ext cx="1035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11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9025255" y="4849495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 b="1">
                <a:solidFill>
                  <a:srgbClr val="FFFFFF"/>
                </a:solidFill>
                <a:latin typeface="Arial"/>
                <a:cs typeface="Arial"/>
              </a:rPr>
              <a:t>33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9" name="object 39" descr=""/>
          <p:cNvGrpSpPr/>
          <p:nvPr/>
        </p:nvGrpSpPr>
        <p:grpSpPr>
          <a:xfrm>
            <a:off x="5852159" y="4645152"/>
            <a:ext cx="5581015" cy="611505"/>
            <a:chOff x="5852159" y="4645152"/>
            <a:chExt cx="5581015" cy="611505"/>
          </a:xfrm>
        </p:grpSpPr>
        <p:sp>
          <p:nvSpPr>
            <p:cNvPr id="40" name="object 40" descr=""/>
            <p:cNvSpPr/>
            <p:nvPr/>
          </p:nvSpPr>
          <p:spPr>
            <a:xfrm>
              <a:off x="5852159" y="4645152"/>
              <a:ext cx="5581015" cy="611505"/>
            </a:xfrm>
            <a:custGeom>
              <a:avLst/>
              <a:gdLst/>
              <a:ahLst/>
              <a:cxnLst/>
              <a:rect l="l" t="t" r="r" b="b"/>
              <a:pathLst>
                <a:path w="5581015" h="611504">
                  <a:moveTo>
                    <a:pt x="5488559" y="0"/>
                  </a:moveTo>
                  <a:lnTo>
                    <a:pt x="92328" y="0"/>
                  </a:lnTo>
                  <a:lnTo>
                    <a:pt x="56417" y="7244"/>
                  </a:lnTo>
                  <a:lnTo>
                    <a:pt x="27066" y="27003"/>
                  </a:lnTo>
                  <a:lnTo>
                    <a:pt x="7264" y="56310"/>
                  </a:lnTo>
                  <a:lnTo>
                    <a:pt x="0" y="92202"/>
                  </a:lnTo>
                  <a:lnTo>
                    <a:pt x="0" y="518922"/>
                  </a:lnTo>
                  <a:lnTo>
                    <a:pt x="7264" y="554813"/>
                  </a:lnTo>
                  <a:lnTo>
                    <a:pt x="27066" y="584120"/>
                  </a:lnTo>
                  <a:lnTo>
                    <a:pt x="56417" y="603879"/>
                  </a:lnTo>
                  <a:lnTo>
                    <a:pt x="92328" y="611124"/>
                  </a:lnTo>
                  <a:lnTo>
                    <a:pt x="5488559" y="611124"/>
                  </a:lnTo>
                  <a:lnTo>
                    <a:pt x="5524470" y="603879"/>
                  </a:lnTo>
                  <a:lnTo>
                    <a:pt x="5553821" y="584120"/>
                  </a:lnTo>
                  <a:lnTo>
                    <a:pt x="5559860" y="575183"/>
                  </a:lnTo>
                  <a:lnTo>
                    <a:pt x="171576" y="575183"/>
                  </a:lnTo>
                  <a:lnTo>
                    <a:pt x="139817" y="568785"/>
                  </a:lnTo>
                  <a:lnTo>
                    <a:pt x="113903" y="551338"/>
                  </a:lnTo>
                  <a:lnTo>
                    <a:pt x="96442" y="525462"/>
                  </a:lnTo>
                  <a:lnTo>
                    <a:pt x="90042" y="493775"/>
                  </a:lnTo>
                  <a:lnTo>
                    <a:pt x="90042" y="117348"/>
                  </a:lnTo>
                  <a:lnTo>
                    <a:pt x="96442" y="85661"/>
                  </a:lnTo>
                  <a:lnTo>
                    <a:pt x="113903" y="59785"/>
                  </a:lnTo>
                  <a:lnTo>
                    <a:pt x="139817" y="42338"/>
                  </a:lnTo>
                  <a:lnTo>
                    <a:pt x="171576" y="35941"/>
                  </a:lnTo>
                  <a:lnTo>
                    <a:pt x="5559860" y="35941"/>
                  </a:lnTo>
                  <a:lnTo>
                    <a:pt x="5553821" y="27003"/>
                  </a:lnTo>
                  <a:lnTo>
                    <a:pt x="5524470" y="7244"/>
                  </a:lnTo>
                  <a:lnTo>
                    <a:pt x="5488559" y="0"/>
                  </a:lnTo>
                  <a:close/>
                </a:path>
                <a:path w="5581015" h="611504">
                  <a:moveTo>
                    <a:pt x="5559860" y="35941"/>
                  </a:moveTo>
                  <a:lnTo>
                    <a:pt x="5409311" y="35941"/>
                  </a:lnTo>
                  <a:lnTo>
                    <a:pt x="5441070" y="42338"/>
                  </a:lnTo>
                  <a:lnTo>
                    <a:pt x="5466984" y="59785"/>
                  </a:lnTo>
                  <a:lnTo>
                    <a:pt x="5484445" y="85661"/>
                  </a:lnTo>
                  <a:lnTo>
                    <a:pt x="5490845" y="117348"/>
                  </a:lnTo>
                  <a:lnTo>
                    <a:pt x="5490845" y="493775"/>
                  </a:lnTo>
                  <a:lnTo>
                    <a:pt x="5484445" y="525462"/>
                  </a:lnTo>
                  <a:lnTo>
                    <a:pt x="5466984" y="551338"/>
                  </a:lnTo>
                  <a:lnTo>
                    <a:pt x="5441070" y="568785"/>
                  </a:lnTo>
                  <a:lnTo>
                    <a:pt x="5409311" y="575183"/>
                  </a:lnTo>
                  <a:lnTo>
                    <a:pt x="5559860" y="575183"/>
                  </a:lnTo>
                  <a:lnTo>
                    <a:pt x="5573623" y="554813"/>
                  </a:lnTo>
                  <a:lnTo>
                    <a:pt x="5580888" y="518922"/>
                  </a:lnTo>
                  <a:lnTo>
                    <a:pt x="5580888" y="92202"/>
                  </a:lnTo>
                  <a:lnTo>
                    <a:pt x="5573623" y="56310"/>
                  </a:lnTo>
                  <a:lnTo>
                    <a:pt x="5559860" y="359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5942837" y="4680966"/>
              <a:ext cx="5401310" cy="541020"/>
            </a:xfrm>
            <a:custGeom>
              <a:avLst/>
              <a:gdLst/>
              <a:ahLst/>
              <a:cxnLst/>
              <a:rect l="l" t="t" r="r" b="b"/>
              <a:pathLst>
                <a:path w="5401309" h="541020">
                  <a:moveTo>
                    <a:pt x="0" y="81660"/>
                  </a:moveTo>
                  <a:lnTo>
                    <a:pt x="6419" y="49881"/>
                  </a:lnTo>
                  <a:lnTo>
                    <a:pt x="23923" y="23923"/>
                  </a:lnTo>
                  <a:lnTo>
                    <a:pt x="49881" y="6419"/>
                  </a:lnTo>
                  <a:lnTo>
                    <a:pt x="81661" y="0"/>
                  </a:lnTo>
                  <a:lnTo>
                    <a:pt x="5319395" y="0"/>
                  </a:lnTo>
                  <a:lnTo>
                    <a:pt x="5351174" y="6419"/>
                  </a:lnTo>
                  <a:lnTo>
                    <a:pt x="5377132" y="23923"/>
                  </a:lnTo>
                  <a:lnTo>
                    <a:pt x="5394636" y="49881"/>
                  </a:lnTo>
                  <a:lnTo>
                    <a:pt x="5401056" y="81660"/>
                  </a:lnTo>
                  <a:lnTo>
                    <a:pt x="5401056" y="459358"/>
                  </a:lnTo>
                  <a:lnTo>
                    <a:pt x="5394636" y="491138"/>
                  </a:lnTo>
                  <a:lnTo>
                    <a:pt x="5377132" y="517096"/>
                  </a:lnTo>
                  <a:lnTo>
                    <a:pt x="5351174" y="534600"/>
                  </a:lnTo>
                  <a:lnTo>
                    <a:pt x="5319395" y="541019"/>
                  </a:lnTo>
                  <a:lnTo>
                    <a:pt x="81661" y="541019"/>
                  </a:lnTo>
                  <a:lnTo>
                    <a:pt x="49881" y="534600"/>
                  </a:lnTo>
                  <a:lnTo>
                    <a:pt x="23923" y="517096"/>
                  </a:lnTo>
                  <a:lnTo>
                    <a:pt x="6419" y="491138"/>
                  </a:lnTo>
                  <a:lnTo>
                    <a:pt x="0" y="459358"/>
                  </a:lnTo>
                  <a:lnTo>
                    <a:pt x="0" y="81660"/>
                  </a:lnTo>
                  <a:close/>
                </a:path>
              </a:pathLst>
            </a:custGeom>
            <a:ln w="2857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2" name="object 42" descr=""/>
          <p:cNvGrpSpPr/>
          <p:nvPr/>
        </p:nvGrpSpPr>
        <p:grpSpPr>
          <a:xfrm>
            <a:off x="5942076" y="5390388"/>
            <a:ext cx="5401310" cy="574675"/>
            <a:chOff x="5942076" y="5390388"/>
            <a:chExt cx="5401310" cy="574675"/>
          </a:xfrm>
        </p:grpSpPr>
        <p:sp>
          <p:nvSpPr>
            <p:cNvPr id="43" name="object 43" descr=""/>
            <p:cNvSpPr/>
            <p:nvPr/>
          </p:nvSpPr>
          <p:spPr>
            <a:xfrm>
              <a:off x="5942076" y="5390388"/>
              <a:ext cx="135890" cy="574675"/>
            </a:xfrm>
            <a:custGeom>
              <a:avLst/>
              <a:gdLst/>
              <a:ahLst/>
              <a:cxnLst/>
              <a:rect l="l" t="t" r="r" b="b"/>
              <a:pathLst>
                <a:path w="135889" h="574675">
                  <a:moveTo>
                    <a:pt x="135636" y="0"/>
                  </a:moveTo>
                  <a:lnTo>
                    <a:pt x="0" y="0"/>
                  </a:lnTo>
                  <a:lnTo>
                    <a:pt x="0" y="574548"/>
                  </a:lnTo>
                  <a:lnTo>
                    <a:pt x="135636" y="574548"/>
                  </a:lnTo>
                  <a:lnTo>
                    <a:pt x="135636" y="0"/>
                  </a:lnTo>
                  <a:close/>
                </a:path>
              </a:pathLst>
            </a:custGeom>
            <a:solidFill>
              <a:srgbClr val="FFE4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6077712" y="5390388"/>
              <a:ext cx="1214755" cy="574675"/>
            </a:xfrm>
            <a:custGeom>
              <a:avLst/>
              <a:gdLst/>
              <a:ahLst/>
              <a:cxnLst/>
              <a:rect l="l" t="t" r="r" b="b"/>
              <a:pathLst>
                <a:path w="1214754" h="574675">
                  <a:moveTo>
                    <a:pt x="1214628" y="0"/>
                  </a:moveTo>
                  <a:lnTo>
                    <a:pt x="0" y="0"/>
                  </a:lnTo>
                  <a:lnTo>
                    <a:pt x="0" y="574548"/>
                  </a:lnTo>
                  <a:lnTo>
                    <a:pt x="1214628" y="574548"/>
                  </a:lnTo>
                  <a:lnTo>
                    <a:pt x="1214628" y="0"/>
                  </a:lnTo>
                  <a:close/>
                </a:path>
              </a:pathLst>
            </a:custGeom>
            <a:solidFill>
              <a:srgbClr val="83E7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7292340" y="5390388"/>
              <a:ext cx="4051300" cy="574675"/>
            </a:xfrm>
            <a:custGeom>
              <a:avLst/>
              <a:gdLst/>
              <a:ahLst/>
              <a:cxnLst/>
              <a:rect l="l" t="t" r="r" b="b"/>
              <a:pathLst>
                <a:path w="4051300" h="574675">
                  <a:moveTo>
                    <a:pt x="4050792" y="0"/>
                  </a:moveTo>
                  <a:lnTo>
                    <a:pt x="0" y="0"/>
                  </a:lnTo>
                  <a:lnTo>
                    <a:pt x="0" y="574548"/>
                  </a:lnTo>
                  <a:lnTo>
                    <a:pt x="4050792" y="574548"/>
                  </a:lnTo>
                  <a:lnTo>
                    <a:pt x="4050792" y="0"/>
                  </a:lnTo>
                  <a:close/>
                </a:path>
              </a:pathLst>
            </a:custGeom>
            <a:solidFill>
              <a:srgbClr val="53A3E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6" name="object 46" descr=""/>
          <p:cNvSpPr txBox="1"/>
          <p:nvPr/>
        </p:nvSpPr>
        <p:spPr>
          <a:xfrm>
            <a:off x="6634733" y="5576722"/>
            <a:ext cx="1035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9227946" y="5576722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 b="1">
                <a:solidFill>
                  <a:srgbClr val="FFFFFF"/>
                </a:solidFill>
                <a:latin typeface="Arial"/>
                <a:cs typeface="Arial"/>
              </a:rPr>
              <a:t>30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48" name="object 48" descr=""/>
          <p:cNvGrpSpPr/>
          <p:nvPr/>
        </p:nvGrpSpPr>
        <p:grpSpPr>
          <a:xfrm>
            <a:off x="5852159" y="5372100"/>
            <a:ext cx="5581015" cy="611505"/>
            <a:chOff x="5852159" y="5372100"/>
            <a:chExt cx="5581015" cy="611505"/>
          </a:xfrm>
        </p:grpSpPr>
        <p:sp>
          <p:nvSpPr>
            <p:cNvPr id="49" name="object 49" descr=""/>
            <p:cNvSpPr/>
            <p:nvPr/>
          </p:nvSpPr>
          <p:spPr>
            <a:xfrm>
              <a:off x="5852159" y="5372100"/>
              <a:ext cx="5581015" cy="611505"/>
            </a:xfrm>
            <a:custGeom>
              <a:avLst/>
              <a:gdLst/>
              <a:ahLst/>
              <a:cxnLst/>
              <a:rect l="l" t="t" r="r" b="b"/>
              <a:pathLst>
                <a:path w="5581015" h="611504">
                  <a:moveTo>
                    <a:pt x="5488559" y="0"/>
                  </a:moveTo>
                  <a:lnTo>
                    <a:pt x="92328" y="0"/>
                  </a:lnTo>
                  <a:lnTo>
                    <a:pt x="56417" y="7244"/>
                  </a:lnTo>
                  <a:lnTo>
                    <a:pt x="27066" y="27003"/>
                  </a:lnTo>
                  <a:lnTo>
                    <a:pt x="7264" y="56310"/>
                  </a:lnTo>
                  <a:lnTo>
                    <a:pt x="0" y="92202"/>
                  </a:lnTo>
                  <a:lnTo>
                    <a:pt x="0" y="518896"/>
                  </a:lnTo>
                  <a:lnTo>
                    <a:pt x="7264" y="554797"/>
                  </a:lnTo>
                  <a:lnTo>
                    <a:pt x="27066" y="584112"/>
                  </a:lnTo>
                  <a:lnTo>
                    <a:pt x="56417" y="603876"/>
                  </a:lnTo>
                  <a:lnTo>
                    <a:pt x="92328" y="611124"/>
                  </a:lnTo>
                  <a:lnTo>
                    <a:pt x="5488559" y="611124"/>
                  </a:lnTo>
                  <a:lnTo>
                    <a:pt x="5524470" y="603876"/>
                  </a:lnTo>
                  <a:lnTo>
                    <a:pt x="5553821" y="584112"/>
                  </a:lnTo>
                  <a:lnTo>
                    <a:pt x="5559861" y="575170"/>
                  </a:lnTo>
                  <a:lnTo>
                    <a:pt x="171576" y="575170"/>
                  </a:lnTo>
                  <a:lnTo>
                    <a:pt x="139817" y="568774"/>
                  </a:lnTo>
                  <a:lnTo>
                    <a:pt x="113903" y="551333"/>
                  </a:lnTo>
                  <a:lnTo>
                    <a:pt x="96442" y="525465"/>
                  </a:lnTo>
                  <a:lnTo>
                    <a:pt x="90042" y="493788"/>
                  </a:lnTo>
                  <a:lnTo>
                    <a:pt x="90042" y="117347"/>
                  </a:lnTo>
                  <a:lnTo>
                    <a:pt x="96442" y="85661"/>
                  </a:lnTo>
                  <a:lnTo>
                    <a:pt x="113903" y="59785"/>
                  </a:lnTo>
                  <a:lnTo>
                    <a:pt x="139817" y="42338"/>
                  </a:lnTo>
                  <a:lnTo>
                    <a:pt x="171576" y="35940"/>
                  </a:lnTo>
                  <a:lnTo>
                    <a:pt x="5559860" y="35940"/>
                  </a:lnTo>
                  <a:lnTo>
                    <a:pt x="5553821" y="27003"/>
                  </a:lnTo>
                  <a:lnTo>
                    <a:pt x="5524470" y="7244"/>
                  </a:lnTo>
                  <a:lnTo>
                    <a:pt x="5488559" y="0"/>
                  </a:lnTo>
                  <a:close/>
                </a:path>
                <a:path w="5581015" h="611504">
                  <a:moveTo>
                    <a:pt x="5559860" y="35940"/>
                  </a:moveTo>
                  <a:lnTo>
                    <a:pt x="5409311" y="35940"/>
                  </a:lnTo>
                  <a:lnTo>
                    <a:pt x="5441070" y="42338"/>
                  </a:lnTo>
                  <a:lnTo>
                    <a:pt x="5466984" y="59785"/>
                  </a:lnTo>
                  <a:lnTo>
                    <a:pt x="5484445" y="85661"/>
                  </a:lnTo>
                  <a:lnTo>
                    <a:pt x="5490845" y="117347"/>
                  </a:lnTo>
                  <a:lnTo>
                    <a:pt x="5490845" y="493788"/>
                  </a:lnTo>
                  <a:lnTo>
                    <a:pt x="5484445" y="525465"/>
                  </a:lnTo>
                  <a:lnTo>
                    <a:pt x="5466984" y="551333"/>
                  </a:lnTo>
                  <a:lnTo>
                    <a:pt x="5441070" y="568774"/>
                  </a:lnTo>
                  <a:lnTo>
                    <a:pt x="5409311" y="575170"/>
                  </a:lnTo>
                  <a:lnTo>
                    <a:pt x="5559861" y="575170"/>
                  </a:lnTo>
                  <a:lnTo>
                    <a:pt x="5573623" y="554797"/>
                  </a:lnTo>
                  <a:lnTo>
                    <a:pt x="5580888" y="518896"/>
                  </a:lnTo>
                  <a:lnTo>
                    <a:pt x="5580888" y="92202"/>
                  </a:lnTo>
                  <a:lnTo>
                    <a:pt x="5573623" y="56310"/>
                  </a:lnTo>
                  <a:lnTo>
                    <a:pt x="5559860" y="359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5942837" y="5407913"/>
              <a:ext cx="5401310" cy="541020"/>
            </a:xfrm>
            <a:custGeom>
              <a:avLst/>
              <a:gdLst/>
              <a:ahLst/>
              <a:cxnLst/>
              <a:rect l="l" t="t" r="r" b="b"/>
              <a:pathLst>
                <a:path w="5401309" h="541020">
                  <a:moveTo>
                    <a:pt x="0" y="81661"/>
                  </a:moveTo>
                  <a:lnTo>
                    <a:pt x="6419" y="49881"/>
                  </a:lnTo>
                  <a:lnTo>
                    <a:pt x="23923" y="23923"/>
                  </a:lnTo>
                  <a:lnTo>
                    <a:pt x="49881" y="6419"/>
                  </a:lnTo>
                  <a:lnTo>
                    <a:pt x="81661" y="0"/>
                  </a:lnTo>
                  <a:lnTo>
                    <a:pt x="5319395" y="0"/>
                  </a:lnTo>
                  <a:lnTo>
                    <a:pt x="5351174" y="6419"/>
                  </a:lnTo>
                  <a:lnTo>
                    <a:pt x="5377132" y="23923"/>
                  </a:lnTo>
                  <a:lnTo>
                    <a:pt x="5394636" y="49881"/>
                  </a:lnTo>
                  <a:lnTo>
                    <a:pt x="5401056" y="81661"/>
                  </a:lnTo>
                  <a:lnTo>
                    <a:pt x="5401056" y="459371"/>
                  </a:lnTo>
                  <a:lnTo>
                    <a:pt x="5394636" y="491154"/>
                  </a:lnTo>
                  <a:lnTo>
                    <a:pt x="5377132" y="517107"/>
                  </a:lnTo>
                  <a:lnTo>
                    <a:pt x="5351174" y="534604"/>
                  </a:lnTo>
                  <a:lnTo>
                    <a:pt x="5319395" y="541020"/>
                  </a:lnTo>
                  <a:lnTo>
                    <a:pt x="81661" y="541020"/>
                  </a:lnTo>
                  <a:lnTo>
                    <a:pt x="49881" y="534604"/>
                  </a:lnTo>
                  <a:lnTo>
                    <a:pt x="23923" y="517107"/>
                  </a:lnTo>
                  <a:lnTo>
                    <a:pt x="6419" y="491154"/>
                  </a:lnTo>
                  <a:lnTo>
                    <a:pt x="0" y="459371"/>
                  </a:lnTo>
                  <a:lnTo>
                    <a:pt x="0" y="81661"/>
                  </a:lnTo>
                  <a:close/>
                </a:path>
              </a:pathLst>
            </a:custGeom>
            <a:ln w="2857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1" name="object 51" descr=""/>
          <p:cNvGrpSpPr/>
          <p:nvPr/>
        </p:nvGrpSpPr>
        <p:grpSpPr>
          <a:xfrm>
            <a:off x="836866" y="1489138"/>
            <a:ext cx="10596245" cy="859790"/>
            <a:chOff x="836866" y="1489138"/>
            <a:chExt cx="10596245" cy="859790"/>
          </a:xfrm>
        </p:grpSpPr>
        <p:sp>
          <p:nvSpPr>
            <p:cNvPr id="52" name="object 52" descr=""/>
            <p:cNvSpPr/>
            <p:nvPr/>
          </p:nvSpPr>
          <p:spPr>
            <a:xfrm>
              <a:off x="5852159" y="1737359"/>
              <a:ext cx="5581015" cy="611505"/>
            </a:xfrm>
            <a:custGeom>
              <a:avLst/>
              <a:gdLst/>
              <a:ahLst/>
              <a:cxnLst/>
              <a:rect l="l" t="t" r="r" b="b"/>
              <a:pathLst>
                <a:path w="5581015" h="611505">
                  <a:moveTo>
                    <a:pt x="5488559" y="0"/>
                  </a:moveTo>
                  <a:lnTo>
                    <a:pt x="92328" y="0"/>
                  </a:lnTo>
                  <a:lnTo>
                    <a:pt x="56417" y="7244"/>
                  </a:lnTo>
                  <a:lnTo>
                    <a:pt x="27066" y="27003"/>
                  </a:lnTo>
                  <a:lnTo>
                    <a:pt x="7264" y="56310"/>
                  </a:lnTo>
                  <a:lnTo>
                    <a:pt x="0" y="92201"/>
                  </a:lnTo>
                  <a:lnTo>
                    <a:pt x="0" y="518922"/>
                  </a:lnTo>
                  <a:lnTo>
                    <a:pt x="7264" y="554813"/>
                  </a:lnTo>
                  <a:lnTo>
                    <a:pt x="27066" y="584120"/>
                  </a:lnTo>
                  <a:lnTo>
                    <a:pt x="56417" y="603879"/>
                  </a:lnTo>
                  <a:lnTo>
                    <a:pt x="92328" y="611124"/>
                  </a:lnTo>
                  <a:lnTo>
                    <a:pt x="5488559" y="611124"/>
                  </a:lnTo>
                  <a:lnTo>
                    <a:pt x="5524470" y="603879"/>
                  </a:lnTo>
                  <a:lnTo>
                    <a:pt x="5553821" y="584120"/>
                  </a:lnTo>
                  <a:lnTo>
                    <a:pt x="5559860" y="575182"/>
                  </a:lnTo>
                  <a:lnTo>
                    <a:pt x="171576" y="575182"/>
                  </a:lnTo>
                  <a:lnTo>
                    <a:pt x="139817" y="568785"/>
                  </a:lnTo>
                  <a:lnTo>
                    <a:pt x="113903" y="551338"/>
                  </a:lnTo>
                  <a:lnTo>
                    <a:pt x="96442" y="525462"/>
                  </a:lnTo>
                  <a:lnTo>
                    <a:pt x="90042" y="493775"/>
                  </a:lnTo>
                  <a:lnTo>
                    <a:pt x="90042" y="117348"/>
                  </a:lnTo>
                  <a:lnTo>
                    <a:pt x="96442" y="85661"/>
                  </a:lnTo>
                  <a:lnTo>
                    <a:pt x="113903" y="59785"/>
                  </a:lnTo>
                  <a:lnTo>
                    <a:pt x="139817" y="42338"/>
                  </a:lnTo>
                  <a:lnTo>
                    <a:pt x="171576" y="35940"/>
                  </a:lnTo>
                  <a:lnTo>
                    <a:pt x="5559860" y="35940"/>
                  </a:lnTo>
                  <a:lnTo>
                    <a:pt x="5553821" y="27003"/>
                  </a:lnTo>
                  <a:lnTo>
                    <a:pt x="5524470" y="7244"/>
                  </a:lnTo>
                  <a:lnTo>
                    <a:pt x="5488559" y="0"/>
                  </a:lnTo>
                  <a:close/>
                </a:path>
                <a:path w="5581015" h="611505">
                  <a:moveTo>
                    <a:pt x="5559860" y="35940"/>
                  </a:moveTo>
                  <a:lnTo>
                    <a:pt x="5409311" y="35940"/>
                  </a:lnTo>
                  <a:lnTo>
                    <a:pt x="5441070" y="42338"/>
                  </a:lnTo>
                  <a:lnTo>
                    <a:pt x="5466984" y="59785"/>
                  </a:lnTo>
                  <a:lnTo>
                    <a:pt x="5484445" y="85661"/>
                  </a:lnTo>
                  <a:lnTo>
                    <a:pt x="5490845" y="117348"/>
                  </a:lnTo>
                  <a:lnTo>
                    <a:pt x="5490845" y="493775"/>
                  </a:lnTo>
                  <a:lnTo>
                    <a:pt x="5484445" y="525462"/>
                  </a:lnTo>
                  <a:lnTo>
                    <a:pt x="5466984" y="551338"/>
                  </a:lnTo>
                  <a:lnTo>
                    <a:pt x="5441070" y="568785"/>
                  </a:lnTo>
                  <a:lnTo>
                    <a:pt x="5409311" y="575182"/>
                  </a:lnTo>
                  <a:lnTo>
                    <a:pt x="5559860" y="575182"/>
                  </a:lnTo>
                  <a:lnTo>
                    <a:pt x="5573623" y="554813"/>
                  </a:lnTo>
                  <a:lnTo>
                    <a:pt x="5580888" y="518922"/>
                  </a:lnTo>
                  <a:lnTo>
                    <a:pt x="5580888" y="92201"/>
                  </a:lnTo>
                  <a:lnTo>
                    <a:pt x="5573623" y="56310"/>
                  </a:lnTo>
                  <a:lnTo>
                    <a:pt x="5559860" y="359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5942838" y="1773173"/>
              <a:ext cx="5401310" cy="541020"/>
            </a:xfrm>
            <a:custGeom>
              <a:avLst/>
              <a:gdLst/>
              <a:ahLst/>
              <a:cxnLst/>
              <a:rect l="l" t="t" r="r" b="b"/>
              <a:pathLst>
                <a:path w="5401309" h="541019">
                  <a:moveTo>
                    <a:pt x="0" y="81661"/>
                  </a:moveTo>
                  <a:lnTo>
                    <a:pt x="6419" y="49881"/>
                  </a:lnTo>
                  <a:lnTo>
                    <a:pt x="23923" y="23923"/>
                  </a:lnTo>
                  <a:lnTo>
                    <a:pt x="49881" y="6419"/>
                  </a:lnTo>
                  <a:lnTo>
                    <a:pt x="81661" y="0"/>
                  </a:lnTo>
                  <a:lnTo>
                    <a:pt x="5319395" y="0"/>
                  </a:lnTo>
                  <a:lnTo>
                    <a:pt x="5351174" y="6419"/>
                  </a:lnTo>
                  <a:lnTo>
                    <a:pt x="5377132" y="23923"/>
                  </a:lnTo>
                  <a:lnTo>
                    <a:pt x="5394636" y="49881"/>
                  </a:lnTo>
                  <a:lnTo>
                    <a:pt x="5401056" y="81661"/>
                  </a:lnTo>
                  <a:lnTo>
                    <a:pt x="5401056" y="459359"/>
                  </a:lnTo>
                  <a:lnTo>
                    <a:pt x="5394636" y="491138"/>
                  </a:lnTo>
                  <a:lnTo>
                    <a:pt x="5377132" y="517096"/>
                  </a:lnTo>
                  <a:lnTo>
                    <a:pt x="5351174" y="534600"/>
                  </a:lnTo>
                  <a:lnTo>
                    <a:pt x="5319395" y="541020"/>
                  </a:lnTo>
                  <a:lnTo>
                    <a:pt x="81661" y="541020"/>
                  </a:lnTo>
                  <a:lnTo>
                    <a:pt x="49881" y="534600"/>
                  </a:lnTo>
                  <a:lnTo>
                    <a:pt x="23923" y="517096"/>
                  </a:lnTo>
                  <a:lnTo>
                    <a:pt x="6419" y="491138"/>
                  </a:lnTo>
                  <a:lnTo>
                    <a:pt x="0" y="459359"/>
                  </a:lnTo>
                  <a:lnTo>
                    <a:pt x="0" y="81661"/>
                  </a:lnTo>
                  <a:close/>
                </a:path>
              </a:pathLst>
            </a:custGeom>
            <a:ln w="2857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851153" y="1593341"/>
              <a:ext cx="10492105" cy="0"/>
            </a:xfrm>
            <a:custGeom>
              <a:avLst/>
              <a:gdLst/>
              <a:ahLst/>
              <a:cxnLst/>
              <a:rect l="l" t="t" r="r" b="b"/>
              <a:pathLst>
                <a:path w="10492105" h="0">
                  <a:moveTo>
                    <a:pt x="0" y="0"/>
                  </a:moveTo>
                  <a:lnTo>
                    <a:pt x="10491597" y="0"/>
                  </a:lnTo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7951470" y="1503425"/>
              <a:ext cx="1384300" cy="180340"/>
            </a:xfrm>
            <a:custGeom>
              <a:avLst/>
              <a:gdLst/>
              <a:ahLst/>
              <a:cxnLst/>
              <a:rect l="l" t="t" r="r" b="b"/>
              <a:pathLst>
                <a:path w="1384300" h="180339">
                  <a:moveTo>
                    <a:pt x="1293876" y="0"/>
                  </a:moveTo>
                  <a:lnTo>
                    <a:pt x="89915" y="0"/>
                  </a:lnTo>
                  <a:lnTo>
                    <a:pt x="54917" y="7066"/>
                  </a:lnTo>
                  <a:lnTo>
                    <a:pt x="26336" y="26336"/>
                  </a:lnTo>
                  <a:lnTo>
                    <a:pt x="7066" y="54917"/>
                  </a:lnTo>
                  <a:lnTo>
                    <a:pt x="0" y="89915"/>
                  </a:lnTo>
                  <a:lnTo>
                    <a:pt x="7066" y="124914"/>
                  </a:lnTo>
                  <a:lnTo>
                    <a:pt x="26336" y="153495"/>
                  </a:lnTo>
                  <a:lnTo>
                    <a:pt x="54917" y="172765"/>
                  </a:lnTo>
                  <a:lnTo>
                    <a:pt x="89915" y="179832"/>
                  </a:lnTo>
                  <a:lnTo>
                    <a:pt x="1293876" y="179832"/>
                  </a:lnTo>
                  <a:lnTo>
                    <a:pt x="1328874" y="172765"/>
                  </a:lnTo>
                  <a:lnTo>
                    <a:pt x="1357455" y="153495"/>
                  </a:lnTo>
                  <a:lnTo>
                    <a:pt x="1376725" y="124914"/>
                  </a:lnTo>
                  <a:lnTo>
                    <a:pt x="1383791" y="89915"/>
                  </a:lnTo>
                  <a:lnTo>
                    <a:pt x="1376725" y="54917"/>
                  </a:lnTo>
                  <a:lnTo>
                    <a:pt x="1357455" y="26336"/>
                  </a:lnTo>
                  <a:lnTo>
                    <a:pt x="1328874" y="7066"/>
                  </a:lnTo>
                  <a:lnTo>
                    <a:pt x="12938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7951470" y="1503425"/>
              <a:ext cx="1384300" cy="180340"/>
            </a:xfrm>
            <a:custGeom>
              <a:avLst/>
              <a:gdLst/>
              <a:ahLst/>
              <a:cxnLst/>
              <a:rect l="l" t="t" r="r" b="b"/>
              <a:pathLst>
                <a:path w="1384300" h="180339">
                  <a:moveTo>
                    <a:pt x="0" y="89915"/>
                  </a:moveTo>
                  <a:lnTo>
                    <a:pt x="7066" y="54917"/>
                  </a:lnTo>
                  <a:lnTo>
                    <a:pt x="26336" y="26336"/>
                  </a:lnTo>
                  <a:lnTo>
                    <a:pt x="54917" y="7066"/>
                  </a:lnTo>
                  <a:lnTo>
                    <a:pt x="89915" y="0"/>
                  </a:lnTo>
                  <a:lnTo>
                    <a:pt x="1293876" y="0"/>
                  </a:lnTo>
                  <a:lnTo>
                    <a:pt x="1328874" y="7066"/>
                  </a:lnTo>
                  <a:lnTo>
                    <a:pt x="1357455" y="26336"/>
                  </a:lnTo>
                  <a:lnTo>
                    <a:pt x="1376725" y="54917"/>
                  </a:lnTo>
                  <a:lnTo>
                    <a:pt x="1383791" y="89915"/>
                  </a:lnTo>
                  <a:lnTo>
                    <a:pt x="1376725" y="124914"/>
                  </a:lnTo>
                  <a:lnTo>
                    <a:pt x="1357455" y="153495"/>
                  </a:lnTo>
                  <a:lnTo>
                    <a:pt x="1328874" y="172765"/>
                  </a:lnTo>
                  <a:lnTo>
                    <a:pt x="1293876" y="179832"/>
                  </a:lnTo>
                  <a:lnTo>
                    <a:pt x="89915" y="179832"/>
                  </a:lnTo>
                  <a:lnTo>
                    <a:pt x="54917" y="172765"/>
                  </a:lnTo>
                  <a:lnTo>
                    <a:pt x="26336" y="153495"/>
                  </a:lnTo>
                  <a:lnTo>
                    <a:pt x="7066" y="124914"/>
                  </a:lnTo>
                  <a:lnTo>
                    <a:pt x="0" y="89915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7" name="object 57" descr=""/>
          <p:cNvSpPr txBox="1"/>
          <p:nvPr/>
        </p:nvSpPr>
        <p:spPr>
          <a:xfrm>
            <a:off x="4109465" y="1917573"/>
            <a:ext cx="2235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5" b="1">
                <a:latin typeface="Arial"/>
                <a:cs typeface="Arial"/>
              </a:rPr>
              <a:t>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3135629" y="2694177"/>
            <a:ext cx="29718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10">
                <a:latin typeface="Arial"/>
                <a:cs typeface="Arial"/>
              </a:rPr>
              <a:t>Värde</a:t>
            </a:r>
            <a:endParaRPr sz="800">
              <a:latin typeface="Arial"/>
              <a:cs typeface="Arial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4109465" y="2644901"/>
            <a:ext cx="2235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5" b="1">
                <a:latin typeface="Arial"/>
                <a:cs typeface="Arial"/>
              </a:rPr>
              <a:t>97</a:t>
            </a:r>
            <a:endParaRPr sz="1400">
              <a:latin typeface="Arial"/>
              <a:cs typeface="Arial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3135629" y="3421126"/>
            <a:ext cx="49847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10">
                <a:latin typeface="Arial"/>
                <a:cs typeface="Arial"/>
              </a:rPr>
              <a:t>Effektivitet</a:t>
            </a:r>
            <a:endParaRPr sz="800">
              <a:latin typeface="Arial"/>
              <a:cs typeface="Arial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4109465" y="3371545"/>
            <a:ext cx="22352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5" b="1">
                <a:latin typeface="Arial"/>
                <a:cs typeface="Arial"/>
              </a:rPr>
              <a:t>95</a:t>
            </a:r>
            <a:endParaRPr sz="1400">
              <a:latin typeface="Arial"/>
              <a:cs typeface="Arial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3135629" y="4148454"/>
            <a:ext cx="57721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latin typeface="Arial"/>
                <a:cs typeface="Arial"/>
              </a:rPr>
              <a:t>Gemenskap</a:t>
            </a:r>
            <a:endParaRPr sz="800">
              <a:latin typeface="Arial"/>
              <a:cs typeface="Arial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3135629" y="4875402"/>
            <a:ext cx="50355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latin typeface="Arial"/>
                <a:cs typeface="Arial"/>
              </a:rPr>
              <a:t>Entusiasm</a:t>
            </a:r>
            <a:endParaRPr sz="800">
              <a:latin typeface="Arial"/>
              <a:cs typeface="Arial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4109465" y="4826253"/>
            <a:ext cx="223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latin typeface="Arial"/>
                <a:cs typeface="Arial"/>
              </a:rPr>
              <a:t>94</a:t>
            </a:r>
            <a:endParaRPr sz="1400">
              <a:latin typeface="Arial"/>
              <a:cs typeface="Arial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3135629" y="5602630"/>
            <a:ext cx="33718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latin typeface="Arial"/>
                <a:cs typeface="Arial"/>
              </a:rPr>
              <a:t>Balans</a:t>
            </a:r>
            <a:endParaRPr sz="800">
              <a:latin typeface="Arial"/>
              <a:cs typeface="Arial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5367654" y="6245148"/>
            <a:ext cx="194246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latin typeface="Arial"/>
                <a:cs typeface="Arial"/>
              </a:rPr>
              <a:t>Svarsfrekvens:</a:t>
            </a:r>
            <a:r>
              <a:rPr dirty="0" sz="1000" spc="35" b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100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%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(40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av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40)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4109465" y="4099052"/>
            <a:ext cx="223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latin typeface="Arial"/>
                <a:cs typeface="Arial"/>
              </a:rPr>
              <a:t>98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8" name="object 6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88598" y="1921954"/>
            <a:ext cx="244983" cy="244983"/>
          </a:xfrm>
          <a:prstGeom prst="rect">
            <a:avLst/>
          </a:prstGeom>
        </p:spPr>
      </p:pic>
      <p:sp>
        <p:nvSpPr>
          <p:cNvPr id="69" name="object 69" descr=""/>
          <p:cNvSpPr txBox="1"/>
          <p:nvPr/>
        </p:nvSpPr>
        <p:spPr>
          <a:xfrm>
            <a:off x="4848225" y="1976119"/>
            <a:ext cx="1270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25">
                <a:solidFill>
                  <a:srgbClr val="FFFFFF"/>
                </a:solidFill>
                <a:latin typeface="Arial"/>
                <a:cs typeface="Arial"/>
              </a:rPr>
              <a:t>+1</a:t>
            </a:r>
            <a:endParaRPr sz="700">
              <a:latin typeface="Arial"/>
              <a:cs typeface="Arial"/>
            </a:endParaRPr>
          </a:p>
        </p:txBody>
      </p:sp>
      <p:pic>
        <p:nvPicPr>
          <p:cNvPr id="70" name="object 70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88598" y="2648902"/>
            <a:ext cx="244983" cy="244983"/>
          </a:xfrm>
          <a:prstGeom prst="rect">
            <a:avLst/>
          </a:prstGeom>
        </p:spPr>
      </p:pic>
      <p:sp>
        <p:nvSpPr>
          <p:cNvPr id="71" name="object 71" descr=""/>
          <p:cNvSpPr txBox="1"/>
          <p:nvPr/>
        </p:nvSpPr>
        <p:spPr>
          <a:xfrm>
            <a:off x="4848225" y="2703322"/>
            <a:ext cx="1270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25">
                <a:solidFill>
                  <a:srgbClr val="FFFFFF"/>
                </a:solidFill>
                <a:latin typeface="Arial"/>
                <a:cs typeface="Arial"/>
              </a:rPr>
              <a:t>+4</a:t>
            </a:r>
            <a:endParaRPr sz="700">
              <a:latin typeface="Arial"/>
              <a:cs typeface="Arial"/>
            </a:endParaRPr>
          </a:p>
        </p:txBody>
      </p:sp>
      <p:pic>
        <p:nvPicPr>
          <p:cNvPr id="72" name="object 7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88598" y="3375850"/>
            <a:ext cx="244983" cy="244983"/>
          </a:xfrm>
          <a:prstGeom prst="rect">
            <a:avLst/>
          </a:prstGeom>
        </p:spPr>
      </p:pic>
      <p:sp>
        <p:nvSpPr>
          <p:cNvPr id="73" name="object 73" descr=""/>
          <p:cNvSpPr txBox="1"/>
          <p:nvPr/>
        </p:nvSpPr>
        <p:spPr>
          <a:xfrm>
            <a:off x="4848225" y="3430270"/>
            <a:ext cx="1270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25">
                <a:solidFill>
                  <a:srgbClr val="FFFFFF"/>
                </a:solidFill>
                <a:latin typeface="Arial"/>
                <a:cs typeface="Arial"/>
              </a:rPr>
              <a:t>+3</a:t>
            </a:r>
            <a:endParaRPr sz="700">
              <a:latin typeface="Arial"/>
              <a:cs typeface="Arial"/>
            </a:endParaRPr>
          </a:p>
        </p:txBody>
      </p:sp>
      <p:pic>
        <p:nvPicPr>
          <p:cNvPr id="74" name="object 7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88598" y="4829746"/>
            <a:ext cx="244983" cy="244983"/>
          </a:xfrm>
          <a:prstGeom prst="rect">
            <a:avLst/>
          </a:prstGeom>
        </p:spPr>
      </p:pic>
      <p:sp>
        <p:nvSpPr>
          <p:cNvPr id="75" name="object 75" descr=""/>
          <p:cNvSpPr txBox="1"/>
          <p:nvPr/>
        </p:nvSpPr>
        <p:spPr>
          <a:xfrm>
            <a:off x="4848225" y="4884547"/>
            <a:ext cx="1270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25">
                <a:solidFill>
                  <a:srgbClr val="FFFFFF"/>
                </a:solidFill>
                <a:latin typeface="Arial"/>
                <a:cs typeface="Arial"/>
              </a:rPr>
              <a:t>+2</a:t>
            </a:r>
            <a:endParaRPr sz="700">
              <a:latin typeface="Arial"/>
              <a:cs typeface="Arial"/>
            </a:endParaRPr>
          </a:p>
        </p:txBody>
      </p:sp>
      <p:pic>
        <p:nvPicPr>
          <p:cNvPr id="76" name="object 7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788598" y="5556694"/>
            <a:ext cx="244983" cy="244983"/>
          </a:xfrm>
          <a:prstGeom prst="rect">
            <a:avLst/>
          </a:prstGeom>
        </p:spPr>
      </p:pic>
      <p:sp>
        <p:nvSpPr>
          <p:cNvPr id="77" name="object 77" descr=""/>
          <p:cNvSpPr txBox="1"/>
          <p:nvPr/>
        </p:nvSpPr>
        <p:spPr>
          <a:xfrm>
            <a:off x="4848225" y="5611774"/>
            <a:ext cx="1270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25">
                <a:solidFill>
                  <a:srgbClr val="FFFFFF"/>
                </a:solidFill>
                <a:latin typeface="Arial"/>
                <a:cs typeface="Arial"/>
              </a:rPr>
              <a:t>+4</a:t>
            </a:r>
            <a:endParaRPr sz="700">
              <a:latin typeface="Arial"/>
              <a:cs typeface="Arial"/>
            </a:endParaRPr>
          </a:p>
        </p:txBody>
      </p:sp>
      <p:pic>
        <p:nvPicPr>
          <p:cNvPr id="78" name="object 7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83542" y="1921954"/>
            <a:ext cx="244983" cy="244983"/>
          </a:xfrm>
          <a:prstGeom prst="rect">
            <a:avLst/>
          </a:prstGeom>
        </p:spPr>
      </p:pic>
      <p:sp>
        <p:nvSpPr>
          <p:cNvPr id="79" name="object 79" descr=""/>
          <p:cNvSpPr txBox="1"/>
          <p:nvPr/>
        </p:nvSpPr>
        <p:spPr>
          <a:xfrm>
            <a:off x="5519165" y="1976119"/>
            <a:ext cx="17589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25">
                <a:solidFill>
                  <a:srgbClr val="FFFFFF"/>
                </a:solidFill>
                <a:latin typeface="Arial"/>
                <a:cs typeface="Arial"/>
              </a:rPr>
              <a:t>+26</a:t>
            </a:r>
            <a:endParaRPr sz="700">
              <a:latin typeface="Arial"/>
              <a:cs typeface="Arial"/>
            </a:endParaRPr>
          </a:p>
        </p:txBody>
      </p:sp>
      <p:pic>
        <p:nvPicPr>
          <p:cNvPr id="80" name="object 80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83542" y="2648902"/>
            <a:ext cx="244983" cy="244983"/>
          </a:xfrm>
          <a:prstGeom prst="rect">
            <a:avLst/>
          </a:prstGeom>
        </p:spPr>
      </p:pic>
      <p:sp>
        <p:nvSpPr>
          <p:cNvPr id="81" name="object 81" descr=""/>
          <p:cNvSpPr txBox="1"/>
          <p:nvPr/>
        </p:nvSpPr>
        <p:spPr>
          <a:xfrm>
            <a:off x="5519165" y="2703322"/>
            <a:ext cx="17589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25">
                <a:solidFill>
                  <a:srgbClr val="FFFFFF"/>
                </a:solidFill>
                <a:latin typeface="Arial"/>
                <a:cs typeface="Arial"/>
              </a:rPr>
              <a:t>+25</a:t>
            </a:r>
            <a:endParaRPr sz="700">
              <a:latin typeface="Arial"/>
              <a:cs typeface="Arial"/>
            </a:endParaRPr>
          </a:p>
        </p:txBody>
      </p:sp>
      <p:pic>
        <p:nvPicPr>
          <p:cNvPr id="82" name="object 8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83542" y="3375850"/>
            <a:ext cx="244983" cy="244983"/>
          </a:xfrm>
          <a:prstGeom prst="rect">
            <a:avLst/>
          </a:prstGeom>
        </p:spPr>
      </p:pic>
      <p:sp>
        <p:nvSpPr>
          <p:cNvPr id="83" name="object 83" descr=""/>
          <p:cNvSpPr txBox="1"/>
          <p:nvPr/>
        </p:nvSpPr>
        <p:spPr>
          <a:xfrm>
            <a:off x="5519165" y="3430270"/>
            <a:ext cx="17589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25">
                <a:solidFill>
                  <a:srgbClr val="FFFFFF"/>
                </a:solidFill>
                <a:latin typeface="Arial"/>
                <a:cs typeface="Arial"/>
              </a:rPr>
              <a:t>+20</a:t>
            </a:r>
            <a:endParaRPr sz="700">
              <a:latin typeface="Arial"/>
              <a:cs typeface="Arial"/>
            </a:endParaRPr>
          </a:p>
        </p:txBody>
      </p:sp>
      <p:pic>
        <p:nvPicPr>
          <p:cNvPr id="84" name="object 8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83542" y="4829746"/>
            <a:ext cx="244983" cy="244983"/>
          </a:xfrm>
          <a:prstGeom prst="rect">
            <a:avLst/>
          </a:prstGeom>
        </p:spPr>
      </p:pic>
      <p:sp>
        <p:nvSpPr>
          <p:cNvPr id="85" name="object 85" descr=""/>
          <p:cNvSpPr txBox="1"/>
          <p:nvPr/>
        </p:nvSpPr>
        <p:spPr>
          <a:xfrm>
            <a:off x="5519165" y="4884547"/>
            <a:ext cx="17589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25">
                <a:solidFill>
                  <a:srgbClr val="FFFFFF"/>
                </a:solidFill>
                <a:latin typeface="Arial"/>
                <a:cs typeface="Arial"/>
              </a:rPr>
              <a:t>+19</a:t>
            </a:r>
            <a:endParaRPr sz="700">
              <a:latin typeface="Arial"/>
              <a:cs typeface="Arial"/>
            </a:endParaRPr>
          </a:p>
        </p:txBody>
      </p:sp>
      <p:pic>
        <p:nvPicPr>
          <p:cNvPr id="86" name="object 8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83542" y="5556694"/>
            <a:ext cx="244983" cy="244983"/>
          </a:xfrm>
          <a:prstGeom prst="rect">
            <a:avLst/>
          </a:prstGeom>
        </p:spPr>
      </p:pic>
      <p:sp>
        <p:nvSpPr>
          <p:cNvPr id="87" name="object 87" descr=""/>
          <p:cNvSpPr txBox="1"/>
          <p:nvPr/>
        </p:nvSpPr>
        <p:spPr>
          <a:xfrm>
            <a:off x="5519165" y="5611774"/>
            <a:ext cx="17589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25">
                <a:solidFill>
                  <a:srgbClr val="FFFFFF"/>
                </a:solidFill>
                <a:latin typeface="Arial"/>
                <a:cs typeface="Arial"/>
              </a:rPr>
              <a:t>+21</a:t>
            </a:r>
            <a:endParaRPr sz="700">
              <a:latin typeface="Arial"/>
              <a:cs typeface="Arial"/>
            </a:endParaRPr>
          </a:p>
        </p:txBody>
      </p:sp>
      <p:pic>
        <p:nvPicPr>
          <p:cNvPr id="88" name="object 8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83542" y="4102798"/>
            <a:ext cx="244983" cy="244982"/>
          </a:xfrm>
          <a:prstGeom prst="rect">
            <a:avLst/>
          </a:prstGeom>
        </p:spPr>
      </p:pic>
      <p:sp>
        <p:nvSpPr>
          <p:cNvPr id="89" name="object 89" descr=""/>
          <p:cNvSpPr txBox="1"/>
          <p:nvPr/>
        </p:nvSpPr>
        <p:spPr>
          <a:xfrm>
            <a:off x="5519165" y="4157598"/>
            <a:ext cx="17589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25">
                <a:solidFill>
                  <a:srgbClr val="FFFFFF"/>
                </a:solidFill>
                <a:latin typeface="Arial"/>
                <a:cs typeface="Arial"/>
              </a:rPr>
              <a:t>+16</a:t>
            </a:r>
            <a:endParaRPr sz="700">
              <a:latin typeface="Arial"/>
              <a:cs typeface="Arial"/>
            </a:endParaRPr>
          </a:p>
        </p:txBody>
      </p:sp>
      <p:pic>
        <p:nvPicPr>
          <p:cNvPr id="90" name="object 90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788598" y="4102798"/>
            <a:ext cx="244983" cy="244982"/>
          </a:xfrm>
          <a:prstGeom prst="rect">
            <a:avLst/>
          </a:prstGeom>
        </p:spPr>
      </p:pic>
      <p:sp>
        <p:nvSpPr>
          <p:cNvPr id="91" name="object 91" descr=""/>
          <p:cNvSpPr txBox="1"/>
          <p:nvPr/>
        </p:nvSpPr>
        <p:spPr>
          <a:xfrm>
            <a:off x="4851019" y="4156075"/>
            <a:ext cx="12192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25">
                <a:solidFill>
                  <a:srgbClr val="4E5657"/>
                </a:solidFill>
                <a:latin typeface="Eras Light ITC"/>
                <a:cs typeface="Eras Light ITC"/>
              </a:rPr>
              <a:t>±</a:t>
            </a:r>
            <a:r>
              <a:rPr dirty="0" sz="700" spc="-25">
                <a:solidFill>
                  <a:srgbClr val="4E5657"/>
                </a:solidFill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92" name="object 92" descr=""/>
          <p:cNvSpPr txBox="1"/>
          <p:nvPr/>
        </p:nvSpPr>
        <p:spPr>
          <a:xfrm>
            <a:off x="8362568" y="1532890"/>
            <a:ext cx="5594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Svarsfördelning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93" name="object 93" descr=""/>
          <p:cNvGrpSpPr/>
          <p:nvPr/>
        </p:nvGrpSpPr>
        <p:grpSpPr>
          <a:xfrm>
            <a:off x="836866" y="1489138"/>
            <a:ext cx="1109345" cy="208915"/>
            <a:chOff x="836866" y="1489138"/>
            <a:chExt cx="1109345" cy="208915"/>
          </a:xfrm>
        </p:grpSpPr>
        <p:sp>
          <p:nvSpPr>
            <p:cNvPr id="94" name="object 94" descr=""/>
            <p:cNvSpPr/>
            <p:nvPr/>
          </p:nvSpPr>
          <p:spPr>
            <a:xfrm>
              <a:off x="851153" y="1503425"/>
              <a:ext cx="1080770" cy="180340"/>
            </a:xfrm>
            <a:custGeom>
              <a:avLst/>
              <a:gdLst/>
              <a:ahLst/>
              <a:cxnLst/>
              <a:rect l="l" t="t" r="r" b="b"/>
              <a:pathLst>
                <a:path w="1080770" h="180339">
                  <a:moveTo>
                    <a:pt x="990600" y="0"/>
                  </a:moveTo>
                  <a:lnTo>
                    <a:pt x="89915" y="0"/>
                  </a:lnTo>
                  <a:lnTo>
                    <a:pt x="54917" y="7066"/>
                  </a:lnTo>
                  <a:lnTo>
                    <a:pt x="26336" y="26336"/>
                  </a:lnTo>
                  <a:lnTo>
                    <a:pt x="7066" y="54917"/>
                  </a:lnTo>
                  <a:lnTo>
                    <a:pt x="0" y="89915"/>
                  </a:lnTo>
                  <a:lnTo>
                    <a:pt x="7066" y="124914"/>
                  </a:lnTo>
                  <a:lnTo>
                    <a:pt x="26336" y="153495"/>
                  </a:lnTo>
                  <a:lnTo>
                    <a:pt x="54917" y="172765"/>
                  </a:lnTo>
                  <a:lnTo>
                    <a:pt x="89915" y="179832"/>
                  </a:lnTo>
                  <a:lnTo>
                    <a:pt x="990600" y="179832"/>
                  </a:lnTo>
                  <a:lnTo>
                    <a:pt x="1025598" y="172765"/>
                  </a:lnTo>
                  <a:lnTo>
                    <a:pt x="1054179" y="153495"/>
                  </a:lnTo>
                  <a:lnTo>
                    <a:pt x="1073449" y="124914"/>
                  </a:lnTo>
                  <a:lnTo>
                    <a:pt x="1080516" y="89915"/>
                  </a:lnTo>
                  <a:lnTo>
                    <a:pt x="1073449" y="54917"/>
                  </a:lnTo>
                  <a:lnTo>
                    <a:pt x="1054179" y="26336"/>
                  </a:lnTo>
                  <a:lnTo>
                    <a:pt x="1025598" y="7066"/>
                  </a:lnTo>
                  <a:lnTo>
                    <a:pt x="990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 descr=""/>
            <p:cNvSpPr/>
            <p:nvPr/>
          </p:nvSpPr>
          <p:spPr>
            <a:xfrm>
              <a:off x="851153" y="1503425"/>
              <a:ext cx="1080770" cy="180340"/>
            </a:xfrm>
            <a:custGeom>
              <a:avLst/>
              <a:gdLst/>
              <a:ahLst/>
              <a:cxnLst/>
              <a:rect l="l" t="t" r="r" b="b"/>
              <a:pathLst>
                <a:path w="1080770" h="180339">
                  <a:moveTo>
                    <a:pt x="0" y="89915"/>
                  </a:moveTo>
                  <a:lnTo>
                    <a:pt x="7066" y="54917"/>
                  </a:lnTo>
                  <a:lnTo>
                    <a:pt x="26336" y="26336"/>
                  </a:lnTo>
                  <a:lnTo>
                    <a:pt x="54917" y="7066"/>
                  </a:lnTo>
                  <a:lnTo>
                    <a:pt x="89915" y="0"/>
                  </a:lnTo>
                  <a:lnTo>
                    <a:pt x="990600" y="0"/>
                  </a:lnTo>
                  <a:lnTo>
                    <a:pt x="1025598" y="7066"/>
                  </a:lnTo>
                  <a:lnTo>
                    <a:pt x="1054179" y="26336"/>
                  </a:lnTo>
                  <a:lnTo>
                    <a:pt x="1073449" y="54917"/>
                  </a:lnTo>
                  <a:lnTo>
                    <a:pt x="1080516" y="89915"/>
                  </a:lnTo>
                  <a:lnTo>
                    <a:pt x="1073449" y="124914"/>
                  </a:lnTo>
                  <a:lnTo>
                    <a:pt x="1054179" y="153495"/>
                  </a:lnTo>
                  <a:lnTo>
                    <a:pt x="1025598" y="172765"/>
                  </a:lnTo>
                  <a:lnTo>
                    <a:pt x="990600" y="179832"/>
                  </a:lnTo>
                  <a:lnTo>
                    <a:pt x="89915" y="179832"/>
                  </a:lnTo>
                  <a:lnTo>
                    <a:pt x="54917" y="172765"/>
                  </a:lnTo>
                  <a:lnTo>
                    <a:pt x="26336" y="153495"/>
                  </a:lnTo>
                  <a:lnTo>
                    <a:pt x="7066" y="124914"/>
                  </a:lnTo>
                  <a:lnTo>
                    <a:pt x="0" y="89915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6" name="object 96" descr=""/>
          <p:cNvSpPr txBox="1"/>
          <p:nvPr/>
        </p:nvSpPr>
        <p:spPr>
          <a:xfrm>
            <a:off x="1016609" y="1532890"/>
            <a:ext cx="7499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Teambarometerindex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97" name="object 97" descr=""/>
          <p:cNvGrpSpPr/>
          <p:nvPr/>
        </p:nvGrpSpPr>
        <p:grpSpPr>
          <a:xfrm>
            <a:off x="2859214" y="1489138"/>
            <a:ext cx="784860" cy="208915"/>
            <a:chOff x="2859214" y="1489138"/>
            <a:chExt cx="784860" cy="208915"/>
          </a:xfrm>
        </p:grpSpPr>
        <p:sp>
          <p:nvSpPr>
            <p:cNvPr id="98" name="object 98" descr=""/>
            <p:cNvSpPr/>
            <p:nvPr/>
          </p:nvSpPr>
          <p:spPr>
            <a:xfrm>
              <a:off x="2873501" y="1503425"/>
              <a:ext cx="756285" cy="180340"/>
            </a:xfrm>
            <a:custGeom>
              <a:avLst/>
              <a:gdLst/>
              <a:ahLst/>
              <a:cxnLst/>
              <a:rect l="l" t="t" r="r" b="b"/>
              <a:pathLst>
                <a:path w="756285" h="180339">
                  <a:moveTo>
                    <a:pt x="665988" y="0"/>
                  </a:moveTo>
                  <a:lnTo>
                    <a:pt x="89916" y="0"/>
                  </a:lnTo>
                  <a:lnTo>
                    <a:pt x="54917" y="7066"/>
                  </a:lnTo>
                  <a:lnTo>
                    <a:pt x="26336" y="26336"/>
                  </a:lnTo>
                  <a:lnTo>
                    <a:pt x="7066" y="54917"/>
                  </a:lnTo>
                  <a:lnTo>
                    <a:pt x="0" y="89915"/>
                  </a:lnTo>
                  <a:lnTo>
                    <a:pt x="7066" y="124914"/>
                  </a:lnTo>
                  <a:lnTo>
                    <a:pt x="26336" y="153495"/>
                  </a:lnTo>
                  <a:lnTo>
                    <a:pt x="54917" y="172765"/>
                  </a:lnTo>
                  <a:lnTo>
                    <a:pt x="89916" y="179832"/>
                  </a:lnTo>
                  <a:lnTo>
                    <a:pt x="665988" y="179832"/>
                  </a:lnTo>
                  <a:lnTo>
                    <a:pt x="700986" y="172765"/>
                  </a:lnTo>
                  <a:lnTo>
                    <a:pt x="729567" y="153495"/>
                  </a:lnTo>
                  <a:lnTo>
                    <a:pt x="748837" y="124914"/>
                  </a:lnTo>
                  <a:lnTo>
                    <a:pt x="755903" y="89915"/>
                  </a:lnTo>
                  <a:lnTo>
                    <a:pt x="748837" y="54917"/>
                  </a:lnTo>
                  <a:lnTo>
                    <a:pt x="729567" y="26336"/>
                  </a:lnTo>
                  <a:lnTo>
                    <a:pt x="700986" y="7066"/>
                  </a:lnTo>
                  <a:lnTo>
                    <a:pt x="6659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 descr=""/>
            <p:cNvSpPr/>
            <p:nvPr/>
          </p:nvSpPr>
          <p:spPr>
            <a:xfrm>
              <a:off x="2873501" y="1503425"/>
              <a:ext cx="756285" cy="180340"/>
            </a:xfrm>
            <a:custGeom>
              <a:avLst/>
              <a:gdLst/>
              <a:ahLst/>
              <a:cxnLst/>
              <a:rect l="l" t="t" r="r" b="b"/>
              <a:pathLst>
                <a:path w="756285" h="180339">
                  <a:moveTo>
                    <a:pt x="0" y="89915"/>
                  </a:moveTo>
                  <a:lnTo>
                    <a:pt x="7066" y="54917"/>
                  </a:lnTo>
                  <a:lnTo>
                    <a:pt x="26336" y="26336"/>
                  </a:lnTo>
                  <a:lnTo>
                    <a:pt x="54917" y="7066"/>
                  </a:lnTo>
                  <a:lnTo>
                    <a:pt x="89916" y="0"/>
                  </a:lnTo>
                  <a:lnTo>
                    <a:pt x="665988" y="0"/>
                  </a:lnTo>
                  <a:lnTo>
                    <a:pt x="700986" y="7066"/>
                  </a:lnTo>
                  <a:lnTo>
                    <a:pt x="729567" y="26336"/>
                  </a:lnTo>
                  <a:lnTo>
                    <a:pt x="748837" y="54917"/>
                  </a:lnTo>
                  <a:lnTo>
                    <a:pt x="755903" y="89915"/>
                  </a:lnTo>
                  <a:lnTo>
                    <a:pt x="748837" y="124914"/>
                  </a:lnTo>
                  <a:lnTo>
                    <a:pt x="729567" y="153495"/>
                  </a:lnTo>
                  <a:lnTo>
                    <a:pt x="700986" y="172765"/>
                  </a:lnTo>
                  <a:lnTo>
                    <a:pt x="665988" y="179832"/>
                  </a:lnTo>
                  <a:lnTo>
                    <a:pt x="89916" y="179832"/>
                  </a:lnTo>
                  <a:lnTo>
                    <a:pt x="54917" y="172765"/>
                  </a:lnTo>
                  <a:lnTo>
                    <a:pt x="26336" y="153495"/>
                  </a:lnTo>
                  <a:lnTo>
                    <a:pt x="7066" y="124914"/>
                  </a:lnTo>
                  <a:lnTo>
                    <a:pt x="0" y="89915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0" name="object 100" descr=""/>
          <p:cNvSpPr txBox="1"/>
          <p:nvPr/>
        </p:nvSpPr>
        <p:spPr>
          <a:xfrm>
            <a:off x="3113913" y="1532890"/>
            <a:ext cx="27368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Drivare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01" name="object 101" descr=""/>
          <p:cNvGrpSpPr/>
          <p:nvPr/>
        </p:nvGrpSpPr>
        <p:grpSpPr>
          <a:xfrm>
            <a:off x="3892486" y="1489138"/>
            <a:ext cx="659765" cy="208915"/>
            <a:chOff x="3892486" y="1489138"/>
            <a:chExt cx="659765" cy="208915"/>
          </a:xfrm>
        </p:grpSpPr>
        <p:sp>
          <p:nvSpPr>
            <p:cNvPr id="102" name="object 102" descr=""/>
            <p:cNvSpPr/>
            <p:nvPr/>
          </p:nvSpPr>
          <p:spPr>
            <a:xfrm>
              <a:off x="3906773" y="1503425"/>
              <a:ext cx="631190" cy="180340"/>
            </a:xfrm>
            <a:custGeom>
              <a:avLst/>
              <a:gdLst/>
              <a:ahLst/>
              <a:cxnLst/>
              <a:rect l="l" t="t" r="r" b="b"/>
              <a:pathLst>
                <a:path w="631189" h="180339">
                  <a:moveTo>
                    <a:pt x="541020" y="0"/>
                  </a:moveTo>
                  <a:lnTo>
                    <a:pt x="89915" y="0"/>
                  </a:lnTo>
                  <a:lnTo>
                    <a:pt x="54917" y="7066"/>
                  </a:lnTo>
                  <a:lnTo>
                    <a:pt x="26336" y="26336"/>
                  </a:lnTo>
                  <a:lnTo>
                    <a:pt x="7066" y="54917"/>
                  </a:lnTo>
                  <a:lnTo>
                    <a:pt x="0" y="89915"/>
                  </a:lnTo>
                  <a:lnTo>
                    <a:pt x="7066" y="124914"/>
                  </a:lnTo>
                  <a:lnTo>
                    <a:pt x="26336" y="153495"/>
                  </a:lnTo>
                  <a:lnTo>
                    <a:pt x="54917" y="172765"/>
                  </a:lnTo>
                  <a:lnTo>
                    <a:pt x="89915" y="179832"/>
                  </a:lnTo>
                  <a:lnTo>
                    <a:pt x="541020" y="179832"/>
                  </a:lnTo>
                  <a:lnTo>
                    <a:pt x="576018" y="172765"/>
                  </a:lnTo>
                  <a:lnTo>
                    <a:pt x="604599" y="153495"/>
                  </a:lnTo>
                  <a:lnTo>
                    <a:pt x="623869" y="124914"/>
                  </a:lnTo>
                  <a:lnTo>
                    <a:pt x="630936" y="89915"/>
                  </a:lnTo>
                  <a:lnTo>
                    <a:pt x="623869" y="54917"/>
                  </a:lnTo>
                  <a:lnTo>
                    <a:pt x="604599" y="26336"/>
                  </a:lnTo>
                  <a:lnTo>
                    <a:pt x="576018" y="7066"/>
                  </a:lnTo>
                  <a:lnTo>
                    <a:pt x="5410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 descr=""/>
            <p:cNvSpPr/>
            <p:nvPr/>
          </p:nvSpPr>
          <p:spPr>
            <a:xfrm>
              <a:off x="3906773" y="1503425"/>
              <a:ext cx="631190" cy="180340"/>
            </a:xfrm>
            <a:custGeom>
              <a:avLst/>
              <a:gdLst/>
              <a:ahLst/>
              <a:cxnLst/>
              <a:rect l="l" t="t" r="r" b="b"/>
              <a:pathLst>
                <a:path w="631189" h="180339">
                  <a:moveTo>
                    <a:pt x="0" y="89915"/>
                  </a:moveTo>
                  <a:lnTo>
                    <a:pt x="7066" y="54917"/>
                  </a:lnTo>
                  <a:lnTo>
                    <a:pt x="26336" y="26336"/>
                  </a:lnTo>
                  <a:lnTo>
                    <a:pt x="54917" y="7066"/>
                  </a:lnTo>
                  <a:lnTo>
                    <a:pt x="89915" y="0"/>
                  </a:lnTo>
                  <a:lnTo>
                    <a:pt x="541020" y="0"/>
                  </a:lnTo>
                  <a:lnTo>
                    <a:pt x="576018" y="7066"/>
                  </a:lnTo>
                  <a:lnTo>
                    <a:pt x="604599" y="26336"/>
                  </a:lnTo>
                  <a:lnTo>
                    <a:pt x="623869" y="54917"/>
                  </a:lnTo>
                  <a:lnTo>
                    <a:pt x="630936" y="89915"/>
                  </a:lnTo>
                  <a:lnTo>
                    <a:pt x="623869" y="124914"/>
                  </a:lnTo>
                  <a:lnTo>
                    <a:pt x="604599" y="153495"/>
                  </a:lnTo>
                  <a:lnTo>
                    <a:pt x="576018" y="172765"/>
                  </a:lnTo>
                  <a:lnTo>
                    <a:pt x="541020" y="179832"/>
                  </a:lnTo>
                  <a:lnTo>
                    <a:pt x="89915" y="179832"/>
                  </a:lnTo>
                  <a:lnTo>
                    <a:pt x="54917" y="172765"/>
                  </a:lnTo>
                  <a:lnTo>
                    <a:pt x="26336" y="153495"/>
                  </a:lnTo>
                  <a:lnTo>
                    <a:pt x="7066" y="124914"/>
                  </a:lnTo>
                  <a:lnTo>
                    <a:pt x="0" y="89915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4" name="object 104" descr=""/>
          <p:cNvSpPr txBox="1"/>
          <p:nvPr/>
        </p:nvSpPr>
        <p:spPr>
          <a:xfrm>
            <a:off x="4067302" y="1532890"/>
            <a:ext cx="30734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Resultat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05" name="object 105" descr=""/>
          <p:cNvGrpSpPr/>
          <p:nvPr/>
        </p:nvGrpSpPr>
        <p:grpSpPr>
          <a:xfrm>
            <a:off x="4581334" y="1489138"/>
            <a:ext cx="659765" cy="208915"/>
            <a:chOff x="4581334" y="1489138"/>
            <a:chExt cx="659765" cy="208915"/>
          </a:xfrm>
        </p:grpSpPr>
        <p:sp>
          <p:nvSpPr>
            <p:cNvPr id="106" name="object 106" descr=""/>
            <p:cNvSpPr/>
            <p:nvPr/>
          </p:nvSpPr>
          <p:spPr>
            <a:xfrm>
              <a:off x="4595621" y="1503425"/>
              <a:ext cx="631190" cy="180340"/>
            </a:xfrm>
            <a:custGeom>
              <a:avLst/>
              <a:gdLst/>
              <a:ahLst/>
              <a:cxnLst/>
              <a:rect l="l" t="t" r="r" b="b"/>
              <a:pathLst>
                <a:path w="631189" h="180339">
                  <a:moveTo>
                    <a:pt x="541019" y="0"/>
                  </a:moveTo>
                  <a:lnTo>
                    <a:pt x="89915" y="0"/>
                  </a:lnTo>
                  <a:lnTo>
                    <a:pt x="54917" y="7066"/>
                  </a:lnTo>
                  <a:lnTo>
                    <a:pt x="26336" y="26336"/>
                  </a:lnTo>
                  <a:lnTo>
                    <a:pt x="7066" y="54917"/>
                  </a:lnTo>
                  <a:lnTo>
                    <a:pt x="0" y="89915"/>
                  </a:lnTo>
                  <a:lnTo>
                    <a:pt x="7066" y="124914"/>
                  </a:lnTo>
                  <a:lnTo>
                    <a:pt x="26336" y="153495"/>
                  </a:lnTo>
                  <a:lnTo>
                    <a:pt x="54917" y="172765"/>
                  </a:lnTo>
                  <a:lnTo>
                    <a:pt x="89915" y="179832"/>
                  </a:lnTo>
                  <a:lnTo>
                    <a:pt x="541019" y="179832"/>
                  </a:lnTo>
                  <a:lnTo>
                    <a:pt x="576018" y="172765"/>
                  </a:lnTo>
                  <a:lnTo>
                    <a:pt x="604599" y="153495"/>
                  </a:lnTo>
                  <a:lnTo>
                    <a:pt x="623869" y="124914"/>
                  </a:lnTo>
                  <a:lnTo>
                    <a:pt x="630936" y="89915"/>
                  </a:lnTo>
                  <a:lnTo>
                    <a:pt x="623869" y="54917"/>
                  </a:lnTo>
                  <a:lnTo>
                    <a:pt x="604599" y="26336"/>
                  </a:lnTo>
                  <a:lnTo>
                    <a:pt x="576018" y="7066"/>
                  </a:lnTo>
                  <a:lnTo>
                    <a:pt x="5410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 descr=""/>
            <p:cNvSpPr/>
            <p:nvPr/>
          </p:nvSpPr>
          <p:spPr>
            <a:xfrm>
              <a:off x="4595621" y="1503425"/>
              <a:ext cx="631190" cy="180340"/>
            </a:xfrm>
            <a:custGeom>
              <a:avLst/>
              <a:gdLst/>
              <a:ahLst/>
              <a:cxnLst/>
              <a:rect l="l" t="t" r="r" b="b"/>
              <a:pathLst>
                <a:path w="631189" h="180339">
                  <a:moveTo>
                    <a:pt x="0" y="89915"/>
                  </a:moveTo>
                  <a:lnTo>
                    <a:pt x="7066" y="54917"/>
                  </a:lnTo>
                  <a:lnTo>
                    <a:pt x="26336" y="26336"/>
                  </a:lnTo>
                  <a:lnTo>
                    <a:pt x="54917" y="7066"/>
                  </a:lnTo>
                  <a:lnTo>
                    <a:pt x="89915" y="0"/>
                  </a:lnTo>
                  <a:lnTo>
                    <a:pt x="541019" y="0"/>
                  </a:lnTo>
                  <a:lnTo>
                    <a:pt x="576018" y="7066"/>
                  </a:lnTo>
                  <a:lnTo>
                    <a:pt x="604599" y="26336"/>
                  </a:lnTo>
                  <a:lnTo>
                    <a:pt x="623869" y="54917"/>
                  </a:lnTo>
                  <a:lnTo>
                    <a:pt x="630936" y="89915"/>
                  </a:lnTo>
                  <a:lnTo>
                    <a:pt x="623869" y="124914"/>
                  </a:lnTo>
                  <a:lnTo>
                    <a:pt x="604599" y="153495"/>
                  </a:lnTo>
                  <a:lnTo>
                    <a:pt x="576018" y="172765"/>
                  </a:lnTo>
                  <a:lnTo>
                    <a:pt x="541019" y="179832"/>
                  </a:lnTo>
                  <a:lnTo>
                    <a:pt x="89915" y="179832"/>
                  </a:lnTo>
                  <a:lnTo>
                    <a:pt x="54917" y="172765"/>
                  </a:lnTo>
                  <a:lnTo>
                    <a:pt x="26336" y="153495"/>
                  </a:lnTo>
                  <a:lnTo>
                    <a:pt x="7066" y="124914"/>
                  </a:lnTo>
                  <a:lnTo>
                    <a:pt x="0" y="89915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8" name="object 108" descr=""/>
          <p:cNvSpPr txBox="1"/>
          <p:nvPr/>
        </p:nvSpPr>
        <p:spPr>
          <a:xfrm>
            <a:off x="4696459" y="1532890"/>
            <a:ext cx="42799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Förändring*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09" name="object 109" descr=""/>
          <p:cNvGrpSpPr/>
          <p:nvPr/>
        </p:nvGrpSpPr>
        <p:grpSpPr>
          <a:xfrm>
            <a:off x="5277802" y="1489138"/>
            <a:ext cx="658495" cy="208915"/>
            <a:chOff x="5277802" y="1489138"/>
            <a:chExt cx="658495" cy="208915"/>
          </a:xfrm>
        </p:grpSpPr>
        <p:sp>
          <p:nvSpPr>
            <p:cNvPr id="110" name="object 110" descr=""/>
            <p:cNvSpPr/>
            <p:nvPr/>
          </p:nvSpPr>
          <p:spPr>
            <a:xfrm>
              <a:off x="5292090" y="1503425"/>
              <a:ext cx="629920" cy="180340"/>
            </a:xfrm>
            <a:custGeom>
              <a:avLst/>
              <a:gdLst/>
              <a:ahLst/>
              <a:cxnLst/>
              <a:rect l="l" t="t" r="r" b="b"/>
              <a:pathLst>
                <a:path w="629920" h="180339">
                  <a:moveTo>
                    <a:pt x="539496" y="0"/>
                  </a:moveTo>
                  <a:lnTo>
                    <a:pt x="89915" y="0"/>
                  </a:lnTo>
                  <a:lnTo>
                    <a:pt x="54917" y="7066"/>
                  </a:lnTo>
                  <a:lnTo>
                    <a:pt x="26336" y="26336"/>
                  </a:lnTo>
                  <a:lnTo>
                    <a:pt x="7066" y="54917"/>
                  </a:lnTo>
                  <a:lnTo>
                    <a:pt x="0" y="89915"/>
                  </a:lnTo>
                  <a:lnTo>
                    <a:pt x="7066" y="124914"/>
                  </a:lnTo>
                  <a:lnTo>
                    <a:pt x="26336" y="153495"/>
                  </a:lnTo>
                  <a:lnTo>
                    <a:pt x="54917" y="172765"/>
                  </a:lnTo>
                  <a:lnTo>
                    <a:pt x="89915" y="179832"/>
                  </a:lnTo>
                  <a:lnTo>
                    <a:pt x="539496" y="179832"/>
                  </a:lnTo>
                  <a:lnTo>
                    <a:pt x="574494" y="172765"/>
                  </a:lnTo>
                  <a:lnTo>
                    <a:pt x="603075" y="153495"/>
                  </a:lnTo>
                  <a:lnTo>
                    <a:pt x="622345" y="124914"/>
                  </a:lnTo>
                  <a:lnTo>
                    <a:pt x="629412" y="89915"/>
                  </a:lnTo>
                  <a:lnTo>
                    <a:pt x="622345" y="54917"/>
                  </a:lnTo>
                  <a:lnTo>
                    <a:pt x="603075" y="26336"/>
                  </a:lnTo>
                  <a:lnTo>
                    <a:pt x="574494" y="7066"/>
                  </a:lnTo>
                  <a:lnTo>
                    <a:pt x="5394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 descr=""/>
            <p:cNvSpPr/>
            <p:nvPr/>
          </p:nvSpPr>
          <p:spPr>
            <a:xfrm>
              <a:off x="5292090" y="1503425"/>
              <a:ext cx="629920" cy="180340"/>
            </a:xfrm>
            <a:custGeom>
              <a:avLst/>
              <a:gdLst/>
              <a:ahLst/>
              <a:cxnLst/>
              <a:rect l="l" t="t" r="r" b="b"/>
              <a:pathLst>
                <a:path w="629920" h="180339">
                  <a:moveTo>
                    <a:pt x="0" y="89915"/>
                  </a:moveTo>
                  <a:lnTo>
                    <a:pt x="7066" y="54917"/>
                  </a:lnTo>
                  <a:lnTo>
                    <a:pt x="26336" y="26336"/>
                  </a:lnTo>
                  <a:lnTo>
                    <a:pt x="54917" y="7066"/>
                  </a:lnTo>
                  <a:lnTo>
                    <a:pt x="89915" y="0"/>
                  </a:lnTo>
                  <a:lnTo>
                    <a:pt x="539496" y="0"/>
                  </a:lnTo>
                  <a:lnTo>
                    <a:pt x="574494" y="7066"/>
                  </a:lnTo>
                  <a:lnTo>
                    <a:pt x="603075" y="26336"/>
                  </a:lnTo>
                  <a:lnTo>
                    <a:pt x="622345" y="54917"/>
                  </a:lnTo>
                  <a:lnTo>
                    <a:pt x="629412" y="89915"/>
                  </a:lnTo>
                  <a:lnTo>
                    <a:pt x="622345" y="124914"/>
                  </a:lnTo>
                  <a:lnTo>
                    <a:pt x="603075" y="153495"/>
                  </a:lnTo>
                  <a:lnTo>
                    <a:pt x="574494" y="172765"/>
                  </a:lnTo>
                  <a:lnTo>
                    <a:pt x="539496" y="179832"/>
                  </a:lnTo>
                  <a:lnTo>
                    <a:pt x="89915" y="179832"/>
                  </a:lnTo>
                  <a:lnTo>
                    <a:pt x="54917" y="172765"/>
                  </a:lnTo>
                  <a:lnTo>
                    <a:pt x="26336" y="153495"/>
                  </a:lnTo>
                  <a:lnTo>
                    <a:pt x="7066" y="124914"/>
                  </a:lnTo>
                  <a:lnTo>
                    <a:pt x="0" y="89915"/>
                  </a:lnTo>
                  <a:close/>
                </a:path>
              </a:pathLst>
            </a:custGeom>
            <a:ln w="2857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2" name="object 112" descr=""/>
          <p:cNvSpPr txBox="1"/>
          <p:nvPr/>
        </p:nvSpPr>
        <p:spPr>
          <a:xfrm>
            <a:off x="5372480" y="1532890"/>
            <a:ext cx="46799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Benchmark**</a:t>
            </a:r>
            <a:endParaRPr sz="600">
              <a:latin typeface="Arial"/>
              <a:cs typeface="Arial"/>
            </a:endParaRPr>
          </a:p>
        </p:txBody>
      </p:sp>
      <p:sp>
        <p:nvSpPr>
          <p:cNvPr id="113" name="object 113" descr=""/>
          <p:cNvSpPr txBox="1"/>
          <p:nvPr/>
        </p:nvSpPr>
        <p:spPr>
          <a:xfrm>
            <a:off x="3135629" y="1966976"/>
            <a:ext cx="43815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10">
                <a:latin typeface="Arial"/>
                <a:cs typeface="Arial"/>
              </a:rPr>
              <a:t>Tydlighet</a:t>
            </a:r>
            <a:endParaRPr sz="800">
              <a:latin typeface="Arial"/>
              <a:cs typeface="Arial"/>
            </a:endParaRPr>
          </a:p>
        </p:txBody>
      </p:sp>
      <p:sp>
        <p:nvSpPr>
          <p:cNvPr id="114" name="object 114" descr=""/>
          <p:cNvSpPr txBox="1"/>
          <p:nvPr/>
        </p:nvSpPr>
        <p:spPr>
          <a:xfrm>
            <a:off x="4109465" y="5553252"/>
            <a:ext cx="223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latin typeface="Arial"/>
                <a:cs typeface="Arial"/>
              </a:rPr>
              <a:t>91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15" name="object 115" descr=""/>
          <p:cNvGrpSpPr/>
          <p:nvPr/>
        </p:nvGrpSpPr>
        <p:grpSpPr>
          <a:xfrm>
            <a:off x="1269682" y="1719072"/>
            <a:ext cx="1480185" cy="4284345"/>
            <a:chOff x="1269682" y="1719072"/>
            <a:chExt cx="1480185" cy="4284345"/>
          </a:xfrm>
        </p:grpSpPr>
        <p:sp>
          <p:nvSpPr>
            <p:cNvPr id="116" name="object 116" descr=""/>
            <p:cNvSpPr/>
            <p:nvPr/>
          </p:nvSpPr>
          <p:spPr>
            <a:xfrm>
              <a:off x="2430017" y="1776222"/>
              <a:ext cx="277495" cy="4171315"/>
            </a:xfrm>
            <a:custGeom>
              <a:avLst/>
              <a:gdLst/>
              <a:ahLst/>
              <a:cxnLst/>
              <a:rect l="l" t="t" r="r" b="b"/>
              <a:pathLst>
                <a:path w="277494" h="4171315">
                  <a:moveTo>
                    <a:pt x="0" y="76580"/>
                  </a:moveTo>
                  <a:lnTo>
                    <a:pt x="6018" y="46773"/>
                  </a:lnTo>
                  <a:lnTo>
                    <a:pt x="22431" y="22431"/>
                  </a:lnTo>
                  <a:lnTo>
                    <a:pt x="46773" y="6018"/>
                  </a:lnTo>
                  <a:lnTo>
                    <a:pt x="76581" y="0"/>
                  </a:lnTo>
                  <a:lnTo>
                    <a:pt x="200787" y="0"/>
                  </a:lnTo>
                  <a:lnTo>
                    <a:pt x="230594" y="6018"/>
                  </a:lnTo>
                  <a:lnTo>
                    <a:pt x="254936" y="22431"/>
                  </a:lnTo>
                  <a:lnTo>
                    <a:pt x="271349" y="46773"/>
                  </a:lnTo>
                  <a:lnTo>
                    <a:pt x="277368" y="76580"/>
                  </a:lnTo>
                  <a:lnTo>
                    <a:pt x="277368" y="4094619"/>
                  </a:lnTo>
                  <a:lnTo>
                    <a:pt x="271349" y="4124425"/>
                  </a:lnTo>
                  <a:lnTo>
                    <a:pt x="254936" y="4148762"/>
                  </a:lnTo>
                  <a:lnTo>
                    <a:pt x="230594" y="4165171"/>
                  </a:lnTo>
                  <a:lnTo>
                    <a:pt x="200787" y="4171188"/>
                  </a:lnTo>
                  <a:lnTo>
                    <a:pt x="76581" y="4171188"/>
                  </a:lnTo>
                  <a:lnTo>
                    <a:pt x="46773" y="4165171"/>
                  </a:lnTo>
                  <a:lnTo>
                    <a:pt x="22431" y="4148762"/>
                  </a:lnTo>
                  <a:lnTo>
                    <a:pt x="6018" y="4124425"/>
                  </a:lnTo>
                  <a:lnTo>
                    <a:pt x="0" y="4094619"/>
                  </a:lnTo>
                  <a:lnTo>
                    <a:pt x="0" y="76580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 descr=""/>
            <p:cNvSpPr/>
            <p:nvPr/>
          </p:nvSpPr>
          <p:spPr>
            <a:xfrm>
              <a:off x="2574036" y="1719072"/>
              <a:ext cx="175260" cy="4284345"/>
            </a:xfrm>
            <a:custGeom>
              <a:avLst/>
              <a:gdLst/>
              <a:ahLst/>
              <a:cxnLst/>
              <a:rect l="l" t="t" r="r" b="b"/>
              <a:pathLst>
                <a:path w="175260" h="4284345">
                  <a:moveTo>
                    <a:pt x="175260" y="0"/>
                  </a:moveTo>
                  <a:lnTo>
                    <a:pt x="0" y="0"/>
                  </a:lnTo>
                  <a:lnTo>
                    <a:pt x="0" y="4283964"/>
                  </a:lnTo>
                  <a:lnTo>
                    <a:pt x="175260" y="4283964"/>
                  </a:lnTo>
                  <a:lnTo>
                    <a:pt x="1752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 descr=""/>
            <p:cNvSpPr/>
            <p:nvPr/>
          </p:nvSpPr>
          <p:spPr>
            <a:xfrm>
              <a:off x="1811273" y="3862577"/>
              <a:ext cx="619125" cy="0"/>
            </a:xfrm>
            <a:custGeom>
              <a:avLst/>
              <a:gdLst/>
              <a:ahLst/>
              <a:cxnLst/>
              <a:rect l="l" t="t" r="r" b="b"/>
              <a:pathLst>
                <a:path w="619125" h="0">
                  <a:moveTo>
                    <a:pt x="618998" y="0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 descr=""/>
            <p:cNvSpPr/>
            <p:nvPr/>
          </p:nvSpPr>
          <p:spPr>
            <a:xfrm>
              <a:off x="1283969" y="3161538"/>
              <a:ext cx="216535" cy="215265"/>
            </a:xfrm>
            <a:custGeom>
              <a:avLst/>
              <a:gdLst/>
              <a:ahLst/>
              <a:cxnLst/>
              <a:rect l="l" t="t" r="r" b="b"/>
              <a:pathLst>
                <a:path w="216534" h="215264">
                  <a:moveTo>
                    <a:pt x="108204" y="0"/>
                  </a:moveTo>
                  <a:lnTo>
                    <a:pt x="66061" y="8447"/>
                  </a:lnTo>
                  <a:lnTo>
                    <a:pt x="31670" y="31480"/>
                  </a:lnTo>
                  <a:lnTo>
                    <a:pt x="8495" y="65633"/>
                  </a:lnTo>
                  <a:lnTo>
                    <a:pt x="0" y="107441"/>
                  </a:lnTo>
                  <a:lnTo>
                    <a:pt x="8495" y="149250"/>
                  </a:lnTo>
                  <a:lnTo>
                    <a:pt x="31670" y="183403"/>
                  </a:lnTo>
                  <a:lnTo>
                    <a:pt x="66061" y="206436"/>
                  </a:lnTo>
                  <a:lnTo>
                    <a:pt x="108204" y="214884"/>
                  </a:lnTo>
                  <a:lnTo>
                    <a:pt x="150346" y="206436"/>
                  </a:lnTo>
                  <a:lnTo>
                    <a:pt x="184737" y="183403"/>
                  </a:lnTo>
                  <a:lnTo>
                    <a:pt x="207912" y="149250"/>
                  </a:lnTo>
                  <a:lnTo>
                    <a:pt x="216408" y="107441"/>
                  </a:lnTo>
                  <a:lnTo>
                    <a:pt x="207912" y="65633"/>
                  </a:lnTo>
                  <a:lnTo>
                    <a:pt x="184737" y="31480"/>
                  </a:lnTo>
                  <a:lnTo>
                    <a:pt x="150346" y="8447"/>
                  </a:lnTo>
                  <a:lnTo>
                    <a:pt x="108204" y="0"/>
                  </a:lnTo>
                  <a:close/>
                </a:path>
              </a:pathLst>
            </a:custGeom>
            <a:solidFill>
              <a:srgbClr val="83E7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 descr=""/>
            <p:cNvSpPr/>
            <p:nvPr/>
          </p:nvSpPr>
          <p:spPr>
            <a:xfrm>
              <a:off x="1283969" y="3161538"/>
              <a:ext cx="216535" cy="215265"/>
            </a:xfrm>
            <a:custGeom>
              <a:avLst/>
              <a:gdLst/>
              <a:ahLst/>
              <a:cxnLst/>
              <a:rect l="l" t="t" r="r" b="b"/>
              <a:pathLst>
                <a:path w="216534" h="215264">
                  <a:moveTo>
                    <a:pt x="0" y="107441"/>
                  </a:moveTo>
                  <a:lnTo>
                    <a:pt x="8495" y="65633"/>
                  </a:lnTo>
                  <a:lnTo>
                    <a:pt x="31670" y="31480"/>
                  </a:lnTo>
                  <a:lnTo>
                    <a:pt x="66061" y="8447"/>
                  </a:lnTo>
                  <a:lnTo>
                    <a:pt x="108204" y="0"/>
                  </a:lnTo>
                  <a:lnTo>
                    <a:pt x="150346" y="8447"/>
                  </a:lnTo>
                  <a:lnTo>
                    <a:pt x="184737" y="31480"/>
                  </a:lnTo>
                  <a:lnTo>
                    <a:pt x="207912" y="65633"/>
                  </a:lnTo>
                  <a:lnTo>
                    <a:pt x="216408" y="107441"/>
                  </a:lnTo>
                  <a:lnTo>
                    <a:pt x="207912" y="149250"/>
                  </a:lnTo>
                  <a:lnTo>
                    <a:pt x="184737" y="183403"/>
                  </a:lnTo>
                  <a:lnTo>
                    <a:pt x="150346" y="206436"/>
                  </a:lnTo>
                  <a:lnTo>
                    <a:pt x="108204" y="214884"/>
                  </a:lnTo>
                  <a:lnTo>
                    <a:pt x="66061" y="206436"/>
                  </a:lnTo>
                  <a:lnTo>
                    <a:pt x="31670" y="183403"/>
                  </a:lnTo>
                  <a:lnTo>
                    <a:pt x="8495" y="149250"/>
                  </a:lnTo>
                  <a:lnTo>
                    <a:pt x="0" y="107441"/>
                  </a:lnTo>
                  <a:close/>
                </a:path>
              </a:pathLst>
            </a:custGeom>
            <a:ln w="2857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 descr=""/>
            <p:cNvSpPr/>
            <p:nvPr/>
          </p:nvSpPr>
          <p:spPr>
            <a:xfrm>
              <a:off x="1283969" y="4348733"/>
              <a:ext cx="216535" cy="215265"/>
            </a:xfrm>
            <a:custGeom>
              <a:avLst/>
              <a:gdLst/>
              <a:ahLst/>
              <a:cxnLst/>
              <a:rect l="l" t="t" r="r" b="b"/>
              <a:pathLst>
                <a:path w="216534" h="215264">
                  <a:moveTo>
                    <a:pt x="108204" y="0"/>
                  </a:moveTo>
                  <a:lnTo>
                    <a:pt x="66061" y="8447"/>
                  </a:lnTo>
                  <a:lnTo>
                    <a:pt x="31670" y="31480"/>
                  </a:lnTo>
                  <a:lnTo>
                    <a:pt x="8495" y="65633"/>
                  </a:lnTo>
                  <a:lnTo>
                    <a:pt x="0" y="107442"/>
                  </a:lnTo>
                  <a:lnTo>
                    <a:pt x="8495" y="149250"/>
                  </a:lnTo>
                  <a:lnTo>
                    <a:pt x="31670" y="183403"/>
                  </a:lnTo>
                  <a:lnTo>
                    <a:pt x="66061" y="206436"/>
                  </a:lnTo>
                  <a:lnTo>
                    <a:pt x="108204" y="214884"/>
                  </a:lnTo>
                  <a:lnTo>
                    <a:pt x="150346" y="206436"/>
                  </a:lnTo>
                  <a:lnTo>
                    <a:pt x="184737" y="183403"/>
                  </a:lnTo>
                  <a:lnTo>
                    <a:pt x="207912" y="149250"/>
                  </a:lnTo>
                  <a:lnTo>
                    <a:pt x="216408" y="107442"/>
                  </a:lnTo>
                  <a:lnTo>
                    <a:pt x="207912" y="65633"/>
                  </a:lnTo>
                  <a:lnTo>
                    <a:pt x="184737" y="31480"/>
                  </a:lnTo>
                  <a:lnTo>
                    <a:pt x="150346" y="8447"/>
                  </a:lnTo>
                  <a:lnTo>
                    <a:pt x="108204" y="0"/>
                  </a:lnTo>
                  <a:close/>
                </a:path>
              </a:pathLst>
            </a:custGeom>
            <a:solidFill>
              <a:srgbClr val="83E7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 descr=""/>
            <p:cNvSpPr/>
            <p:nvPr/>
          </p:nvSpPr>
          <p:spPr>
            <a:xfrm>
              <a:off x="1283969" y="4348733"/>
              <a:ext cx="216535" cy="215265"/>
            </a:xfrm>
            <a:custGeom>
              <a:avLst/>
              <a:gdLst/>
              <a:ahLst/>
              <a:cxnLst/>
              <a:rect l="l" t="t" r="r" b="b"/>
              <a:pathLst>
                <a:path w="216534" h="215264">
                  <a:moveTo>
                    <a:pt x="0" y="107442"/>
                  </a:moveTo>
                  <a:lnTo>
                    <a:pt x="8495" y="65633"/>
                  </a:lnTo>
                  <a:lnTo>
                    <a:pt x="31670" y="31480"/>
                  </a:lnTo>
                  <a:lnTo>
                    <a:pt x="66061" y="8447"/>
                  </a:lnTo>
                  <a:lnTo>
                    <a:pt x="108204" y="0"/>
                  </a:lnTo>
                  <a:lnTo>
                    <a:pt x="150346" y="8447"/>
                  </a:lnTo>
                  <a:lnTo>
                    <a:pt x="184737" y="31480"/>
                  </a:lnTo>
                  <a:lnTo>
                    <a:pt x="207912" y="65633"/>
                  </a:lnTo>
                  <a:lnTo>
                    <a:pt x="216408" y="107442"/>
                  </a:lnTo>
                  <a:lnTo>
                    <a:pt x="207912" y="149250"/>
                  </a:lnTo>
                  <a:lnTo>
                    <a:pt x="184737" y="183403"/>
                  </a:lnTo>
                  <a:lnTo>
                    <a:pt x="150346" y="206436"/>
                  </a:lnTo>
                  <a:lnTo>
                    <a:pt x="108204" y="214884"/>
                  </a:lnTo>
                  <a:lnTo>
                    <a:pt x="66061" y="206436"/>
                  </a:lnTo>
                  <a:lnTo>
                    <a:pt x="31670" y="183403"/>
                  </a:lnTo>
                  <a:lnTo>
                    <a:pt x="8495" y="149250"/>
                  </a:lnTo>
                  <a:lnTo>
                    <a:pt x="0" y="107442"/>
                  </a:lnTo>
                  <a:close/>
                </a:path>
              </a:pathLst>
            </a:custGeom>
            <a:ln w="2857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3" name="object 123" descr=""/>
          <p:cNvSpPr txBox="1"/>
          <p:nvPr/>
        </p:nvSpPr>
        <p:spPr>
          <a:xfrm>
            <a:off x="576783" y="6438087"/>
            <a:ext cx="1303655" cy="249554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dirty="0" sz="600">
                <a:latin typeface="Arial"/>
                <a:cs typeface="Arial"/>
              </a:rPr>
              <a:t>*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Jämfört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med föregående</a:t>
            </a:r>
            <a:r>
              <a:rPr dirty="0" sz="600" spc="-10">
                <a:latin typeface="Arial"/>
                <a:cs typeface="Arial"/>
              </a:rPr>
              <a:t> tillfälle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z="600">
                <a:latin typeface="Arial"/>
                <a:cs typeface="Arial"/>
              </a:rPr>
              <a:t>**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Jämfört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med</a:t>
            </a:r>
            <a:r>
              <a:rPr dirty="0" sz="600" spc="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Vardaga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-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Region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Syd</a:t>
            </a:r>
            <a:endParaRPr sz="600">
              <a:latin typeface="Arial"/>
              <a:cs typeface="Arial"/>
            </a:endParaRPr>
          </a:p>
        </p:txBody>
      </p:sp>
      <p:sp>
        <p:nvSpPr>
          <p:cNvPr id="124" name="object 124" descr=""/>
          <p:cNvSpPr txBox="1"/>
          <p:nvPr/>
        </p:nvSpPr>
        <p:spPr>
          <a:xfrm>
            <a:off x="1195527" y="3036189"/>
            <a:ext cx="427990" cy="296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Förändring*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500">
              <a:latin typeface="Arial"/>
              <a:cs typeface="Arial"/>
            </a:endParaRPr>
          </a:p>
          <a:p>
            <a:pPr algn="ctr" marR="27940">
              <a:lnSpc>
                <a:spcPct val="100000"/>
              </a:lnSpc>
            </a:pPr>
            <a:r>
              <a:rPr dirty="0" sz="700" spc="-25">
                <a:solidFill>
                  <a:srgbClr val="FFFFFF"/>
                </a:solidFill>
                <a:latin typeface="Arial"/>
                <a:cs typeface="Arial"/>
              </a:rPr>
              <a:t>+2</a:t>
            </a:r>
            <a:endParaRPr sz="700">
              <a:latin typeface="Arial"/>
              <a:cs typeface="Arial"/>
            </a:endParaRPr>
          </a:p>
        </p:txBody>
      </p:sp>
      <p:sp>
        <p:nvSpPr>
          <p:cNvPr id="125" name="object 125" descr=""/>
          <p:cNvSpPr txBox="1"/>
          <p:nvPr/>
        </p:nvSpPr>
        <p:spPr>
          <a:xfrm>
            <a:off x="1166875" y="3610178"/>
            <a:ext cx="475615" cy="1075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18415">
              <a:lnSpc>
                <a:spcPct val="100000"/>
              </a:lnSpc>
              <a:spcBef>
                <a:spcPts val="100"/>
              </a:spcBef>
            </a:pPr>
            <a:r>
              <a:rPr dirty="0" sz="3000" spc="-25" b="1">
                <a:latin typeface="Arial"/>
                <a:cs typeface="Arial"/>
              </a:rPr>
              <a:t>95</a:t>
            </a:r>
            <a:endParaRPr sz="3000">
              <a:latin typeface="Arial"/>
              <a:cs typeface="Arial"/>
            </a:endParaRPr>
          </a:p>
          <a:p>
            <a:pPr algn="ctr" marR="18415">
              <a:lnSpc>
                <a:spcPct val="100000"/>
              </a:lnSpc>
              <a:spcBef>
                <a:spcPts val="2525"/>
              </a:spcBef>
            </a:pPr>
            <a:r>
              <a:rPr dirty="0" sz="700" spc="-25">
                <a:solidFill>
                  <a:srgbClr val="FFFFFF"/>
                </a:solidFill>
                <a:latin typeface="Arial"/>
                <a:cs typeface="Arial"/>
              </a:rPr>
              <a:t>+21</a:t>
            </a:r>
            <a:endParaRPr sz="700">
              <a:latin typeface="Arial"/>
              <a:cs typeface="Arial"/>
            </a:endParaRPr>
          </a:p>
          <a:p>
            <a:pPr algn="ctr" marL="7620">
              <a:lnSpc>
                <a:spcPct val="100000"/>
              </a:lnSpc>
              <a:spcBef>
                <a:spcPts val="575"/>
              </a:spcBef>
            </a:pPr>
            <a:r>
              <a:rPr dirty="0" sz="600" spc="-10">
                <a:latin typeface="Arial"/>
                <a:cs typeface="Arial"/>
              </a:rPr>
              <a:t>Benchmark**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26" name="object 126" descr=""/>
          <p:cNvGrpSpPr/>
          <p:nvPr/>
        </p:nvGrpSpPr>
        <p:grpSpPr>
          <a:xfrm>
            <a:off x="1377886" y="1937161"/>
            <a:ext cx="1702435" cy="3846829"/>
            <a:chOff x="1377886" y="1937161"/>
            <a:chExt cx="1702435" cy="3846829"/>
          </a:xfrm>
        </p:grpSpPr>
        <p:sp>
          <p:nvSpPr>
            <p:cNvPr id="127" name="object 127" descr=""/>
            <p:cNvSpPr/>
            <p:nvPr/>
          </p:nvSpPr>
          <p:spPr>
            <a:xfrm>
              <a:off x="1392174" y="3371849"/>
              <a:ext cx="0" cy="970915"/>
            </a:xfrm>
            <a:custGeom>
              <a:avLst/>
              <a:gdLst/>
              <a:ahLst/>
              <a:cxnLst/>
              <a:rect l="l" t="t" r="r" b="b"/>
              <a:pathLst>
                <a:path w="0" h="970914">
                  <a:moveTo>
                    <a:pt x="0" y="970788"/>
                  </a:moveTo>
                  <a:lnTo>
                    <a:pt x="0" y="760476"/>
                  </a:lnTo>
                </a:path>
                <a:path w="0" h="970914">
                  <a:moveTo>
                    <a:pt x="0" y="220852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28" name="object 12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866802" y="1937161"/>
              <a:ext cx="211598" cy="209995"/>
            </a:xfrm>
            <a:prstGeom prst="rect">
              <a:avLst/>
            </a:prstGeom>
          </p:spPr>
        </p:pic>
        <p:pic>
          <p:nvPicPr>
            <p:cNvPr id="129" name="object 12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865199" y="2665611"/>
              <a:ext cx="214804" cy="208517"/>
            </a:xfrm>
            <a:prstGeom prst="rect">
              <a:avLst/>
            </a:prstGeom>
          </p:spPr>
        </p:pic>
        <p:pic>
          <p:nvPicPr>
            <p:cNvPr id="130" name="object 130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866802" y="3392559"/>
              <a:ext cx="209995" cy="208517"/>
            </a:xfrm>
            <a:prstGeom prst="rect">
              <a:avLst/>
            </a:prstGeom>
          </p:spPr>
        </p:pic>
        <p:pic>
          <p:nvPicPr>
            <p:cNvPr id="131" name="object 131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866802" y="4119507"/>
              <a:ext cx="209995" cy="208517"/>
            </a:xfrm>
            <a:prstGeom prst="rect">
              <a:avLst/>
            </a:prstGeom>
          </p:spPr>
        </p:pic>
        <p:pic>
          <p:nvPicPr>
            <p:cNvPr id="132" name="object 132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866802" y="4846455"/>
              <a:ext cx="209995" cy="208517"/>
            </a:xfrm>
            <a:prstGeom prst="rect">
              <a:avLst/>
            </a:prstGeom>
          </p:spPr>
        </p:pic>
        <p:pic>
          <p:nvPicPr>
            <p:cNvPr id="133" name="object 133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890847" y="5573403"/>
              <a:ext cx="163508" cy="21010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7451" y="798703"/>
            <a:ext cx="540321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Teambarometerindex:</a:t>
            </a:r>
            <a:r>
              <a:rPr dirty="0" spc="-125"/>
              <a:t> </a:t>
            </a:r>
            <a:r>
              <a:rPr dirty="0" spc="-25"/>
              <a:t>95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1336928" y="1841373"/>
            <a:ext cx="4519930" cy="3968750"/>
            <a:chOff x="1336928" y="1841373"/>
            <a:chExt cx="4519930" cy="3968750"/>
          </a:xfrm>
        </p:grpSpPr>
        <p:sp>
          <p:nvSpPr>
            <p:cNvPr id="4" name="object 4" descr=""/>
            <p:cNvSpPr/>
            <p:nvPr/>
          </p:nvSpPr>
          <p:spPr>
            <a:xfrm>
              <a:off x="1391411" y="1981200"/>
              <a:ext cx="4348480" cy="3823970"/>
            </a:xfrm>
            <a:custGeom>
              <a:avLst/>
              <a:gdLst/>
              <a:ahLst/>
              <a:cxnLst/>
              <a:rect l="l" t="t" r="r" b="b"/>
              <a:pathLst>
                <a:path w="4348480" h="3823970">
                  <a:moveTo>
                    <a:pt x="0" y="2549652"/>
                  </a:moveTo>
                  <a:lnTo>
                    <a:pt x="4347972" y="2549652"/>
                  </a:lnTo>
                </a:path>
                <a:path w="4348480" h="3823970">
                  <a:moveTo>
                    <a:pt x="0" y="1274064"/>
                  </a:moveTo>
                  <a:lnTo>
                    <a:pt x="4347972" y="1274064"/>
                  </a:lnTo>
                </a:path>
                <a:path w="4348480" h="3823970">
                  <a:moveTo>
                    <a:pt x="0" y="0"/>
                  </a:moveTo>
                  <a:lnTo>
                    <a:pt x="4240530" y="0"/>
                  </a:lnTo>
                </a:path>
                <a:path w="4348480" h="3823970">
                  <a:moveTo>
                    <a:pt x="0" y="0"/>
                  </a:moveTo>
                  <a:lnTo>
                    <a:pt x="0" y="3823716"/>
                  </a:lnTo>
                </a:path>
                <a:path w="4348480" h="3823970">
                  <a:moveTo>
                    <a:pt x="627888" y="0"/>
                  </a:moveTo>
                  <a:lnTo>
                    <a:pt x="627888" y="3823716"/>
                  </a:lnTo>
                </a:path>
                <a:path w="4348480" h="3823970">
                  <a:moveTo>
                    <a:pt x="1255776" y="0"/>
                  </a:moveTo>
                  <a:lnTo>
                    <a:pt x="1255776" y="3823716"/>
                  </a:lnTo>
                </a:path>
                <a:path w="4348480" h="3823970">
                  <a:moveTo>
                    <a:pt x="1876043" y="0"/>
                  </a:moveTo>
                  <a:lnTo>
                    <a:pt x="1876043" y="3823716"/>
                  </a:lnTo>
                </a:path>
                <a:path w="4348480" h="3823970">
                  <a:moveTo>
                    <a:pt x="2490216" y="0"/>
                  </a:moveTo>
                  <a:lnTo>
                    <a:pt x="2490216" y="3823716"/>
                  </a:lnTo>
                </a:path>
                <a:path w="4348480" h="3823970">
                  <a:moveTo>
                    <a:pt x="3119628" y="0"/>
                  </a:moveTo>
                  <a:lnTo>
                    <a:pt x="3119628" y="3823716"/>
                  </a:lnTo>
                </a:path>
                <a:path w="4348480" h="3823970">
                  <a:moveTo>
                    <a:pt x="3747516" y="0"/>
                  </a:moveTo>
                  <a:lnTo>
                    <a:pt x="3747516" y="3823716"/>
                  </a:lnTo>
                </a:path>
                <a:path w="4348480" h="3823970">
                  <a:moveTo>
                    <a:pt x="0" y="3823716"/>
                  </a:moveTo>
                  <a:lnTo>
                    <a:pt x="4347972" y="3823716"/>
                  </a:lnTo>
                  <a:lnTo>
                    <a:pt x="4347972" y="0"/>
                  </a:lnTo>
                  <a:lnTo>
                    <a:pt x="0" y="0"/>
                  </a:lnTo>
                  <a:lnTo>
                    <a:pt x="0" y="3823716"/>
                  </a:lnTo>
                  <a:close/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391411" y="2171700"/>
              <a:ext cx="4348480" cy="3633470"/>
            </a:xfrm>
            <a:custGeom>
              <a:avLst/>
              <a:gdLst/>
              <a:ahLst/>
              <a:cxnLst/>
              <a:rect l="l" t="t" r="r" b="b"/>
              <a:pathLst>
                <a:path w="4348480" h="3633470">
                  <a:moveTo>
                    <a:pt x="4347972" y="0"/>
                  </a:moveTo>
                  <a:lnTo>
                    <a:pt x="4012691" y="76200"/>
                  </a:lnTo>
                  <a:lnTo>
                    <a:pt x="3678936" y="0"/>
                  </a:lnTo>
                  <a:lnTo>
                    <a:pt x="2962655" y="0"/>
                  </a:lnTo>
                  <a:lnTo>
                    <a:pt x="2580132" y="76200"/>
                  </a:lnTo>
                  <a:lnTo>
                    <a:pt x="2197608" y="76200"/>
                  </a:lnTo>
                  <a:lnTo>
                    <a:pt x="1815083" y="0"/>
                  </a:lnTo>
                  <a:lnTo>
                    <a:pt x="1481327" y="458724"/>
                  </a:lnTo>
                  <a:lnTo>
                    <a:pt x="1098804" y="726948"/>
                  </a:lnTo>
                  <a:lnTo>
                    <a:pt x="477012" y="38100"/>
                  </a:lnTo>
                  <a:lnTo>
                    <a:pt x="0" y="38100"/>
                  </a:lnTo>
                  <a:lnTo>
                    <a:pt x="0" y="3633216"/>
                  </a:lnTo>
                  <a:lnTo>
                    <a:pt x="4347972" y="3633216"/>
                  </a:lnTo>
                  <a:lnTo>
                    <a:pt x="4347972" y="0"/>
                  </a:lnTo>
                  <a:close/>
                </a:path>
              </a:pathLst>
            </a:custGeom>
            <a:solidFill>
              <a:srgbClr val="F1F1F1">
                <a:alpha val="5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391411" y="5804916"/>
              <a:ext cx="4348480" cy="0"/>
            </a:xfrm>
            <a:custGeom>
              <a:avLst/>
              <a:gdLst/>
              <a:ahLst/>
              <a:cxnLst/>
              <a:rect l="l" t="t" r="r" b="b"/>
              <a:pathLst>
                <a:path w="4348480" h="0">
                  <a:moveTo>
                    <a:pt x="0" y="0"/>
                  </a:moveTo>
                  <a:lnTo>
                    <a:pt x="434797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390649" y="2937510"/>
              <a:ext cx="4348480" cy="228600"/>
            </a:xfrm>
            <a:custGeom>
              <a:avLst/>
              <a:gdLst/>
              <a:ahLst/>
              <a:cxnLst/>
              <a:rect l="l" t="t" r="r" b="b"/>
              <a:pathLst>
                <a:path w="4348480" h="228600">
                  <a:moveTo>
                    <a:pt x="0" y="38100"/>
                  </a:moveTo>
                  <a:lnTo>
                    <a:pt x="478536" y="0"/>
                  </a:lnTo>
                  <a:lnTo>
                    <a:pt x="1098804" y="0"/>
                  </a:lnTo>
                  <a:lnTo>
                    <a:pt x="1481327" y="0"/>
                  </a:lnTo>
                  <a:lnTo>
                    <a:pt x="1816608" y="0"/>
                  </a:lnTo>
                  <a:lnTo>
                    <a:pt x="2197608" y="228600"/>
                  </a:lnTo>
                  <a:lnTo>
                    <a:pt x="2580132" y="76200"/>
                  </a:lnTo>
                  <a:lnTo>
                    <a:pt x="2962655" y="38100"/>
                  </a:lnTo>
                  <a:lnTo>
                    <a:pt x="3678936" y="0"/>
                  </a:lnTo>
                  <a:lnTo>
                    <a:pt x="4014216" y="0"/>
                  </a:lnTo>
                  <a:lnTo>
                    <a:pt x="4347972" y="38100"/>
                  </a:lnTo>
                </a:path>
              </a:pathLst>
            </a:custGeom>
            <a:ln w="19050">
              <a:solidFill>
                <a:srgbClr val="BEBEBE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36928" y="2921889"/>
              <a:ext cx="105918" cy="105918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15464" y="2883789"/>
              <a:ext cx="105918" cy="105918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35732" y="2883789"/>
              <a:ext cx="105918" cy="105918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18256" y="2883789"/>
              <a:ext cx="105918" cy="105918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53536" y="2883789"/>
              <a:ext cx="105917" cy="105918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34536" y="3112389"/>
              <a:ext cx="105917" cy="105918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17061" y="2959989"/>
              <a:ext cx="105917" cy="105918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99584" y="2921889"/>
              <a:ext cx="105917" cy="105918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15864" y="2883789"/>
              <a:ext cx="105918" cy="105918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51144" y="2883789"/>
              <a:ext cx="105917" cy="105918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84900" y="2921889"/>
              <a:ext cx="105918" cy="105918"/>
            </a:xfrm>
            <a:prstGeom prst="rect">
              <a:avLst/>
            </a:prstGeom>
          </p:spPr>
        </p:pic>
        <p:sp>
          <p:nvSpPr>
            <p:cNvPr id="19" name="object 19" descr=""/>
            <p:cNvSpPr/>
            <p:nvPr/>
          </p:nvSpPr>
          <p:spPr>
            <a:xfrm>
              <a:off x="1390649" y="2172462"/>
              <a:ext cx="4348480" cy="725805"/>
            </a:xfrm>
            <a:custGeom>
              <a:avLst/>
              <a:gdLst/>
              <a:ahLst/>
              <a:cxnLst/>
              <a:rect l="l" t="t" r="r" b="b"/>
              <a:pathLst>
                <a:path w="4348480" h="725805">
                  <a:moveTo>
                    <a:pt x="0" y="38100"/>
                  </a:moveTo>
                  <a:lnTo>
                    <a:pt x="478536" y="38100"/>
                  </a:lnTo>
                  <a:lnTo>
                    <a:pt x="1098804" y="725424"/>
                  </a:lnTo>
                  <a:lnTo>
                    <a:pt x="1481327" y="458724"/>
                  </a:lnTo>
                  <a:lnTo>
                    <a:pt x="1816608" y="0"/>
                  </a:lnTo>
                  <a:lnTo>
                    <a:pt x="2197608" y="76200"/>
                  </a:lnTo>
                  <a:lnTo>
                    <a:pt x="2580132" y="76200"/>
                  </a:lnTo>
                  <a:lnTo>
                    <a:pt x="2962655" y="0"/>
                  </a:lnTo>
                  <a:lnTo>
                    <a:pt x="3678936" y="0"/>
                  </a:lnTo>
                  <a:lnTo>
                    <a:pt x="4014216" y="76200"/>
                  </a:lnTo>
                  <a:lnTo>
                    <a:pt x="4347972" y="0"/>
                  </a:lnTo>
                </a:path>
              </a:pathLst>
            </a:custGeom>
            <a:ln w="19049">
              <a:solidFill>
                <a:srgbClr val="4D4D4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36928" y="2156841"/>
              <a:ext cx="105918" cy="105918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15464" y="2156841"/>
              <a:ext cx="105918" cy="105918"/>
            </a:xfrm>
            <a:prstGeom prst="rect">
              <a:avLst/>
            </a:prstGeom>
          </p:spPr>
        </p:pic>
        <p:pic>
          <p:nvPicPr>
            <p:cNvPr id="22" name="object 2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5732" y="2844165"/>
              <a:ext cx="105918" cy="105918"/>
            </a:xfrm>
            <a:prstGeom prst="rect">
              <a:avLst/>
            </a:prstGeom>
          </p:spPr>
        </p:pic>
        <p:pic>
          <p:nvPicPr>
            <p:cNvPr id="23" name="object 2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18256" y="2577465"/>
              <a:ext cx="105918" cy="105918"/>
            </a:xfrm>
            <a:prstGeom prst="rect">
              <a:avLst/>
            </a:prstGeom>
          </p:spPr>
        </p:pic>
        <p:pic>
          <p:nvPicPr>
            <p:cNvPr id="24" name="object 24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53536" y="2118741"/>
              <a:ext cx="105917" cy="105918"/>
            </a:xfrm>
            <a:prstGeom prst="rect">
              <a:avLst/>
            </a:prstGeom>
          </p:spPr>
        </p:pic>
        <p:pic>
          <p:nvPicPr>
            <p:cNvPr id="25" name="object 2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34536" y="2194941"/>
              <a:ext cx="105917" cy="105918"/>
            </a:xfrm>
            <a:prstGeom prst="rect">
              <a:avLst/>
            </a:prstGeom>
          </p:spPr>
        </p:pic>
        <p:pic>
          <p:nvPicPr>
            <p:cNvPr id="26" name="object 2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17061" y="2194941"/>
              <a:ext cx="105917" cy="105918"/>
            </a:xfrm>
            <a:prstGeom prst="rect">
              <a:avLst/>
            </a:prstGeom>
          </p:spPr>
        </p:pic>
        <p:pic>
          <p:nvPicPr>
            <p:cNvPr id="27" name="object 2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99584" y="2118741"/>
              <a:ext cx="105917" cy="105918"/>
            </a:xfrm>
            <a:prstGeom prst="rect">
              <a:avLst/>
            </a:prstGeom>
          </p:spPr>
        </p:pic>
        <p:pic>
          <p:nvPicPr>
            <p:cNvPr id="28" name="object 2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15864" y="2118741"/>
              <a:ext cx="105918" cy="105918"/>
            </a:xfrm>
            <a:prstGeom prst="rect">
              <a:avLst/>
            </a:prstGeom>
          </p:spPr>
        </p:pic>
        <p:pic>
          <p:nvPicPr>
            <p:cNvPr id="29" name="object 2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51144" y="2194941"/>
              <a:ext cx="105917" cy="105918"/>
            </a:xfrm>
            <a:prstGeom prst="rect">
              <a:avLst/>
            </a:prstGeom>
          </p:spPr>
        </p:pic>
        <p:pic>
          <p:nvPicPr>
            <p:cNvPr id="30" name="object 3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22416" y="1841373"/>
              <a:ext cx="233934" cy="404749"/>
            </a:xfrm>
            <a:prstGeom prst="rect">
              <a:avLst/>
            </a:prstGeom>
          </p:spPr>
        </p:pic>
      </p:grpSp>
      <p:sp>
        <p:nvSpPr>
          <p:cNvPr id="31" name="object 31" descr=""/>
          <p:cNvSpPr txBox="1"/>
          <p:nvPr/>
        </p:nvSpPr>
        <p:spPr>
          <a:xfrm>
            <a:off x="5656834" y="1867280"/>
            <a:ext cx="165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solidFill>
                  <a:srgbClr val="494948"/>
                </a:solidFill>
                <a:latin typeface="Arial"/>
                <a:cs typeface="Arial"/>
              </a:rPr>
              <a:t>95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198575" y="5706262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127861" y="4431538"/>
            <a:ext cx="165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33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1127861" y="3156966"/>
            <a:ext cx="165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67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1057147" y="1881886"/>
            <a:ext cx="2374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100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1257680" y="5831535"/>
            <a:ext cx="2673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mar-</a:t>
            </a:r>
            <a:r>
              <a:rPr dirty="0" sz="600" spc="-2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1900554" y="5831535"/>
            <a:ext cx="236854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jun-</a:t>
            </a:r>
            <a:r>
              <a:rPr dirty="0" sz="600" spc="-2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2518029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sep-</a:t>
            </a:r>
            <a:r>
              <a:rPr dirty="0" sz="600" spc="-3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3139185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dec-</a:t>
            </a:r>
            <a:r>
              <a:rPr dirty="0" sz="600" spc="-3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3749421" y="5831535"/>
            <a:ext cx="2673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mar-</a:t>
            </a:r>
            <a:r>
              <a:rPr dirty="0" sz="600" spc="-2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4392295" y="5831535"/>
            <a:ext cx="236854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jun-</a:t>
            </a:r>
            <a:r>
              <a:rPr dirty="0" sz="600" spc="-2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5009769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sep-</a:t>
            </a:r>
            <a:r>
              <a:rPr dirty="0" sz="600" spc="-3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3" name="object 43" descr=""/>
          <p:cNvGrpSpPr/>
          <p:nvPr/>
        </p:nvGrpSpPr>
        <p:grpSpPr>
          <a:xfrm>
            <a:off x="824674" y="1452562"/>
            <a:ext cx="5178425" cy="4582795"/>
            <a:chOff x="824674" y="1452562"/>
            <a:chExt cx="5178425" cy="4582795"/>
          </a:xfrm>
        </p:grpSpPr>
        <p:sp>
          <p:nvSpPr>
            <p:cNvPr id="44" name="object 44" descr=""/>
            <p:cNvSpPr/>
            <p:nvPr/>
          </p:nvSpPr>
          <p:spPr>
            <a:xfrm>
              <a:off x="899159" y="1915668"/>
              <a:ext cx="125095" cy="127000"/>
            </a:xfrm>
            <a:custGeom>
              <a:avLst/>
              <a:gdLst/>
              <a:ahLst/>
              <a:cxnLst/>
              <a:rect l="l" t="t" r="r" b="b"/>
              <a:pathLst>
                <a:path w="125094" h="127000">
                  <a:moveTo>
                    <a:pt x="124968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4968" y="126491"/>
                  </a:lnTo>
                  <a:lnTo>
                    <a:pt x="124968" y="0"/>
                  </a:lnTo>
                  <a:close/>
                </a:path>
              </a:pathLst>
            </a:custGeom>
            <a:solidFill>
              <a:srgbClr val="70AEE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899159" y="3189732"/>
              <a:ext cx="125095" cy="127000"/>
            </a:xfrm>
            <a:custGeom>
              <a:avLst/>
              <a:gdLst/>
              <a:ahLst/>
              <a:cxnLst/>
              <a:rect l="l" t="t" r="r" b="b"/>
              <a:pathLst>
                <a:path w="125094" h="127000">
                  <a:moveTo>
                    <a:pt x="124968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4968" y="126491"/>
                  </a:lnTo>
                  <a:lnTo>
                    <a:pt x="124968" y="0"/>
                  </a:lnTo>
                  <a:close/>
                </a:path>
              </a:pathLst>
            </a:custGeom>
            <a:solidFill>
              <a:srgbClr val="83E7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899159" y="4463795"/>
              <a:ext cx="125095" cy="127000"/>
            </a:xfrm>
            <a:custGeom>
              <a:avLst/>
              <a:gdLst/>
              <a:ahLst/>
              <a:cxnLst/>
              <a:rect l="l" t="t" r="r" b="b"/>
              <a:pathLst>
                <a:path w="125094" h="127000">
                  <a:moveTo>
                    <a:pt x="124968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4968" y="126491"/>
                  </a:lnTo>
                  <a:lnTo>
                    <a:pt x="124968" y="0"/>
                  </a:lnTo>
                  <a:close/>
                </a:path>
              </a:pathLst>
            </a:custGeom>
            <a:solidFill>
              <a:srgbClr val="FFE4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899159" y="5737859"/>
              <a:ext cx="125095" cy="127000"/>
            </a:xfrm>
            <a:custGeom>
              <a:avLst/>
              <a:gdLst/>
              <a:ahLst/>
              <a:cxnLst/>
              <a:rect l="l" t="t" r="r" b="b"/>
              <a:pathLst>
                <a:path w="125094" h="127000">
                  <a:moveTo>
                    <a:pt x="124968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4968" y="126491"/>
                  </a:lnTo>
                  <a:lnTo>
                    <a:pt x="124968" y="0"/>
                  </a:lnTo>
                  <a:close/>
                </a:path>
              </a:pathLst>
            </a:custGeom>
            <a:solidFill>
              <a:srgbClr val="FD9D9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838961" y="1593342"/>
              <a:ext cx="5149850" cy="4427220"/>
            </a:xfrm>
            <a:custGeom>
              <a:avLst/>
              <a:gdLst/>
              <a:ahLst/>
              <a:cxnLst/>
              <a:rect l="l" t="t" r="r" b="b"/>
              <a:pathLst>
                <a:path w="5149850" h="4427220">
                  <a:moveTo>
                    <a:pt x="0" y="80391"/>
                  </a:moveTo>
                  <a:lnTo>
                    <a:pt x="6317" y="49077"/>
                  </a:lnTo>
                  <a:lnTo>
                    <a:pt x="23547" y="23526"/>
                  </a:lnTo>
                  <a:lnTo>
                    <a:pt x="49104" y="6310"/>
                  </a:lnTo>
                  <a:lnTo>
                    <a:pt x="80403" y="0"/>
                  </a:lnTo>
                  <a:lnTo>
                    <a:pt x="5069205" y="0"/>
                  </a:lnTo>
                  <a:lnTo>
                    <a:pt x="5100518" y="6310"/>
                  </a:lnTo>
                  <a:lnTo>
                    <a:pt x="5126069" y="23526"/>
                  </a:lnTo>
                  <a:lnTo>
                    <a:pt x="5143285" y="49077"/>
                  </a:lnTo>
                  <a:lnTo>
                    <a:pt x="5149596" y="80391"/>
                  </a:lnTo>
                  <a:lnTo>
                    <a:pt x="5149596" y="4346816"/>
                  </a:lnTo>
                  <a:lnTo>
                    <a:pt x="5143285" y="4378115"/>
                  </a:lnTo>
                  <a:lnTo>
                    <a:pt x="5126069" y="4403672"/>
                  </a:lnTo>
                  <a:lnTo>
                    <a:pt x="5100518" y="4420902"/>
                  </a:lnTo>
                  <a:lnTo>
                    <a:pt x="5069205" y="4427220"/>
                  </a:lnTo>
                  <a:lnTo>
                    <a:pt x="80403" y="4427220"/>
                  </a:lnTo>
                  <a:lnTo>
                    <a:pt x="49104" y="4420902"/>
                  </a:lnTo>
                  <a:lnTo>
                    <a:pt x="23547" y="4403672"/>
                  </a:lnTo>
                  <a:lnTo>
                    <a:pt x="6317" y="4378115"/>
                  </a:lnTo>
                  <a:lnTo>
                    <a:pt x="0" y="4346816"/>
                  </a:lnTo>
                  <a:lnTo>
                    <a:pt x="0" y="80391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2126741" y="1466850"/>
              <a:ext cx="2569845" cy="247015"/>
            </a:xfrm>
            <a:custGeom>
              <a:avLst/>
              <a:gdLst/>
              <a:ahLst/>
              <a:cxnLst/>
              <a:rect l="l" t="t" r="r" b="b"/>
              <a:pathLst>
                <a:path w="2569845" h="247014">
                  <a:moveTo>
                    <a:pt x="2446020" y="0"/>
                  </a:moveTo>
                  <a:lnTo>
                    <a:pt x="123443" y="0"/>
                  </a:lnTo>
                  <a:lnTo>
                    <a:pt x="75384" y="9697"/>
                  </a:lnTo>
                  <a:lnTo>
                    <a:pt x="36147" y="36147"/>
                  </a:lnTo>
                  <a:lnTo>
                    <a:pt x="9697" y="75384"/>
                  </a:lnTo>
                  <a:lnTo>
                    <a:pt x="0" y="123444"/>
                  </a:lnTo>
                  <a:lnTo>
                    <a:pt x="9697" y="171503"/>
                  </a:lnTo>
                  <a:lnTo>
                    <a:pt x="36147" y="210740"/>
                  </a:lnTo>
                  <a:lnTo>
                    <a:pt x="75384" y="237190"/>
                  </a:lnTo>
                  <a:lnTo>
                    <a:pt x="123443" y="246887"/>
                  </a:lnTo>
                  <a:lnTo>
                    <a:pt x="2446020" y="246887"/>
                  </a:lnTo>
                  <a:lnTo>
                    <a:pt x="2494079" y="237190"/>
                  </a:lnTo>
                  <a:lnTo>
                    <a:pt x="2533316" y="210740"/>
                  </a:lnTo>
                  <a:lnTo>
                    <a:pt x="2559766" y="171503"/>
                  </a:lnTo>
                  <a:lnTo>
                    <a:pt x="2569463" y="123444"/>
                  </a:lnTo>
                  <a:lnTo>
                    <a:pt x="2559766" y="75384"/>
                  </a:lnTo>
                  <a:lnTo>
                    <a:pt x="2533316" y="36147"/>
                  </a:lnTo>
                  <a:lnTo>
                    <a:pt x="2494079" y="9697"/>
                  </a:lnTo>
                  <a:lnTo>
                    <a:pt x="24460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2126741" y="1466850"/>
              <a:ext cx="2569845" cy="247015"/>
            </a:xfrm>
            <a:custGeom>
              <a:avLst/>
              <a:gdLst/>
              <a:ahLst/>
              <a:cxnLst/>
              <a:rect l="l" t="t" r="r" b="b"/>
              <a:pathLst>
                <a:path w="2569845" h="247014">
                  <a:moveTo>
                    <a:pt x="0" y="123444"/>
                  </a:moveTo>
                  <a:lnTo>
                    <a:pt x="9697" y="75384"/>
                  </a:lnTo>
                  <a:lnTo>
                    <a:pt x="36147" y="36147"/>
                  </a:lnTo>
                  <a:lnTo>
                    <a:pt x="75384" y="9697"/>
                  </a:lnTo>
                  <a:lnTo>
                    <a:pt x="123443" y="0"/>
                  </a:lnTo>
                  <a:lnTo>
                    <a:pt x="2446020" y="0"/>
                  </a:lnTo>
                  <a:lnTo>
                    <a:pt x="2494079" y="9697"/>
                  </a:lnTo>
                  <a:lnTo>
                    <a:pt x="2533316" y="36147"/>
                  </a:lnTo>
                  <a:lnTo>
                    <a:pt x="2559766" y="75384"/>
                  </a:lnTo>
                  <a:lnTo>
                    <a:pt x="2569463" y="123444"/>
                  </a:lnTo>
                  <a:lnTo>
                    <a:pt x="2559766" y="171503"/>
                  </a:lnTo>
                  <a:lnTo>
                    <a:pt x="2533316" y="210740"/>
                  </a:lnTo>
                  <a:lnTo>
                    <a:pt x="2494079" y="237190"/>
                  </a:lnTo>
                  <a:lnTo>
                    <a:pt x="2446020" y="246887"/>
                  </a:lnTo>
                  <a:lnTo>
                    <a:pt x="123443" y="246887"/>
                  </a:lnTo>
                  <a:lnTo>
                    <a:pt x="75384" y="237190"/>
                  </a:lnTo>
                  <a:lnTo>
                    <a:pt x="36147" y="210740"/>
                  </a:lnTo>
                  <a:lnTo>
                    <a:pt x="9697" y="171503"/>
                  </a:lnTo>
                  <a:lnTo>
                    <a:pt x="0" y="123444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1" name="object 51" descr=""/>
          <p:cNvGrpSpPr/>
          <p:nvPr/>
        </p:nvGrpSpPr>
        <p:grpSpPr>
          <a:xfrm>
            <a:off x="6676517" y="1804797"/>
            <a:ext cx="4622165" cy="4004945"/>
            <a:chOff x="6676517" y="1804797"/>
            <a:chExt cx="4622165" cy="4004945"/>
          </a:xfrm>
        </p:grpSpPr>
        <p:sp>
          <p:nvSpPr>
            <p:cNvPr id="52" name="object 52" descr=""/>
            <p:cNvSpPr/>
            <p:nvPr/>
          </p:nvSpPr>
          <p:spPr>
            <a:xfrm>
              <a:off x="6729984" y="1981200"/>
              <a:ext cx="4373880" cy="3823970"/>
            </a:xfrm>
            <a:custGeom>
              <a:avLst/>
              <a:gdLst/>
              <a:ahLst/>
              <a:cxnLst/>
              <a:rect l="l" t="t" r="r" b="b"/>
              <a:pathLst>
                <a:path w="4373880" h="3823970">
                  <a:moveTo>
                    <a:pt x="0" y="3823716"/>
                  </a:moveTo>
                  <a:lnTo>
                    <a:pt x="4373880" y="3823716"/>
                  </a:lnTo>
                </a:path>
                <a:path w="4373880" h="3823970">
                  <a:moveTo>
                    <a:pt x="0" y="2868168"/>
                  </a:moveTo>
                  <a:lnTo>
                    <a:pt x="4373880" y="2868168"/>
                  </a:lnTo>
                </a:path>
                <a:path w="4373880" h="3823970">
                  <a:moveTo>
                    <a:pt x="0" y="1911095"/>
                  </a:moveTo>
                  <a:lnTo>
                    <a:pt x="4373880" y="1911095"/>
                  </a:lnTo>
                </a:path>
                <a:path w="4373880" h="3823970">
                  <a:moveTo>
                    <a:pt x="0" y="955548"/>
                  </a:moveTo>
                  <a:lnTo>
                    <a:pt x="4373880" y="955548"/>
                  </a:lnTo>
                </a:path>
                <a:path w="4373880" h="3823970">
                  <a:moveTo>
                    <a:pt x="0" y="0"/>
                  </a:moveTo>
                  <a:lnTo>
                    <a:pt x="4373880" y="0"/>
                  </a:lnTo>
                </a:path>
                <a:path w="4373880" h="3823970">
                  <a:moveTo>
                    <a:pt x="0" y="0"/>
                  </a:moveTo>
                  <a:lnTo>
                    <a:pt x="0" y="3823716"/>
                  </a:lnTo>
                </a:path>
                <a:path w="4373880" h="3823970">
                  <a:moveTo>
                    <a:pt x="632460" y="0"/>
                  </a:moveTo>
                  <a:lnTo>
                    <a:pt x="632460" y="3823716"/>
                  </a:lnTo>
                </a:path>
                <a:path w="4373880" h="3823970">
                  <a:moveTo>
                    <a:pt x="1263396" y="0"/>
                  </a:moveTo>
                  <a:lnTo>
                    <a:pt x="1263396" y="3823716"/>
                  </a:lnTo>
                </a:path>
                <a:path w="4373880" h="3823970">
                  <a:moveTo>
                    <a:pt x="1888236" y="0"/>
                  </a:moveTo>
                  <a:lnTo>
                    <a:pt x="1888236" y="3823716"/>
                  </a:lnTo>
                </a:path>
                <a:path w="4373880" h="3823970">
                  <a:moveTo>
                    <a:pt x="2506980" y="0"/>
                  </a:moveTo>
                  <a:lnTo>
                    <a:pt x="2506980" y="3823716"/>
                  </a:lnTo>
                </a:path>
                <a:path w="4373880" h="3823970">
                  <a:moveTo>
                    <a:pt x="3137916" y="0"/>
                  </a:moveTo>
                  <a:lnTo>
                    <a:pt x="3137916" y="3823716"/>
                  </a:lnTo>
                </a:path>
                <a:path w="4373880" h="3823970">
                  <a:moveTo>
                    <a:pt x="3770376" y="0"/>
                  </a:moveTo>
                  <a:lnTo>
                    <a:pt x="3770376" y="3823716"/>
                  </a:lnTo>
                </a:path>
                <a:path w="4373880" h="3823970">
                  <a:moveTo>
                    <a:pt x="0" y="3823716"/>
                  </a:moveTo>
                  <a:lnTo>
                    <a:pt x="4373880" y="3823716"/>
                  </a:lnTo>
                  <a:lnTo>
                    <a:pt x="4373880" y="0"/>
                  </a:lnTo>
                  <a:lnTo>
                    <a:pt x="0" y="0"/>
                  </a:lnTo>
                  <a:lnTo>
                    <a:pt x="0" y="3823716"/>
                  </a:lnTo>
                  <a:close/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6729984" y="1981200"/>
              <a:ext cx="4373880" cy="3823970"/>
            </a:xfrm>
            <a:custGeom>
              <a:avLst/>
              <a:gdLst/>
              <a:ahLst/>
              <a:cxnLst/>
              <a:rect l="l" t="t" r="r" b="b"/>
              <a:pathLst>
                <a:path w="4373880" h="3823970">
                  <a:moveTo>
                    <a:pt x="4373880" y="0"/>
                  </a:moveTo>
                  <a:lnTo>
                    <a:pt x="1490472" y="0"/>
                  </a:lnTo>
                  <a:lnTo>
                    <a:pt x="1104900" y="53339"/>
                  </a:lnTo>
                  <a:lnTo>
                    <a:pt x="480060" y="0"/>
                  </a:lnTo>
                  <a:lnTo>
                    <a:pt x="0" y="0"/>
                  </a:lnTo>
                  <a:lnTo>
                    <a:pt x="0" y="3823716"/>
                  </a:lnTo>
                  <a:lnTo>
                    <a:pt x="4373880" y="3823716"/>
                  </a:lnTo>
                  <a:lnTo>
                    <a:pt x="4373880" y="0"/>
                  </a:lnTo>
                  <a:close/>
                </a:path>
              </a:pathLst>
            </a:custGeom>
            <a:solidFill>
              <a:srgbClr val="F1F1F1">
                <a:alpha val="5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6730746" y="2312670"/>
              <a:ext cx="4373880" cy="399415"/>
            </a:xfrm>
            <a:custGeom>
              <a:avLst/>
              <a:gdLst/>
              <a:ahLst/>
              <a:cxnLst/>
              <a:rect l="l" t="t" r="r" b="b"/>
              <a:pathLst>
                <a:path w="4373880" h="399414">
                  <a:moveTo>
                    <a:pt x="0" y="248412"/>
                  </a:moveTo>
                  <a:lnTo>
                    <a:pt x="480059" y="144779"/>
                  </a:lnTo>
                  <a:lnTo>
                    <a:pt x="1104900" y="397763"/>
                  </a:lnTo>
                  <a:lnTo>
                    <a:pt x="1488948" y="0"/>
                  </a:lnTo>
                  <a:lnTo>
                    <a:pt x="1825752" y="350519"/>
                  </a:lnTo>
                  <a:lnTo>
                    <a:pt x="2209800" y="399288"/>
                  </a:lnTo>
                  <a:lnTo>
                    <a:pt x="2595372" y="387095"/>
                  </a:lnTo>
                  <a:lnTo>
                    <a:pt x="2979420" y="16763"/>
                  </a:lnTo>
                  <a:lnTo>
                    <a:pt x="3700272" y="251459"/>
                  </a:lnTo>
                  <a:lnTo>
                    <a:pt x="4037076" y="53339"/>
                  </a:lnTo>
                  <a:lnTo>
                    <a:pt x="4373880" y="137159"/>
                  </a:lnTo>
                </a:path>
              </a:pathLst>
            </a:custGeom>
            <a:ln w="19050">
              <a:solidFill>
                <a:srgbClr val="BEBEBE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5" name="object 5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676517" y="2507361"/>
              <a:ext cx="105917" cy="105917"/>
            </a:xfrm>
            <a:prstGeom prst="rect">
              <a:avLst/>
            </a:prstGeom>
          </p:spPr>
        </p:pic>
        <p:pic>
          <p:nvPicPr>
            <p:cNvPr id="56" name="object 5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56577" y="2403729"/>
              <a:ext cx="105918" cy="105918"/>
            </a:xfrm>
            <a:prstGeom prst="rect">
              <a:avLst/>
            </a:prstGeom>
          </p:spPr>
        </p:pic>
        <p:pic>
          <p:nvPicPr>
            <p:cNvPr id="57" name="object 5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81417" y="2656713"/>
              <a:ext cx="105917" cy="105917"/>
            </a:xfrm>
            <a:prstGeom prst="rect">
              <a:avLst/>
            </a:prstGeom>
          </p:spPr>
        </p:pic>
        <p:pic>
          <p:nvPicPr>
            <p:cNvPr id="58" name="object 58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165465" y="2258948"/>
              <a:ext cx="105917" cy="105917"/>
            </a:xfrm>
            <a:prstGeom prst="rect">
              <a:avLst/>
            </a:prstGeom>
          </p:spPr>
        </p:pic>
        <p:pic>
          <p:nvPicPr>
            <p:cNvPr id="59" name="object 5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02269" y="2609469"/>
              <a:ext cx="105917" cy="105917"/>
            </a:xfrm>
            <a:prstGeom prst="rect">
              <a:avLst/>
            </a:prstGeom>
          </p:spPr>
        </p:pic>
        <p:pic>
          <p:nvPicPr>
            <p:cNvPr id="60" name="object 6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886317" y="2658236"/>
              <a:ext cx="105917" cy="105917"/>
            </a:xfrm>
            <a:prstGeom prst="rect">
              <a:avLst/>
            </a:prstGeom>
          </p:spPr>
        </p:pic>
        <p:pic>
          <p:nvPicPr>
            <p:cNvPr id="61" name="object 6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71889" y="2646044"/>
              <a:ext cx="105917" cy="105917"/>
            </a:xfrm>
            <a:prstGeom prst="rect">
              <a:avLst/>
            </a:prstGeom>
          </p:spPr>
        </p:pic>
        <p:pic>
          <p:nvPicPr>
            <p:cNvPr id="62" name="object 6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55937" y="2275713"/>
              <a:ext cx="105918" cy="105917"/>
            </a:xfrm>
            <a:prstGeom prst="rect">
              <a:avLst/>
            </a:prstGeom>
          </p:spPr>
        </p:pic>
        <p:pic>
          <p:nvPicPr>
            <p:cNvPr id="63" name="object 6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76789" y="2510409"/>
              <a:ext cx="105917" cy="105917"/>
            </a:xfrm>
            <a:prstGeom prst="rect">
              <a:avLst/>
            </a:prstGeom>
          </p:spPr>
        </p:pic>
        <p:pic>
          <p:nvPicPr>
            <p:cNvPr id="64" name="object 6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13593" y="2312288"/>
              <a:ext cx="105917" cy="105918"/>
            </a:xfrm>
            <a:prstGeom prst="rect">
              <a:avLst/>
            </a:prstGeom>
          </p:spPr>
        </p:pic>
        <p:pic>
          <p:nvPicPr>
            <p:cNvPr id="65" name="object 6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050397" y="2396109"/>
              <a:ext cx="105918" cy="105917"/>
            </a:xfrm>
            <a:prstGeom prst="rect">
              <a:avLst/>
            </a:prstGeom>
          </p:spPr>
        </p:pic>
        <p:sp>
          <p:nvSpPr>
            <p:cNvPr id="66" name="object 66" descr=""/>
            <p:cNvSpPr/>
            <p:nvPr/>
          </p:nvSpPr>
          <p:spPr>
            <a:xfrm>
              <a:off x="6730746" y="1980438"/>
              <a:ext cx="4373880" cy="53340"/>
            </a:xfrm>
            <a:custGeom>
              <a:avLst/>
              <a:gdLst/>
              <a:ahLst/>
              <a:cxnLst/>
              <a:rect l="l" t="t" r="r" b="b"/>
              <a:pathLst>
                <a:path w="4373880" h="53339">
                  <a:moveTo>
                    <a:pt x="0" y="0"/>
                  </a:moveTo>
                  <a:lnTo>
                    <a:pt x="480059" y="0"/>
                  </a:lnTo>
                  <a:lnTo>
                    <a:pt x="1104900" y="53339"/>
                  </a:lnTo>
                  <a:lnTo>
                    <a:pt x="1488948" y="0"/>
                  </a:lnTo>
                  <a:lnTo>
                    <a:pt x="4037076" y="0"/>
                  </a:lnTo>
                  <a:lnTo>
                    <a:pt x="4373880" y="0"/>
                  </a:lnTo>
                </a:path>
              </a:pathLst>
            </a:custGeom>
            <a:ln w="19050">
              <a:solidFill>
                <a:srgbClr val="4D4D4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7" name="object 67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676517" y="1926717"/>
              <a:ext cx="105917" cy="105918"/>
            </a:xfrm>
            <a:prstGeom prst="rect">
              <a:avLst/>
            </a:prstGeom>
          </p:spPr>
        </p:pic>
        <p:pic>
          <p:nvPicPr>
            <p:cNvPr id="68" name="object 68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156577" y="1926717"/>
              <a:ext cx="105918" cy="105918"/>
            </a:xfrm>
            <a:prstGeom prst="rect">
              <a:avLst/>
            </a:prstGeom>
          </p:spPr>
        </p:pic>
        <p:pic>
          <p:nvPicPr>
            <p:cNvPr id="69" name="object 69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81417" y="1980057"/>
              <a:ext cx="105917" cy="105917"/>
            </a:xfrm>
            <a:prstGeom prst="rect">
              <a:avLst/>
            </a:prstGeom>
          </p:spPr>
        </p:pic>
        <p:pic>
          <p:nvPicPr>
            <p:cNvPr id="70" name="object 70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165465" y="1926717"/>
              <a:ext cx="105917" cy="105918"/>
            </a:xfrm>
            <a:prstGeom prst="rect">
              <a:avLst/>
            </a:prstGeom>
          </p:spPr>
        </p:pic>
        <p:pic>
          <p:nvPicPr>
            <p:cNvPr id="71" name="object 71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502269" y="1926717"/>
              <a:ext cx="105917" cy="105918"/>
            </a:xfrm>
            <a:prstGeom prst="rect">
              <a:avLst/>
            </a:prstGeom>
          </p:spPr>
        </p:pic>
        <p:pic>
          <p:nvPicPr>
            <p:cNvPr id="72" name="object 72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886317" y="1926717"/>
              <a:ext cx="105917" cy="105918"/>
            </a:xfrm>
            <a:prstGeom prst="rect">
              <a:avLst/>
            </a:prstGeom>
          </p:spPr>
        </p:pic>
        <p:pic>
          <p:nvPicPr>
            <p:cNvPr id="73" name="object 73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271889" y="1926717"/>
              <a:ext cx="105917" cy="105918"/>
            </a:xfrm>
            <a:prstGeom prst="rect">
              <a:avLst/>
            </a:prstGeom>
          </p:spPr>
        </p:pic>
        <p:pic>
          <p:nvPicPr>
            <p:cNvPr id="74" name="object 74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655937" y="1926717"/>
              <a:ext cx="105918" cy="105918"/>
            </a:xfrm>
            <a:prstGeom prst="rect">
              <a:avLst/>
            </a:prstGeom>
          </p:spPr>
        </p:pic>
        <p:pic>
          <p:nvPicPr>
            <p:cNvPr id="75" name="object 75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376789" y="1926717"/>
              <a:ext cx="105917" cy="105918"/>
            </a:xfrm>
            <a:prstGeom prst="rect">
              <a:avLst/>
            </a:prstGeom>
          </p:spPr>
        </p:pic>
        <p:pic>
          <p:nvPicPr>
            <p:cNvPr id="76" name="object 76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713593" y="1926717"/>
              <a:ext cx="105917" cy="105918"/>
            </a:xfrm>
            <a:prstGeom prst="rect">
              <a:avLst/>
            </a:prstGeom>
          </p:spPr>
        </p:pic>
        <p:pic>
          <p:nvPicPr>
            <p:cNvPr id="77" name="object 77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1027410" y="1903730"/>
              <a:ext cx="150368" cy="150368"/>
            </a:xfrm>
            <a:prstGeom prst="rect">
              <a:avLst/>
            </a:prstGeom>
          </p:spPr>
        </p:pic>
        <p:sp>
          <p:nvSpPr>
            <p:cNvPr id="78" name="object 78" descr=""/>
            <p:cNvSpPr/>
            <p:nvPr/>
          </p:nvSpPr>
          <p:spPr>
            <a:xfrm>
              <a:off x="10920222" y="1814322"/>
              <a:ext cx="368935" cy="204470"/>
            </a:xfrm>
            <a:custGeom>
              <a:avLst/>
              <a:gdLst/>
              <a:ahLst/>
              <a:cxnLst/>
              <a:rect l="l" t="t" r="r" b="b"/>
              <a:pathLst>
                <a:path w="368934" h="204469">
                  <a:moveTo>
                    <a:pt x="368807" y="0"/>
                  </a:moveTo>
                  <a:lnTo>
                    <a:pt x="0" y="0"/>
                  </a:lnTo>
                  <a:lnTo>
                    <a:pt x="0" y="204215"/>
                  </a:lnTo>
                  <a:lnTo>
                    <a:pt x="368807" y="204215"/>
                  </a:lnTo>
                  <a:lnTo>
                    <a:pt x="3688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10920222" y="1814322"/>
              <a:ext cx="368935" cy="204470"/>
            </a:xfrm>
            <a:custGeom>
              <a:avLst/>
              <a:gdLst/>
              <a:ahLst/>
              <a:cxnLst/>
              <a:rect l="l" t="t" r="r" b="b"/>
              <a:pathLst>
                <a:path w="368934" h="204469">
                  <a:moveTo>
                    <a:pt x="0" y="204215"/>
                  </a:moveTo>
                  <a:lnTo>
                    <a:pt x="368807" y="204215"/>
                  </a:lnTo>
                  <a:lnTo>
                    <a:pt x="368807" y="0"/>
                  </a:lnTo>
                  <a:lnTo>
                    <a:pt x="0" y="0"/>
                  </a:lnTo>
                  <a:lnTo>
                    <a:pt x="0" y="204215"/>
                  </a:lnTo>
                  <a:close/>
                </a:path>
              </a:pathLst>
            </a:custGeom>
            <a:ln w="19050">
              <a:solidFill>
                <a:srgbClr val="49494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0" name="object 80" descr=""/>
          <p:cNvSpPr txBox="1"/>
          <p:nvPr/>
        </p:nvSpPr>
        <p:spPr>
          <a:xfrm>
            <a:off x="10945494" y="1830704"/>
            <a:ext cx="32004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494948"/>
                </a:solidFill>
                <a:latin typeface="Arial"/>
                <a:cs typeface="Arial"/>
              </a:rPr>
              <a:t>100%</a:t>
            </a:r>
            <a:endParaRPr sz="900">
              <a:latin typeface="Arial"/>
              <a:cs typeface="Arial"/>
            </a:endParaRPr>
          </a:p>
        </p:txBody>
      </p:sp>
      <p:sp>
        <p:nvSpPr>
          <p:cNvPr id="81" name="object 81" descr=""/>
          <p:cNvSpPr txBox="1"/>
          <p:nvPr/>
        </p:nvSpPr>
        <p:spPr>
          <a:xfrm>
            <a:off x="6425310" y="5706262"/>
            <a:ext cx="208279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0%</a:t>
            </a:r>
            <a:endParaRPr sz="1000">
              <a:latin typeface="Arial"/>
              <a:cs typeface="Arial"/>
            </a:endParaRPr>
          </a:p>
        </p:txBody>
      </p:sp>
      <p:sp>
        <p:nvSpPr>
          <p:cNvPr id="82" name="object 82" descr=""/>
          <p:cNvSpPr txBox="1"/>
          <p:nvPr/>
        </p:nvSpPr>
        <p:spPr>
          <a:xfrm>
            <a:off x="6354826" y="4750053"/>
            <a:ext cx="2794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25%</a:t>
            </a:r>
            <a:endParaRPr sz="1000">
              <a:latin typeface="Arial"/>
              <a:cs typeface="Arial"/>
            </a:endParaRPr>
          </a:p>
        </p:txBody>
      </p:sp>
      <p:sp>
        <p:nvSpPr>
          <p:cNvPr id="83" name="object 83" descr=""/>
          <p:cNvSpPr txBox="1"/>
          <p:nvPr/>
        </p:nvSpPr>
        <p:spPr>
          <a:xfrm>
            <a:off x="6354826" y="3793997"/>
            <a:ext cx="2794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50%</a:t>
            </a:r>
            <a:endParaRPr sz="1000">
              <a:latin typeface="Arial"/>
              <a:cs typeface="Arial"/>
            </a:endParaRPr>
          </a:p>
        </p:txBody>
      </p:sp>
      <p:sp>
        <p:nvSpPr>
          <p:cNvPr id="84" name="object 84" descr=""/>
          <p:cNvSpPr txBox="1"/>
          <p:nvPr/>
        </p:nvSpPr>
        <p:spPr>
          <a:xfrm>
            <a:off x="6354826" y="2837814"/>
            <a:ext cx="2794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75%</a:t>
            </a:r>
            <a:endParaRPr sz="1000">
              <a:latin typeface="Arial"/>
              <a:cs typeface="Arial"/>
            </a:endParaRPr>
          </a:p>
        </p:txBody>
      </p:sp>
      <p:sp>
        <p:nvSpPr>
          <p:cNvPr id="85" name="object 85" descr=""/>
          <p:cNvSpPr txBox="1"/>
          <p:nvPr/>
        </p:nvSpPr>
        <p:spPr>
          <a:xfrm>
            <a:off x="6284214" y="1881631"/>
            <a:ext cx="349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0">
                <a:latin typeface="Arial"/>
                <a:cs typeface="Arial"/>
              </a:rPr>
              <a:t>100%</a:t>
            </a:r>
            <a:endParaRPr sz="1000">
              <a:latin typeface="Arial"/>
              <a:cs typeface="Arial"/>
            </a:endParaRPr>
          </a:p>
        </p:txBody>
      </p:sp>
      <p:sp>
        <p:nvSpPr>
          <p:cNvPr id="86" name="object 86" descr=""/>
          <p:cNvSpPr txBox="1"/>
          <p:nvPr/>
        </p:nvSpPr>
        <p:spPr>
          <a:xfrm>
            <a:off x="6597522" y="5831535"/>
            <a:ext cx="2673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mar-</a:t>
            </a:r>
            <a:r>
              <a:rPr dirty="0" sz="600" spc="-2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87" name="object 87" descr=""/>
          <p:cNvSpPr txBox="1"/>
          <p:nvPr/>
        </p:nvSpPr>
        <p:spPr>
          <a:xfrm>
            <a:off x="7244333" y="5831535"/>
            <a:ext cx="236854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jun-</a:t>
            </a:r>
            <a:r>
              <a:rPr dirty="0" sz="600" spc="-2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88" name="object 88" descr=""/>
          <p:cNvSpPr txBox="1"/>
          <p:nvPr/>
        </p:nvSpPr>
        <p:spPr>
          <a:xfrm>
            <a:off x="7865491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sep-</a:t>
            </a:r>
            <a:r>
              <a:rPr dirty="0" sz="600" spc="-3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89" name="object 89" descr=""/>
          <p:cNvSpPr txBox="1"/>
          <p:nvPr/>
        </p:nvSpPr>
        <p:spPr>
          <a:xfrm>
            <a:off x="8490584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dec-</a:t>
            </a:r>
            <a:r>
              <a:rPr dirty="0" sz="600" spc="-3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90" name="object 90" descr=""/>
          <p:cNvSpPr txBox="1"/>
          <p:nvPr/>
        </p:nvSpPr>
        <p:spPr>
          <a:xfrm>
            <a:off x="9104503" y="5831535"/>
            <a:ext cx="2673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mar-</a:t>
            </a:r>
            <a:r>
              <a:rPr dirty="0" sz="600" spc="-2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sp>
        <p:nvSpPr>
          <p:cNvPr id="91" name="object 91" descr=""/>
          <p:cNvSpPr txBox="1"/>
          <p:nvPr/>
        </p:nvSpPr>
        <p:spPr>
          <a:xfrm>
            <a:off x="9751314" y="5831535"/>
            <a:ext cx="236854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jun-</a:t>
            </a:r>
            <a:r>
              <a:rPr dirty="0" sz="600" spc="-2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sp>
        <p:nvSpPr>
          <p:cNvPr id="92" name="object 92" descr=""/>
          <p:cNvSpPr txBox="1"/>
          <p:nvPr/>
        </p:nvSpPr>
        <p:spPr>
          <a:xfrm>
            <a:off x="10372470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sep-</a:t>
            </a:r>
            <a:r>
              <a:rPr dirty="0" sz="600" spc="-3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93" name="object 93" descr=""/>
          <p:cNvGrpSpPr/>
          <p:nvPr/>
        </p:nvGrpSpPr>
        <p:grpSpPr>
          <a:xfrm>
            <a:off x="6190678" y="1452562"/>
            <a:ext cx="5178425" cy="4582795"/>
            <a:chOff x="6190678" y="1452562"/>
            <a:chExt cx="5178425" cy="4582795"/>
          </a:xfrm>
        </p:grpSpPr>
        <p:sp>
          <p:nvSpPr>
            <p:cNvPr id="94" name="object 94" descr=""/>
            <p:cNvSpPr/>
            <p:nvPr/>
          </p:nvSpPr>
          <p:spPr>
            <a:xfrm>
              <a:off x="6204965" y="1593342"/>
              <a:ext cx="5149850" cy="4427220"/>
            </a:xfrm>
            <a:custGeom>
              <a:avLst/>
              <a:gdLst/>
              <a:ahLst/>
              <a:cxnLst/>
              <a:rect l="l" t="t" r="r" b="b"/>
              <a:pathLst>
                <a:path w="5149850" h="4427220">
                  <a:moveTo>
                    <a:pt x="0" y="80391"/>
                  </a:moveTo>
                  <a:lnTo>
                    <a:pt x="6310" y="49077"/>
                  </a:lnTo>
                  <a:lnTo>
                    <a:pt x="23526" y="23526"/>
                  </a:lnTo>
                  <a:lnTo>
                    <a:pt x="49077" y="6310"/>
                  </a:lnTo>
                  <a:lnTo>
                    <a:pt x="80391" y="0"/>
                  </a:lnTo>
                  <a:lnTo>
                    <a:pt x="5069205" y="0"/>
                  </a:lnTo>
                  <a:lnTo>
                    <a:pt x="5100518" y="6310"/>
                  </a:lnTo>
                  <a:lnTo>
                    <a:pt x="5126069" y="23526"/>
                  </a:lnTo>
                  <a:lnTo>
                    <a:pt x="5143285" y="49077"/>
                  </a:lnTo>
                  <a:lnTo>
                    <a:pt x="5149595" y="80391"/>
                  </a:lnTo>
                  <a:lnTo>
                    <a:pt x="5149595" y="4346816"/>
                  </a:lnTo>
                  <a:lnTo>
                    <a:pt x="5143285" y="4378115"/>
                  </a:lnTo>
                  <a:lnTo>
                    <a:pt x="5126069" y="4403672"/>
                  </a:lnTo>
                  <a:lnTo>
                    <a:pt x="5100518" y="4420902"/>
                  </a:lnTo>
                  <a:lnTo>
                    <a:pt x="5069205" y="4427220"/>
                  </a:lnTo>
                  <a:lnTo>
                    <a:pt x="80391" y="4427220"/>
                  </a:lnTo>
                  <a:lnTo>
                    <a:pt x="49077" y="4420902"/>
                  </a:lnTo>
                  <a:lnTo>
                    <a:pt x="23526" y="4403672"/>
                  </a:lnTo>
                  <a:lnTo>
                    <a:pt x="6310" y="4378115"/>
                  </a:lnTo>
                  <a:lnTo>
                    <a:pt x="0" y="4346816"/>
                  </a:lnTo>
                  <a:lnTo>
                    <a:pt x="0" y="80391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 descr=""/>
            <p:cNvSpPr/>
            <p:nvPr/>
          </p:nvSpPr>
          <p:spPr>
            <a:xfrm>
              <a:off x="8131301" y="1466850"/>
              <a:ext cx="1289685" cy="247015"/>
            </a:xfrm>
            <a:custGeom>
              <a:avLst/>
              <a:gdLst/>
              <a:ahLst/>
              <a:cxnLst/>
              <a:rect l="l" t="t" r="r" b="b"/>
              <a:pathLst>
                <a:path w="1289684" h="247014">
                  <a:moveTo>
                    <a:pt x="1165859" y="0"/>
                  </a:moveTo>
                  <a:lnTo>
                    <a:pt x="123444" y="0"/>
                  </a:lnTo>
                  <a:lnTo>
                    <a:pt x="75384" y="9697"/>
                  </a:lnTo>
                  <a:lnTo>
                    <a:pt x="36147" y="36147"/>
                  </a:lnTo>
                  <a:lnTo>
                    <a:pt x="9697" y="75384"/>
                  </a:lnTo>
                  <a:lnTo>
                    <a:pt x="0" y="123444"/>
                  </a:lnTo>
                  <a:lnTo>
                    <a:pt x="9697" y="171503"/>
                  </a:lnTo>
                  <a:lnTo>
                    <a:pt x="36147" y="210740"/>
                  </a:lnTo>
                  <a:lnTo>
                    <a:pt x="75384" y="237190"/>
                  </a:lnTo>
                  <a:lnTo>
                    <a:pt x="123444" y="246887"/>
                  </a:lnTo>
                  <a:lnTo>
                    <a:pt x="1165859" y="246887"/>
                  </a:lnTo>
                  <a:lnTo>
                    <a:pt x="1213919" y="237190"/>
                  </a:lnTo>
                  <a:lnTo>
                    <a:pt x="1253156" y="210740"/>
                  </a:lnTo>
                  <a:lnTo>
                    <a:pt x="1279606" y="171503"/>
                  </a:lnTo>
                  <a:lnTo>
                    <a:pt x="1289303" y="123444"/>
                  </a:lnTo>
                  <a:lnTo>
                    <a:pt x="1279606" y="75384"/>
                  </a:lnTo>
                  <a:lnTo>
                    <a:pt x="1253156" y="36147"/>
                  </a:lnTo>
                  <a:lnTo>
                    <a:pt x="1213919" y="9697"/>
                  </a:lnTo>
                  <a:lnTo>
                    <a:pt x="11658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8131301" y="1466850"/>
              <a:ext cx="1289685" cy="247015"/>
            </a:xfrm>
            <a:custGeom>
              <a:avLst/>
              <a:gdLst/>
              <a:ahLst/>
              <a:cxnLst/>
              <a:rect l="l" t="t" r="r" b="b"/>
              <a:pathLst>
                <a:path w="1289684" h="247014">
                  <a:moveTo>
                    <a:pt x="0" y="123444"/>
                  </a:moveTo>
                  <a:lnTo>
                    <a:pt x="9697" y="75384"/>
                  </a:lnTo>
                  <a:lnTo>
                    <a:pt x="36147" y="36147"/>
                  </a:lnTo>
                  <a:lnTo>
                    <a:pt x="75384" y="9697"/>
                  </a:lnTo>
                  <a:lnTo>
                    <a:pt x="123444" y="0"/>
                  </a:lnTo>
                  <a:lnTo>
                    <a:pt x="1165859" y="0"/>
                  </a:lnTo>
                  <a:lnTo>
                    <a:pt x="1213919" y="9697"/>
                  </a:lnTo>
                  <a:lnTo>
                    <a:pt x="1253156" y="36147"/>
                  </a:lnTo>
                  <a:lnTo>
                    <a:pt x="1279606" y="75384"/>
                  </a:lnTo>
                  <a:lnTo>
                    <a:pt x="1289303" y="123444"/>
                  </a:lnTo>
                  <a:lnTo>
                    <a:pt x="1279606" y="171503"/>
                  </a:lnTo>
                  <a:lnTo>
                    <a:pt x="1253156" y="210740"/>
                  </a:lnTo>
                  <a:lnTo>
                    <a:pt x="1213919" y="237190"/>
                  </a:lnTo>
                  <a:lnTo>
                    <a:pt x="1165859" y="246887"/>
                  </a:lnTo>
                  <a:lnTo>
                    <a:pt x="123444" y="246887"/>
                  </a:lnTo>
                  <a:lnTo>
                    <a:pt x="75384" y="237190"/>
                  </a:lnTo>
                  <a:lnTo>
                    <a:pt x="36147" y="210740"/>
                  </a:lnTo>
                  <a:lnTo>
                    <a:pt x="9697" y="171503"/>
                  </a:lnTo>
                  <a:lnTo>
                    <a:pt x="0" y="123444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7" name="object 97" descr=""/>
          <p:cNvSpPr txBox="1"/>
          <p:nvPr/>
        </p:nvSpPr>
        <p:spPr>
          <a:xfrm>
            <a:off x="2332482" y="1497837"/>
            <a:ext cx="21558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latin typeface="Arial"/>
                <a:cs typeface="Arial"/>
              </a:rPr>
              <a:t>Tidslinje</a:t>
            </a:r>
            <a:r>
              <a:rPr dirty="0" sz="1000" spc="-6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över</a:t>
            </a:r>
            <a:r>
              <a:rPr dirty="0" sz="1000" spc="-4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Teambarometerindex</a:t>
            </a:r>
            <a:endParaRPr sz="1000">
              <a:latin typeface="Arial"/>
              <a:cs typeface="Arial"/>
            </a:endParaRPr>
          </a:p>
        </p:txBody>
      </p:sp>
      <p:sp>
        <p:nvSpPr>
          <p:cNvPr id="98" name="object 98" descr=""/>
          <p:cNvSpPr txBox="1"/>
          <p:nvPr/>
        </p:nvSpPr>
        <p:spPr>
          <a:xfrm>
            <a:off x="8332469" y="1497837"/>
            <a:ext cx="8909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latin typeface="Arial"/>
                <a:cs typeface="Arial"/>
              </a:rPr>
              <a:t>Svarsfrekvens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99" name="object 99" descr=""/>
          <p:cNvGrpSpPr/>
          <p:nvPr/>
        </p:nvGrpSpPr>
        <p:grpSpPr>
          <a:xfrm>
            <a:off x="1803654" y="1791080"/>
            <a:ext cx="2160270" cy="109220"/>
            <a:chOff x="1803654" y="1791080"/>
            <a:chExt cx="2160270" cy="109220"/>
          </a:xfrm>
        </p:grpSpPr>
        <p:sp>
          <p:nvSpPr>
            <p:cNvPr id="100" name="object 100" descr=""/>
            <p:cNvSpPr/>
            <p:nvPr/>
          </p:nvSpPr>
          <p:spPr>
            <a:xfrm>
              <a:off x="1803654" y="1844801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4" h="0">
                  <a:moveTo>
                    <a:pt x="0" y="0"/>
                  </a:moveTo>
                  <a:lnTo>
                    <a:pt x="405638" y="0"/>
                  </a:lnTo>
                </a:path>
              </a:pathLst>
            </a:custGeom>
            <a:ln w="19050">
              <a:solidFill>
                <a:srgbClr val="4D4D4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1" name="object 101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951101" y="1791080"/>
              <a:ext cx="108966" cy="108966"/>
            </a:xfrm>
            <a:prstGeom prst="rect">
              <a:avLst/>
            </a:prstGeom>
          </p:spPr>
        </p:pic>
        <p:sp>
          <p:nvSpPr>
            <p:cNvPr id="102" name="object 102" descr=""/>
            <p:cNvSpPr/>
            <p:nvPr/>
          </p:nvSpPr>
          <p:spPr>
            <a:xfrm>
              <a:off x="3557777" y="1844801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4" h="0">
                  <a:moveTo>
                    <a:pt x="0" y="0"/>
                  </a:moveTo>
                  <a:lnTo>
                    <a:pt x="405638" y="0"/>
                  </a:lnTo>
                </a:path>
              </a:pathLst>
            </a:custGeom>
            <a:ln w="19050">
              <a:solidFill>
                <a:srgbClr val="BEBEBE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3" name="object 103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705225" y="1791080"/>
              <a:ext cx="110489" cy="108966"/>
            </a:xfrm>
            <a:prstGeom prst="rect">
              <a:avLst/>
            </a:prstGeom>
          </p:spPr>
        </p:pic>
      </p:grpSp>
      <p:sp>
        <p:nvSpPr>
          <p:cNvPr id="104" name="object 104" descr=""/>
          <p:cNvSpPr txBox="1"/>
          <p:nvPr/>
        </p:nvSpPr>
        <p:spPr>
          <a:xfrm>
            <a:off x="2287016" y="1723770"/>
            <a:ext cx="96901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latin typeface="Arial"/>
                <a:cs typeface="Arial"/>
              </a:rPr>
              <a:t>Liselotte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Nilsson-Klangs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organisation</a:t>
            </a:r>
            <a:endParaRPr sz="700">
              <a:latin typeface="Arial"/>
              <a:cs typeface="Arial"/>
            </a:endParaRPr>
          </a:p>
        </p:txBody>
      </p:sp>
      <p:sp>
        <p:nvSpPr>
          <p:cNvPr id="105" name="object 105" descr=""/>
          <p:cNvSpPr txBox="1"/>
          <p:nvPr/>
        </p:nvSpPr>
        <p:spPr>
          <a:xfrm>
            <a:off x="4041775" y="1777111"/>
            <a:ext cx="896619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latin typeface="Arial"/>
                <a:cs typeface="Arial"/>
              </a:rPr>
              <a:t>Vardaga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-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Region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Syd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106" name="object 106" descr=""/>
          <p:cNvGrpSpPr/>
          <p:nvPr/>
        </p:nvGrpSpPr>
        <p:grpSpPr>
          <a:xfrm>
            <a:off x="7168133" y="1791080"/>
            <a:ext cx="2161540" cy="109220"/>
            <a:chOff x="7168133" y="1791080"/>
            <a:chExt cx="2161540" cy="109220"/>
          </a:xfrm>
        </p:grpSpPr>
        <p:sp>
          <p:nvSpPr>
            <p:cNvPr id="107" name="object 107" descr=""/>
            <p:cNvSpPr/>
            <p:nvPr/>
          </p:nvSpPr>
          <p:spPr>
            <a:xfrm>
              <a:off x="7168133" y="1844801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 h="0">
                  <a:moveTo>
                    <a:pt x="0" y="0"/>
                  </a:moveTo>
                  <a:lnTo>
                    <a:pt x="405638" y="0"/>
                  </a:lnTo>
                </a:path>
              </a:pathLst>
            </a:custGeom>
            <a:ln w="19050">
              <a:solidFill>
                <a:srgbClr val="4D4D4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8" name="object 108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317104" y="1791080"/>
              <a:ext cx="108966" cy="108966"/>
            </a:xfrm>
            <a:prstGeom prst="rect">
              <a:avLst/>
            </a:prstGeom>
          </p:spPr>
        </p:pic>
        <p:sp>
          <p:nvSpPr>
            <p:cNvPr id="109" name="object 109" descr=""/>
            <p:cNvSpPr/>
            <p:nvPr/>
          </p:nvSpPr>
          <p:spPr>
            <a:xfrm>
              <a:off x="8923781" y="1844801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 h="0">
                  <a:moveTo>
                    <a:pt x="0" y="0"/>
                  </a:moveTo>
                  <a:lnTo>
                    <a:pt x="405638" y="0"/>
                  </a:lnTo>
                </a:path>
              </a:pathLst>
            </a:custGeom>
            <a:ln w="19050">
              <a:solidFill>
                <a:srgbClr val="BEBEBE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0" name="object 110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071228" y="1791080"/>
              <a:ext cx="108966" cy="108966"/>
            </a:xfrm>
            <a:prstGeom prst="rect">
              <a:avLst/>
            </a:prstGeom>
          </p:spPr>
        </p:pic>
      </p:grpSp>
      <p:sp>
        <p:nvSpPr>
          <p:cNvPr id="111" name="object 111" descr=""/>
          <p:cNvSpPr txBox="1"/>
          <p:nvPr/>
        </p:nvSpPr>
        <p:spPr>
          <a:xfrm>
            <a:off x="7653273" y="1723770"/>
            <a:ext cx="96901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latin typeface="Arial"/>
                <a:cs typeface="Arial"/>
              </a:rPr>
              <a:t>Liselotte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Nilsson-Klangs</a:t>
            </a:r>
            <a:endParaRPr sz="700">
              <a:latin typeface="Arial"/>
              <a:cs typeface="Arial"/>
            </a:endParaRPr>
          </a:p>
        </p:txBody>
      </p:sp>
      <p:sp>
        <p:nvSpPr>
          <p:cNvPr id="114" name="object 11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112" name="object 112" descr=""/>
          <p:cNvSpPr txBox="1"/>
          <p:nvPr/>
        </p:nvSpPr>
        <p:spPr>
          <a:xfrm>
            <a:off x="7653273" y="1830450"/>
            <a:ext cx="50482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latin typeface="Arial"/>
                <a:cs typeface="Arial"/>
              </a:rPr>
              <a:t>organisation</a:t>
            </a:r>
            <a:endParaRPr sz="700">
              <a:latin typeface="Arial"/>
              <a:cs typeface="Arial"/>
            </a:endParaRPr>
          </a:p>
        </p:txBody>
      </p:sp>
      <p:sp>
        <p:nvSpPr>
          <p:cNvPr id="113" name="object 113" descr=""/>
          <p:cNvSpPr txBox="1"/>
          <p:nvPr/>
        </p:nvSpPr>
        <p:spPr>
          <a:xfrm>
            <a:off x="9408032" y="1777111"/>
            <a:ext cx="8959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latin typeface="Arial"/>
                <a:cs typeface="Arial"/>
              </a:rPr>
              <a:t>Vardaga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-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Region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Syd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7451" y="798703"/>
            <a:ext cx="395541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Tydlighet:</a:t>
            </a:r>
            <a:r>
              <a:rPr dirty="0" spc="-90"/>
              <a:t> </a:t>
            </a:r>
            <a:r>
              <a:rPr dirty="0"/>
              <a:t>98</a:t>
            </a:r>
            <a:r>
              <a:rPr dirty="0" spc="-80"/>
              <a:t> </a:t>
            </a:r>
            <a:r>
              <a:rPr dirty="0"/>
              <a:t>/</a:t>
            </a:r>
            <a:r>
              <a:rPr dirty="0" spc="-80"/>
              <a:t> </a:t>
            </a:r>
            <a:r>
              <a:rPr dirty="0" spc="-25"/>
              <a:t>100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824674" y="1665922"/>
            <a:ext cx="5178425" cy="4369435"/>
            <a:chOff x="824674" y="1665922"/>
            <a:chExt cx="5178425" cy="4369435"/>
          </a:xfrm>
        </p:grpSpPr>
        <p:sp>
          <p:nvSpPr>
            <p:cNvPr id="4" name="object 4" descr=""/>
            <p:cNvSpPr/>
            <p:nvPr/>
          </p:nvSpPr>
          <p:spPr>
            <a:xfrm>
              <a:off x="838961" y="1808226"/>
              <a:ext cx="5149850" cy="4212590"/>
            </a:xfrm>
            <a:custGeom>
              <a:avLst/>
              <a:gdLst/>
              <a:ahLst/>
              <a:cxnLst/>
              <a:rect l="l" t="t" r="r" b="b"/>
              <a:pathLst>
                <a:path w="5149850" h="4212590">
                  <a:moveTo>
                    <a:pt x="0" y="76453"/>
                  </a:moveTo>
                  <a:lnTo>
                    <a:pt x="6011" y="46720"/>
                  </a:lnTo>
                  <a:lnTo>
                    <a:pt x="22405" y="22415"/>
                  </a:lnTo>
                  <a:lnTo>
                    <a:pt x="46720" y="6016"/>
                  </a:lnTo>
                  <a:lnTo>
                    <a:pt x="76492" y="0"/>
                  </a:lnTo>
                  <a:lnTo>
                    <a:pt x="5073142" y="0"/>
                  </a:lnTo>
                  <a:lnTo>
                    <a:pt x="5102875" y="6016"/>
                  </a:lnTo>
                  <a:lnTo>
                    <a:pt x="5127180" y="22415"/>
                  </a:lnTo>
                  <a:lnTo>
                    <a:pt x="5143579" y="46720"/>
                  </a:lnTo>
                  <a:lnTo>
                    <a:pt x="5149596" y="76453"/>
                  </a:lnTo>
                  <a:lnTo>
                    <a:pt x="5149596" y="4135843"/>
                  </a:lnTo>
                  <a:lnTo>
                    <a:pt x="5143579" y="4165615"/>
                  </a:lnTo>
                  <a:lnTo>
                    <a:pt x="5127180" y="4189930"/>
                  </a:lnTo>
                  <a:lnTo>
                    <a:pt x="5102875" y="4206324"/>
                  </a:lnTo>
                  <a:lnTo>
                    <a:pt x="5073142" y="4212336"/>
                  </a:lnTo>
                  <a:lnTo>
                    <a:pt x="76492" y="4212336"/>
                  </a:lnTo>
                  <a:lnTo>
                    <a:pt x="46720" y="4206324"/>
                  </a:lnTo>
                  <a:lnTo>
                    <a:pt x="22405" y="4189930"/>
                  </a:lnTo>
                  <a:lnTo>
                    <a:pt x="6011" y="4165615"/>
                  </a:lnTo>
                  <a:lnTo>
                    <a:pt x="0" y="4135843"/>
                  </a:lnTo>
                  <a:lnTo>
                    <a:pt x="0" y="76453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715005" y="1680210"/>
              <a:ext cx="1391920" cy="245745"/>
            </a:xfrm>
            <a:custGeom>
              <a:avLst/>
              <a:gdLst/>
              <a:ahLst/>
              <a:cxnLst/>
              <a:rect l="l" t="t" r="r" b="b"/>
              <a:pathLst>
                <a:path w="1391920" h="245744">
                  <a:moveTo>
                    <a:pt x="1268730" y="0"/>
                  </a:moveTo>
                  <a:lnTo>
                    <a:pt x="122681" y="0"/>
                  </a:lnTo>
                  <a:lnTo>
                    <a:pt x="74902" y="9632"/>
                  </a:lnTo>
                  <a:lnTo>
                    <a:pt x="35909" y="35909"/>
                  </a:lnTo>
                  <a:lnTo>
                    <a:pt x="9632" y="74902"/>
                  </a:lnTo>
                  <a:lnTo>
                    <a:pt x="0" y="122681"/>
                  </a:lnTo>
                  <a:lnTo>
                    <a:pt x="9632" y="170461"/>
                  </a:lnTo>
                  <a:lnTo>
                    <a:pt x="35909" y="209454"/>
                  </a:lnTo>
                  <a:lnTo>
                    <a:pt x="74902" y="235731"/>
                  </a:lnTo>
                  <a:lnTo>
                    <a:pt x="122681" y="245363"/>
                  </a:lnTo>
                  <a:lnTo>
                    <a:pt x="1268730" y="245363"/>
                  </a:lnTo>
                  <a:lnTo>
                    <a:pt x="1316509" y="235731"/>
                  </a:lnTo>
                  <a:lnTo>
                    <a:pt x="1355502" y="209454"/>
                  </a:lnTo>
                  <a:lnTo>
                    <a:pt x="1381779" y="170461"/>
                  </a:lnTo>
                  <a:lnTo>
                    <a:pt x="1391411" y="122681"/>
                  </a:lnTo>
                  <a:lnTo>
                    <a:pt x="1381779" y="74902"/>
                  </a:lnTo>
                  <a:lnTo>
                    <a:pt x="1355502" y="35909"/>
                  </a:lnTo>
                  <a:lnTo>
                    <a:pt x="1316509" y="9632"/>
                  </a:lnTo>
                  <a:lnTo>
                    <a:pt x="12687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715005" y="1680210"/>
              <a:ext cx="1391920" cy="245745"/>
            </a:xfrm>
            <a:custGeom>
              <a:avLst/>
              <a:gdLst/>
              <a:ahLst/>
              <a:cxnLst/>
              <a:rect l="l" t="t" r="r" b="b"/>
              <a:pathLst>
                <a:path w="1391920" h="245744">
                  <a:moveTo>
                    <a:pt x="0" y="122681"/>
                  </a:moveTo>
                  <a:lnTo>
                    <a:pt x="9632" y="74902"/>
                  </a:lnTo>
                  <a:lnTo>
                    <a:pt x="35909" y="35909"/>
                  </a:lnTo>
                  <a:lnTo>
                    <a:pt x="74902" y="9632"/>
                  </a:lnTo>
                  <a:lnTo>
                    <a:pt x="122681" y="0"/>
                  </a:lnTo>
                  <a:lnTo>
                    <a:pt x="1268730" y="0"/>
                  </a:lnTo>
                  <a:lnTo>
                    <a:pt x="1316509" y="9632"/>
                  </a:lnTo>
                  <a:lnTo>
                    <a:pt x="1355502" y="35909"/>
                  </a:lnTo>
                  <a:lnTo>
                    <a:pt x="1381779" y="74902"/>
                  </a:lnTo>
                  <a:lnTo>
                    <a:pt x="1391411" y="122681"/>
                  </a:lnTo>
                  <a:lnTo>
                    <a:pt x="1381779" y="170461"/>
                  </a:lnTo>
                  <a:lnTo>
                    <a:pt x="1355502" y="209454"/>
                  </a:lnTo>
                  <a:lnTo>
                    <a:pt x="1316509" y="235731"/>
                  </a:lnTo>
                  <a:lnTo>
                    <a:pt x="1268730" y="245363"/>
                  </a:lnTo>
                  <a:lnTo>
                    <a:pt x="122681" y="245363"/>
                  </a:lnTo>
                  <a:lnTo>
                    <a:pt x="74902" y="235731"/>
                  </a:lnTo>
                  <a:lnTo>
                    <a:pt x="35909" y="209454"/>
                  </a:lnTo>
                  <a:lnTo>
                    <a:pt x="9632" y="170461"/>
                  </a:lnTo>
                  <a:lnTo>
                    <a:pt x="0" y="122681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87451" y="1339341"/>
            <a:ext cx="3317875" cy="548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'Planeringen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är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tydlig'</a:t>
            </a:r>
            <a:endParaRPr sz="18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760"/>
              </a:spcBef>
            </a:pPr>
            <a:r>
              <a:rPr dirty="0" sz="1000" spc="-10" b="1">
                <a:latin typeface="Arial"/>
                <a:cs typeface="Arial"/>
              </a:rPr>
              <a:t>Svarsfördelning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2741485" y="2026920"/>
            <a:ext cx="3051810" cy="3895725"/>
            <a:chOff x="2741485" y="2026920"/>
            <a:chExt cx="3051810" cy="3895725"/>
          </a:xfrm>
        </p:grpSpPr>
        <p:sp>
          <p:nvSpPr>
            <p:cNvPr id="9" name="object 9" descr=""/>
            <p:cNvSpPr/>
            <p:nvPr/>
          </p:nvSpPr>
          <p:spPr>
            <a:xfrm>
              <a:off x="2746248" y="2104644"/>
              <a:ext cx="3046730" cy="623570"/>
            </a:xfrm>
            <a:custGeom>
              <a:avLst/>
              <a:gdLst/>
              <a:ahLst/>
              <a:cxnLst/>
              <a:rect l="l" t="t" r="r" b="b"/>
              <a:pathLst>
                <a:path w="3046729" h="623569">
                  <a:moveTo>
                    <a:pt x="3046476" y="0"/>
                  </a:moveTo>
                  <a:lnTo>
                    <a:pt x="0" y="0"/>
                  </a:lnTo>
                  <a:lnTo>
                    <a:pt x="0" y="623315"/>
                  </a:lnTo>
                  <a:lnTo>
                    <a:pt x="3046476" y="623315"/>
                  </a:lnTo>
                  <a:lnTo>
                    <a:pt x="3046476" y="0"/>
                  </a:lnTo>
                  <a:close/>
                </a:path>
              </a:pathLst>
            </a:custGeom>
            <a:solidFill>
              <a:srgbClr val="53A3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746248" y="2026920"/>
              <a:ext cx="0" cy="3895725"/>
            </a:xfrm>
            <a:custGeom>
              <a:avLst/>
              <a:gdLst/>
              <a:ahLst/>
              <a:cxnLst/>
              <a:rect l="l" t="t" r="r" b="b"/>
              <a:pathLst>
                <a:path w="0" h="3895725">
                  <a:moveTo>
                    <a:pt x="0" y="0"/>
                  </a:moveTo>
                  <a:lnTo>
                    <a:pt x="0" y="3895343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5589778" y="2330958"/>
            <a:ext cx="1409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FFFFFF"/>
                </a:solidFill>
                <a:latin typeface="Arial"/>
                <a:cs typeface="Arial"/>
              </a:rPr>
              <a:t>37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746248" y="2883407"/>
            <a:ext cx="247015" cy="623570"/>
          </a:xfrm>
          <a:prstGeom prst="rect">
            <a:avLst/>
          </a:prstGeom>
          <a:solidFill>
            <a:srgbClr val="83E7A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735"/>
              </a:spcBef>
            </a:pPr>
            <a:r>
              <a:rPr dirty="0" sz="900" spc="-5" b="1">
                <a:solidFill>
                  <a:srgbClr val="4E5657"/>
                </a:solidFill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059685" y="2334006"/>
            <a:ext cx="61214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Arial"/>
                <a:cs typeface="Arial"/>
              </a:rPr>
              <a:t>Mycket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tydlig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929764" y="3113024"/>
            <a:ext cx="74231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Arial"/>
                <a:cs typeface="Arial"/>
              </a:rPr>
              <a:t>Tillräckligt</a:t>
            </a:r>
            <a:r>
              <a:rPr dirty="0" sz="800" spc="-6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tydlig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008377" y="3892041"/>
            <a:ext cx="66484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Kan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förbättras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912366" y="4671186"/>
            <a:ext cx="76073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Måste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förbättras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155317" y="5450204"/>
            <a:ext cx="51689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Ingen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åsikt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8" name="object 18" descr=""/>
          <p:cNvGrpSpPr/>
          <p:nvPr/>
        </p:nvGrpSpPr>
        <p:grpSpPr>
          <a:xfrm>
            <a:off x="6190678" y="1665922"/>
            <a:ext cx="5178425" cy="4369435"/>
            <a:chOff x="6190678" y="1665922"/>
            <a:chExt cx="5178425" cy="4369435"/>
          </a:xfrm>
        </p:grpSpPr>
        <p:sp>
          <p:nvSpPr>
            <p:cNvPr id="19" name="object 19" descr=""/>
            <p:cNvSpPr/>
            <p:nvPr/>
          </p:nvSpPr>
          <p:spPr>
            <a:xfrm>
              <a:off x="6204965" y="1808226"/>
              <a:ext cx="5149850" cy="4212590"/>
            </a:xfrm>
            <a:custGeom>
              <a:avLst/>
              <a:gdLst/>
              <a:ahLst/>
              <a:cxnLst/>
              <a:rect l="l" t="t" r="r" b="b"/>
              <a:pathLst>
                <a:path w="5149850" h="4212590">
                  <a:moveTo>
                    <a:pt x="0" y="76453"/>
                  </a:moveTo>
                  <a:lnTo>
                    <a:pt x="6016" y="46720"/>
                  </a:lnTo>
                  <a:lnTo>
                    <a:pt x="22415" y="22415"/>
                  </a:lnTo>
                  <a:lnTo>
                    <a:pt x="46720" y="6016"/>
                  </a:lnTo>
                  <a:lnTo>
                    <a:pt x="76454" y="0"/>
                  </a:lnTo>
                  <a:lnTo>
                    <a:pt x="5073142" y="0"/>
                  </a:lnTo>
                  <a:lnTo>
                    <a:pt x="5102875" y="6016"/>
                  </a:lnTo>
                  <a:lnTo>
                    <a:pt x="5127180" y="22415"/>
                  </a:lnTo>
                  <a:lnTo>
                    <a:pt x="5143579" y="46720"/>
                  </a:lnTo>
                  <a:lnTo>
                    <a:pt x="5149595" y="76453"/>
                  </a:lnTo>
                  <a:lnTo>
                    <a:pt x="5149595" y="4135843"/>
                  </a:lnTo>
                  <a:lnTo>
                    <a:pt x="5143579" y="4165615"/>
                  </a:lnTo>
                  <a:lnTo>
                    <a:pt x="5127180" y="4189930"/>
                  </a:lnTo>
                  <a:lnTo>
                    <a:pt x="5102875" y="4206324"/>
                  </a:lnTo>
                  <a:lnTo>
                    <a:pt x="5073142" y="4212336"/>
                  </a:lnTo>
                  <a:lnTo>
                    <a:pt x="76454" y="4212336"/>
                  </a:lnTo>
                  <a:lnTo>
                    <a:pt x="46720" y="4206324"/>
                  </a:lnTo>
                  <a:lnTo>
                    <a:pt x="22415" y="4189930"/>
                  </a:lnTo>
                  <a:lnTo>
                    <a:pt x="6016" y="4165615"/>
                  </a:lnTo>
                  <a:lnTo>
                    <a:pt x="0" y="4135843"/>
                  </a:lnTo>
                  <a:lnTo>
                    <a:pt x="0" y="76453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7626857" y="1680210"/>
              <a:ext cx="2299970" cy="245745"/>
            </a:xfrm>
            <a:custGeom>
              <a:avLst/>
              <a:gdLst/>
              <a:ahLst/>
              <a:cxnLst/>
              <a:rect l="l" t="t" r="r" b="b"/>
              <a:pathLst>
                <a:path w="2299970" h="245744">
                  <a:moveTo>
                    <a:pt x="2177034" y="0"/>
                  </a:moveTo>
                  <a:lnTo>
                    <a:pt x="122682" y="0"/>
                  </a:lnTo>
                  <a:lnTo>
                    <a:pt x="74902" y="9632"/>
                  </a:lnTo>
                  <a:lnTo>
                    <a:pt x="35909" y="35909"/>
                  </a:lnTo>
                  <a:lnTo>
                    <a:pt x="9632" y="74902"/>
                  </a:lnTo>
                  <a:lnTo>
                    <a:pt x="0" y="122681"/>
                  </a:lnTo>
                  <a:lnTo>
                    <a:pt x="9632" y="170461"/>
                  </a:lnTo>
                  <a:lnTo>
                    <a:pt x="35909" y="209454"/>
                  </a:lnTo>
                  <a:lnTo>
                    <a:pt x="74902" y="235731"/>
                  </a:lnTo>
                  <a:lnTo>
                    <a:pt x="122682" y="245363"/>
                  </a:lnTo>
                  <a:lnTo>
                    <a:pt x="2177034" y="245363"/>
                  </a:lnTo>
                  <a:lnTo>
                    <a:pt x="2224813" y="235731"/>
                  </a:lnTo>
                  <a:lnTo>
                    <a:pt x="2263806" y="209454"/>
                  </a:lnTo>
                  <a:lnTo>
                    <a:pt x="2290083" y="170461"/>
                  </a:lnTo>
                  <a:lnTo>
                    <a:pt x="2299716" y="122681"/>
                  </a:lnTo>
                  <a:lnTo>
                    <a:pt x="2290083" y="74902"/>
                  </a:lnTo>
                  <a:lnTo>
                    <a:pt x="2263806" y="35909"/>
                  </a:lnTo>
                  <a:lnTo>
                    <a:pt x="2224813" y="9632"/>
                  </a:lnTo>
                  <a:lnTo>
                    <a:pt x="21770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7626857" y="1680210"/>
              <a:ext cx="2299970" cy="245745"/>
            </a:xfrm>
            <a:custGeom>
              <a:avLst/>
              <a:gdLst/>
              <a:ahLst/>
              <a:cxnLst/>
              <a:rect l="l" t="t" r="r" b="b"/>
              <a:pathLst>
                <a:path w="2299970" h="245744">
                  <a:moveTo>
                    <a:pt x="0" y="122681"/>
                  </a:moveTo>
                  <a:lnTo>
                    <a:pt x="9632" y="74902"/>
                  </a:lnTo>
                  <a:lnTo>
                    <a:pt x="35909" y="35909"/>
                  </a:lnTo>
                  <a:lnTo>
                    <a:pt x="74902" y="9632"/>
                  </a:lnTo>
                  <a:lnTo>
                    <a:pt x="122682" y="0"/>
                  </a:lnTo>
                  <a:lnTo>
                    <a:pt x="2177034" y="0"/>
                  </a:lnTo>
                  <a:lnTo>
                    <a:pt x="2224813" y="9632"/>
                  </a:lnTo>
                  <a:lnTo>
                    <a:pt x="2263806" y="35909"/>
                  </a:lnTo>
                  <a:lnTo>
                    <a:pt x="2290083" y="74902"/>
                  </a:lnTo>
                  <a:lnTo>
                    <a:pt x="2299716" y="122681"/>
                  </a:lnTo>
                  <a:lnTo>
                    <a:pt x="2290083" y="170461"/>
                  </a:lnTo>
                  <a:lnTo>
                    <a:pt x="2263806" y="209454"/>
                  </a:lnTo>
                  <a:lnTo>
                    <a:pt x="2224813" y="235731"/>
                  </a:lnTo>
                  <a:lnTo>
                    <a:pt x="2177034" y="245363"/>
                  </a:lnTo>
                  <a:lnTo>
                    <a:pt x="122682" y="245363"/>
                  </a:lnTo>
                  <a:lnTo>
                    <a:pt x="74902" y="235731"/>
                  </a:lnTo>
                  <a:lnTo>
                    <a:pt x="35909" y="209454"/>
                  </a:lnTo>
                  <a:lnTo>
                    <a:pt x="9632" y="170461"/>
                  </a:lnTo>
                  <a:lnTo>
                    <a:pt x="0" y="122681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7831963" y="1710943"/>
            <a:ext cx="18891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latin typeface="Arial"/>
                <a:cs typeface="Arial"/>
              </a:rPr>
              <a:t>Tidslinje</a:t>
            </a:r>
            <a:r>
              <a:rPr dirty="0" sz="1000" spc="-6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över</a:t>
            </a:r>
            <a:r>
              <a:rPr dirty="0" sz="1000" spc="-4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genomsnittssvar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6702425" y="1900808"/>
            <a:ext cx="4519930" cy="3909060"/>
            <a:chOff x="6702425" y="1900808"/>
            <a:chExt cx="4519930" cy="3909060"/>
          </a:xfrm>
        </p:grpSpPr>
        <p:sp>
          <p:nvSpPr>
            <p:cNvPr id="24" name="object 24" descr=""/>
            <p:cNvSpPr/>
            <p:nvPr/>
          </p:nvSpPr>
          <p:spPr>
            <a:xfrm>
              <a:off x="6755892" y="2157983"/>
              <a:ext cx="4348480" cy="3647440"/>
            </a:xfrm>
            <a:custGeom>
              <a:avLst/>
              <a:gdLst/>
              <a:ahLst/>
              <a:cxnLst/>
              <a:rect l="l" t="t" r="r" b="b"/>
              <a:pathLst>
                <a:path w="4348480" h="3647440">
                  <a:moveTo>
                    <a:pt x="0" y="2430780"/>
                  </a:moveTo>
                  <a:lnTo>
                    <a:pt x="4347972" y="2430780"/>
                  </a:lnTo>
                </a:path>
                <a:path w="4348480" h="3647440">
                  <a:moveTo>
                    <a:pt x="0" y="1216152"/>
                  </a:moveTo>
                  <a:lnTo>
                    <a:pt x="4347972" y="1216152"/>
                  </a:lnTo>
                </a:path>
                <a:path w="4348480" h="3647440">
                  <a:moveTo>
                    <a:pt x="0" y="1524"/>
                  </a:moveTo>
                  <a:lnTo>
                    <a:pt x="4347972" y="1524"/>
                  </a:lnTo>
                </a:path>
                <a:path w="4348480" h="3647440">
                  <a:moveTo>
                    <a:pt x="0" y="0"/>
                  </a:moveTo>
                  <a:lnTo>
                    <a:pt x="0" y="3646932"/>
                  </a:lnTo>
                </a:path>
                <a:path w="4348480" h="3647440">
                  <a:moveTo>
                    <a:pt x="627887" y="0"/>
                  </a:moveTo>
                  <a:lnTo>
                    <a:pt x="627887" y="3646932"/>
                  </a:lnTo>
                </a:path>
                <a:path w="4348480" h="3647440">
                  <a:moveTo>
                    <a:pt x="1255776" y="0"/>
                  </a:moveTo>
                  <a:lnTo>
                    <a:pt x="1255776" y="3646932"/>
                  </a:lnTo>
                </a:path>
                <a:path w="4348480" h="3647440">
                  <a:moveTo>
                    <a:pt x="1877567" y="0"/>
                  </a:moveTo>
                  <a:lnTo>
                    <a:pt x="1877567" y="3646932"/>
                  </a:lnTo>
                </a:path>
                <a:path w="4348480" h="3647440">
                  <a:moveTo>
                    <a:pt x="2491739" y="0"/>
                  </a:moveTo>
                  <a:lnTo>
                    <a:pt x="2491739" y="3646932"/>
                  </a:lnTo>
                </a:path>
                <a:path w="4348480" h="3647440">
                  <a:moveTo>
                    <a:pt x="3119628" y="0"/>
                  </a:moveTo>
                  <a:lnTo>
                    <a:pt x="3119628" y="3646932"/>
                  </a:lnTo>
                </a:path>
                <a:path w="4348480" h="3647440">
                  <a:moveTo>
                    <a:pt x="3747515" y="0"/>
                  </a:moveTo>
                  <a:lnTo>
                    <a:pt x="3747515" y="3646932"/>
                  </a:lnTo>
                </a:path>
                <a:path w="4348480" h="3647440">
                  <a:moveTo>
                    <a:pt x="0" y="3646932"/>
                  </a:moveTo>
                  <a:lnTo>
                    <a:pt x="4347972" y="3646932"/>
                  </a:lnTo>
                  <a:lnTo>
                    <a:pt x="4347972" y="0"/>
                  </a:lnTo>
                  <a:lnTo>
                    <a:pt x="0" y="0"/>
                  </a:lnTo>
                  <a:lnTo>
                    <a:pt x="0" y="3646932"/>
                  </a:lnTo>
                  <a:close/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6755892" y="2231135"/>
              <a:ext cx="4348480" cy="3573779"/>
            </a:xfrm>
            <a:custGeom>
              <a:avLst/>
              <a:gdLst/>
              <a:ahLst/>
              <a:cxnLst/>
              <a:rect l="l" t="t" r="r" b="b"/>
              <a:pathLst>
                <a:path w="4348480" h="3573779">
                  <a:moveTo>
                    <a:pt x="4347972" y="0"/>
                  </a:moveTo>
                  <a:lnTo>
                    <a:pt x="3678935" y="73151"/>
                  </a:lnTo>
                  <a:lnTo>
                    <a:pt x="2962655" y="109727"/>
                  </a:lnTo>
                  <a:lnTo>
                    <a:pt x="2580131" y="73151"/>
                  </a:lnTo>
                  <a:lnTo>
                    <a:pt x="2199131" y="73151"/>
                  </a:lnTo>
                  <a:lnTo>
                    <a:pt x="1816607" y="109727"/>
                  </a:lnTo>
                  <a:lnTo>
                    <a:pt x="1481327" y="656843"/>
                  </a:lnTo>
                  <a:lnTo>
                    <a:pt x="1098803" y="803148"/>
                  </a:lnTo>
                  <a:lnTo>
                    <a:pt x="478535" y="0"/>
                  </a:lnTo>
                  <a:lnTo>
                    <a:pt x="0" y="0"/>
                  </a:lnTo>
                  <a:lnTo>
                    <a:pt x="0" y="3573779"/>
                  </a:lnTo>
                  <a:lnTo>
                    <a:pt x="4347972" y="3573779"/>
                  </a:lnTo>
                  <a:lnTo>
                    <a:pt x="4347972" y="0"/>
                  </a:lnTo>
                  <a:close/>
                </a:path>
              </a:pathLst>
            </a:custGeom>
            <a:solidFill>
              <a:srgbClr val="F1F1F1">
                <a:alpha val="5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6755892" y="5804916"/>
              <a:ext cx="4348480" cy="0"/>
            </a:xfrm>
            <a:custGeom>
              <a:avLst/>
              <a:gdLst/>
              <a:ahLst/>
              <a:cxnLst/>
              <a:rect l="l" t="t" r="r" b="b"/>
              <a:pathLst>
                <a:path w="4348480" h="0">
                  <a:moveTo>
                    <a:pt x="0" y="0"/>
                  </a:moveTo>
                  <a:lnTo>
                    <a:pt x="434797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6756653" y="3106673"/>
              <a:ext cx="4348480" cy="291465"/>
            </a:xfrm>
            <a:custGeom>
              <a:avLst/>
              <a:gdLst/>
              <a:ahLst/>
              <a:cxnLst/>
              <a:rect l="l" t="t" r="r" b="b"/>
              <a:pathLst>
                <a:path w="4348480" h="291464">
                  <a:moveTo>
                    <a:pt x="0" y="73151"/>
                  </a:moveTo>
                  <a:lnTo>
                    <a:pt x="477012" y="0"/>
                  </a:lnTo>
                  <a:lnTo>
                    <a:pt x="1098803" y="36575"/>
                  </a:lnTo>
                  <a:lnTo>
                    <a:pt x="1481327" y="73151"/>
                  </a:lnTo>
                  <a:lnTo>
                    <a:pt x="1815084" y="73151"/>
                  </a:lnTo>
                  <a:lnTo>
                    <a:pt x="2197607" y="291084"/>
                  </a:lnTo>
                  <a:lnTo>
                    <a:pt x="2580131" y="109727"/>
                  </a:lnTo>
                  <a:lnTo>
                    <a:pt x="2962655" y="109727"/>
                  </a:lnTo>
                  <a:lnTo>
                    <a:pt x="3678936" y="36575"/>
                  </a:lnTo>
                  <a:lnTo>
                    <a:pt x="4012692" y="36575"/>
                  </a:lnTo>
                  <a:lnTo>
                    <a:pt x="4347972" y="73151"/>
                  </a:lnTo>
                </a:path>
              </a:pathLst>
            </a:custGeom>
            <a:ln w="19049">
              <a:solidFill>
                <a:srgbClr val="BEBEBE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8" name="object 2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02425" y="3126105"/>
              <a:ext cx="105918" cy="105918"/>
            </a:xfrm>
            <a:prstGeom prst="rect">
              <a:avLst/>
            </a:prstGeom>
          </p:spPr>
        </p:pic>
        <p:pic>
          <p:nvPicPr>
            <p:cNvPr id="29" name="object 2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79437" y="3052952"/>
              <a:ext cx="105918" cy="105918"/>
            </a:xfrm>
            <a:prstGeom prst="rect">
              <a:avLst/>
            </a:prstGeom>
          </p:spPr>
        </p:pic>
        <p:pic>
          <p:nvPicPr>
            <p:cNvPr id="30" name="object 3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01228" y="3089528"/>
              <a:ext cx="105918" cy="105918"/>
            </a:xfrm>
            <a:prstGeom prst="rect">
              <a:avLst/>
            </a:prstGeom>
          </p:spPr>
        </p:pic>
        <p:pic>
          <p:nvPicPr>
            <p:cNvPr id="31" name="object 3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83752" y="3126105"/>
              <a:ext cx="105918" cy="105918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17508" y="3126105"/>
              <a:ext cx="105918" cy="105918"/>
            </a:xfrm>
            <a:prstGeom prst="rect">
              <a:avLst/>
            </a:prstGeom>
          </p:spPr>
        </p:pic>
        <p:pic>
          <p:nvPicPr>
            <p:cNvPr id="33" name="object 3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00032" y="3344036"/>
              <a:ext cx="105918" cy="105917"/>
            </a:xfrm>
            <a:prstGeom prst="rect">
              <a:avLst/>
            </a:prstGeom>
          </p:spPr>
        </p:pic>
        <p:pic>
          <p:nvPicPr>
            <p:cNvPr id="34" name="object 34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82557" y="3162680"/>
              <a:ext cx="105918" cy="105918"/>
            </a:xfrm>
            <a:prstGeom prst="rect">
              <a:avLst/>
            </a:prstGeom>
          </p:spPr>
        </p:pic>
        <p:pic>
          <p:nvPicPr>
            <p:cNvPr id="35" name="object 3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65080" y="3162680"/>
              <a:ext cx="105918" cy="105918"/>
            </a:xfrm>
            <a:prstGeom prst="rect">
              <a:avLst/>
            </a:prstGeom>
          </p:spPr>
        </p:pic>
        <p:pic>
          <p:nvPicPr>
            <p:cNvPr id="36" name="object 3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81360" y="3089528"/>
              <a:ext cx="105918" cy="105918"/>
            </a:xfrm>
            <a:prstGeom prst="rect">
              <a:avLst/>
            </a:prstGeom>
          </p:spPr>
        </p:pic>
        <p:pic>
          <p:nvPicPr>
            <p:cNvPr id="37" name="object 3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15116" y="3089528"/>
              <a:ext cx="105917" cy="105918"/>
            </a:xfrm>
            <a:prstGeom prst="rect">
              <a:avLst/>
            </a:prstGeom>
          </p:spPr>
        </p:pic>
        <p:pic>
          <p:nvPicPr>
            <p:cNvPr id="38" name="object 3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050396" y="3126105"/>
              <a:ext cx="105918" cy="105918"/>
            </a:xfrm>
            <a:prstGeom prst="rect">
              <a:avLst/>
            </a:prstGeom>
          </p:spPr>
        </p:pic>
        <p:sp>
          <p:nvSpPr>
            <p:cNvPr id="39" name="object 39" descr=""/>
            <p:cNvSpPr/>
            <p:nvPr/>
          </p:nvSpPr>
          <p:spPr>
            <a:xfrm>
              <a:off x="6756653" y="2231897"/>
              <a:ext cx="4348480" cy="802005"/>
            </a:xfrm>
            <a:custGeom>
              <a:avLst/>
              <a:gdLst/>
              <a:ahLst/>
              <a:cxnLst/>
              <a:rect l="l" t="t" r="r" b="b"/>
              <a:pathLst>
                <a:path w="4348480" h="802005">
                  <a:moveTo>
                    <a:pt x="0" y="0"/>
                  </a:moveTo>
                  <a:lnTo>
                    <a:pt x="477012" y="0"/>
                  </a:lnTo>
                  <a:lnTo>
                    <a:pt x="1098803" y="801624"/>
                  </a:lnTo>
                  <a:lnTo>
                    <a:pt x="1481327" y="655319"/>
                  </a:lnTo>
                  <a:lnTo>
                    <a:pt x="1815084" y="108203"/>
                  </a:lnTo>
                  <a:lnTo>
                    <a:pt x="2197607" y="73151"/>
                  </a:lnTo>
                  <a:lnTo>
                    <a:pt x="2580131" y="73151"/>
                  </a:lnTo>
                  <a:lnTo>
                    <a:pt x="2962655" y="108203"/>
                  </a:lnTo>
                  <a:lnTo>
                    <a:pt x="3678936" y="73151"/>
                  </a:lnTo>
                  <a:lnTo>
                    <a:pt x="4012692" y="36575"/>
                  </a:lnTo>
                  <a:lnTo>
                    <a:pt x="4347972" y="0"/>
                  </a:lnTo>
                </a:path>
              </a:pathLst>
            </a:custGeom>
            <a:ln w="19050">
              <a:solidFill>
                <a:srgbClr val="4D4D4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0" name="object 4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02425" y="2178176"/>
              <a:ext cx="105918" cy="105918"/>
            </a:xfrm>
            <a:prstGeom prst="rect">
              <a:avLst/>
            </a:prstGeom>
          </p:spPr>
        </p:pic>
        <p:pic>
          <p:nvPicPr>
            <p:cNvPr id="41" name="object 41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179437" y="2178176"/>
              <a:ext cx="105918" cy="105918"/>
            </a:xfrm>
            <a:prstGeom prst="rect">
              <a:avLst/>
            </a:prstGeom>
          </p:spPr>
        </p:pic>
        <p:pic>
          <p:nvPicPr>
            <p:cNvPr id="42" name="object 4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01228" y="2979800"/>
              <a:ext cx="105918" cy="105918"/>
            </a:xfrm>
            <a:prstGeom prst="rect">
              <a:avLst/>
            </a:prstGeom>
          </p:spPr>
        </p:pic>
        <p:pic>
          <p:nvPicPr>
            <p:cNvPr id="43" name="object 43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183752" y="2833497"/>
              <a:ext cx="105918" cy="105917"/>
            </a:xfrm>
            <a:prstGeom prst="rect">
              <a:avLst/>
            </a:prstGeom>
          </p:spPr>
        </p:pic>
        <p:pic>
          <p:nvPicPr>
            <p:cNvPr id="44" name="object 44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517508" y="2286380"/>
              <a:ext cx="105918" cy="105918"/>
            </a:xfrm>
            <a:prstGeom prst="rect">
              <a:avLst/>
            </a:prstGeom>
          </p:spPr>
        </p:pic>
        <p:pic>
          <p:nvPicPr>
            <p:cNvPr id="45" name="object 4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00032" y="2251328"/>
              <a:ext cx="105918" cy="105918"/>
            </a:xfrm>
            <a:prstGeom prst="rect">
              <a:avLst/>
            </a:prstGeom>
          </p:spPr>
        </p:pic>
        <p:pic>
          <p:nvPicPr>
            <p:cNvPr id="46" name="object 46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82557" y="2251328"/>
              <a:ext cx="105918" cy="105918"/>
            </a:xfrm>
            <a:prstGeom prst="rect">
              <a:avLst/>
            </a:prstGeom>
          </p:spPr>
        </p:pic>
        <p:pic>
          <p:nvPicPr>
            <p:cNvPr id="47" name="object 47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665080" y="2286380"/>
              <a:ext cx="105918" cy="105918"/>
            </a:xfrm>
            <a:prstGeom prst="rect">
              <a:avLst/>
            </a:prstGeom>
          </p:spPr>
        </p:pic>
        <p:pic>
          <p:nvPicPr>
            <p:cNvPr id="48" name="object 4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381360" y="2251328"/>
              <a:ext cx="105918" cy="105918"/>
            </a:xfrm>
            <a:prstGeom prst="rect">
              <a:avLst/>
            </a:prstGeom>
          </p:spPr>
        </p:pic>
        <p:pic>
          <p:nvPicPr>
            <p:cNvPr id="49" name="object 4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715116" y="2214752"/>
              <a:ext cx="105917" cy="105918"/>
            </a:xfrm>
            <a:prstGeom prst="rect">
              <a:avLst/>
            </a:prstGeom>
          </p:spPr>
        </p:pic>
        <p:pic>
          <p:nvPicPr>
            <p:cNvPr id="50" name="object 50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986896" y="1900808"/>
              <a:ext cx="235457" cy="404749"/>
            </a:xfrm>
            <a:prstGeom prst="rect">
              <a:avLst/>
            </a:prstGeom>
          </p:spPr>
        </p:pic>
      </p:grpSp>
      <p:sp>
        <p:nvSpPr>
          <p:cNvPr id="51" name="object 51" descr=""/>
          <p:cNvSpPr txBox="1"/>
          <p:nvPr/>
        </p:nvSpPr>
        <p:spPr>
          <a:xfrm>
            <a:off x="11023218" y="1926717"/>
            <a:ext cx="165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solidFill>
                  <a:srgbClr val="494948"/>
                </a:solidFill>
                <a:latin typeface="Arial"/>
                <a:cs typeface="Arial"/>
              </a:rPr>
              <a:t>98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6564630" y="5706262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6493890" y="4490415"/>
            <a:ext cx="165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33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6493890" y="3275457"/>
            <a:ext cx="165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67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6423405" y="2059939"/>
            <a:ext cx="2374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100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6623684" y="5831535"/>
            <a:ext cx="2673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mar-</a:t>
            </a:r>
            <a:r>
              <a:rPr dirty="0" sz="600" spc="-2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7266813" y="5831535"/>
            <a:ext cx="236854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jun-</a:t>
            </a:r>
            <a:r>
              <a:rPr dirty="0" sz="600" spc="-2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7884414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sep-</a:t>
            </a:r>
            <a:r>
              <a:rPr dirty="0" sz="600" spc="-3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8505570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dec-</a:t>
            </a:r>
            <a:r>
              <a:rPr dirty="0" sz="600" spc="-3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9115806" y="5831535"/>
            <a:ext cx="2673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mar-</a:t>
            </a:r>
            <a:r>
              <a:rPr dirty="0" sz="600" spc="-2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9758553" y="5831535"/>
            <a:ext cx="236854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jun-</a:t>
            </a:r>
            <a:r>
              <a:rPr dirty="0" sz="600" spc="-2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10376154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sep-</a:t>
            </a:r>
            <a:r>
              <a:rPr dirty="0" sz="600" spc="-3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63" name="object 63" descr=""/>
          <p:cNvGrpSpPr/>
          <p:nvPr/>
        </p:nvGrpSpPr>
        <p:grpSpPr>
          <a:xfrm>
            <a:off x="6263640" y="1990725"/>
            <a:ext cx="3126740" cy="3889375"/>
            <a:chOff x="6263640" y="1990725"/>
            <a:chExt cx="3126740" cy="3889375"/>
          </a:xfrm>
        </p:grpSpPr>
        <p:sp>
          <p:nvSpPr>
            <p:cNvPr id="64" name="object 64" descr=""/>
            <p:cNvSpPr/>
            <p:nvPr/>
          </p:nvSpPr>
          <p:spPr>
            <a:xfrm>
              <a:off x="6263640" y="2097023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1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6491" y="126491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70AEE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6263640" y="3316224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1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6491" y="126491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83E7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6263640" y="4535423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1" y="0"/>
                  </a:moveTo>
                  <a:lnTo>
                    <a:pt x="0" y="0"/>
                  </a:lnTo>
                  <a:lnTo>
                    <a:pt x="0" y="126492"/>
                  </a:lnTo>
                  <a:lnTo>
                    <a:pt x="126491" y="126492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FFE4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6263640" y="5754623"/>
              <a:ext cx="127000" cy="125095"/>
            </a:xfrm>
            <a:custGeom>
              <a:avLst/>
              <a:gdLst/>
              <a:ahLst/>
              <a:cxnLst/>
              <a:rect l="l" t="t" r="r" b="b"/>
              <a:pathLst>
                <a:path w="127000" h="125095">
                  <a:moveTo>
                    <a:pt x="126491" y="0"/>
                  </a:moveTo>
                  <a:lnTo>
                    <a:pt x="0" y="0"/>
                  </a:lnTo>
                  <a:lnTo>
                    <a:pt x="0" y="124967"/>
                  </a:lnTo>
                  <a:lnTo>
                    <a:pt x="126491" y="124967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FD9D9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7230618" y="2045969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 h="0">
                  <a:moveTo>
                    <a:pt x="0" y="0"/>
                  </a:moveTo>
                  <a:lnTo>
                    <a:pt x="405637" y="0"/>
                  </a:lnTo>
                </a:path>
              </a:pathLst>
            </a:custGeom>
            <a:ln w="19050">
              <a:solidFill>
                <a:srgbClr val="4D4D4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9" name="object 69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378065" y="1990725"/>
              <a:ext cx="108965" cy="108965"/>
            </a:xfrm>
            <a:prstGeom prst="rect">
              <a:avLst/>
            </a:prstGeom>
          </p:spPr>
        </p:pic>
        <p:sp>
          <p:nvSpPr>
            <p:cNvPr id="70" name="object 70" descr=""/>
            <p:cNvSpPr/>
            <p:nvPr/>
          </p:nvSpPr>
          <p:spPr>
            <a:xfrm>
              <a:off x="8984742" y="2045969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 h="0">
                  <a:moveTo>
                    <a:pt x="0" y="0"/>
                  </a:moveTo>
                  <a:lnTo>
                    <a:pt x="405637" y="0"/>
                  </a:lnTo>
                </a:path>
              </a:pathLst>
            </a:custGeom>
            <a:ln w="19050">
              <a:solidFill>
                <a:srgbClr val="BEBEBE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1" name="object 71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33713" y="1990725"/>
              <a:ext cx="108965" cy="108965"/>
            </a:xfrm>
            <a:prstGeom prst="rect">
              <a:avLst/>
            </a:prstGeom>
          </p:spPr>
        </p:pic>
      </p:grpSp>
      <p:sp>
        <p:nvSpPr>
          <p:cNvPr id="72" name="object 72" descr=""/>
          <p:cNvSpPr txBox="1"/>
          <p:nvPr/>
        </p:nvSpPr>
        <p:spPr>
          <a:xfrm>
            <a:off x="7714868" y="1924049"/>
            <a:ext cx="96901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latin typeface="Arial"/>
                <a:cs typeface="Arial"/>
              </a:rPr>
              <a:t>Liselotte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Nilsson-Klangs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organisation</a:t>
            </a:r>
            <a:endParaRPr sz="700">
              <a:latin typeface="Arial"/>
              <a:cs typeface="Arial"/>
            </a:endParaRPr>
          </a:p>
        </p:txBody>
      </p:sp>
      <p:sp>
        <p:nvSpPr>
          <p:cNvPr id="73" name="object 73" descr=""/>
          <p:cNvSpPr txBox="1"/>
          <p:nvPr/>
        </p:nvSpPr>
        <p:spPr>
          <a:xfrm>
            <a:off x="9469628" y="1977389"/>
            <a:ext cx="8959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latin typeface="Arial"/>
                <a:cs typeface="Arial"/>
              </a:rPr>
              <a:t>Vardaga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-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Region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Syd</a:t>
            </a:r>
            <a:endParaRPr sz="700">
              <a:latin typeface="Arial"/>
              <a:cs typeface="Arial"/>
            </a:endParaRPr>
          </a:p>
        </p:txBody>
      </p:sp>
      <p:pic>
        <p:nvPicPr>
          <p:cNvPr id="74" name="object 74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219732" y="368853"/>
            <a:ext cx="606484" cy="601889"/>
          </a:xfrm>
          <a:prstGeom prst="rect">
            <a:avLst/>
          </a:prstGeom>
        </p:spPr>
      </p:pic>
      <p:sp>
        <p:nvSpPr>
          <p:cNvPr id="75" name="object 7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4290"/>
              </a:lnSpc>
              <a:spcBef>
                <a:spcPts val="100"/>
              </a:spcBef>
            </a:pPr>
            <a:r>
              <a:rPr dirty="0" spc="-10"/>
              <a:t>Tydlighet:</a:t>
            </a:r>
            <a:r>
              <a:rPr dirty="0" spc="-90"/>
              <a:t> </a:t>
            </a:r>
            <a:r>
              <a:rPr dirty="0"/>
              <a:t>98</a:t>
            </a:r>
            <a:r>
              <a:rPr dirty="0" spc="-80"/>
              <a:t> </a:t>
            </a:r>
            <a:r>
              <a:rPr dirty="0"/>
              <a:t>/</a:t>
            </a:r>
            <a:r>
              <a:rPr dirty="0" spc="-80"/>
              <a:t> </a:t>
            </a:r>
            <a:r>
              <a:rPr dirty="0" spc="-25"/>
              <a:t>100</a:t>
            </a:r>
          </a:p>
          <a:p>
            <a:pPr marL="12700">
              <a:lnSpc>
                <a:spcPts val="2130"/>
              </a:lnSpc>
            </a:pPr>
            <a:r>
              <a:rPr dirty="0" sz="1800" b="0">
                <a:latin typeface="Arial"/>
                <a:cs typeface="Arial"/>
              </a:rPr>
              <a:t>'Planeringen</a:t>
            </a:r>
            <a:r>
              <a:rPr dirty="0" sz="1800" spc="-15" b="0">
                <a:latin typeface="Arial"/>
                <a:cs typeface="Arial"/>
              </a:rPr>
              <a:t> </a:t>
            </a:r>
            <a:r>
              <a:rPr dirty="0" sz="1800" b="0">
                <a:latin typeface="Arial"/>
                <a:cs typeface="Arial"/>
              </a:rPr>
              <a:t>är</a:t>
            </a:r>
            <a:r>
              <a:rPr dirty="0" sz="1800" spc="-30" b="0">
                <a:latin typeface="Arial"/>
                <a:cs typeface="Arial"/>
              </a:rPr>
              <a:t> </a:t>
            </a:r>
            <a:r>
              <a:rPr dirty="0" sz="1800" spc="-10" b="0">
                <a:latin typeface="Arial"/>
                <a:cs typeface="Arial"/>
              </a:rPr>
              <a:t>tydlig'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824674" y="1665922"/>
            <a:ext cx="10544175" cy="4369435"/>
            <a:chOff x="824674" y="1665922"/>
            <a:chExt cx="10544175" cy="4369435"/>
          </a:xfrm>
        </p:grpSpPr>
        <p:sp>
          <p:nvSpPr>
            <p:cNvPr id="4" name="object 4" descr=""/>
            <p:cNvSpPr/>
            <p:nvPr/>
          </p:nvSpPr>
          <p:spPr>
            <a:xfrm>
              <a:off x="838961" y="1808226"/>
              <a:ext cx="10515600" cy="4212590"/>
            </a:xfrm>
            <a:custGeom>
              <a:avLst/>
              <a:gdLst/>
              <a:ahLst/>
              <a:cxnLst/>
              <a:rect l="l" t="t" r="r" b="b"/>
              <a:pathLst>
                <a:path w="10515600" h="4212590">
                  <a:moveTo>
                    <a:pt x="0" y="76453"/>
                  </a:moveTo>
                  <a:lnTo>
                    <a:pt x="6011" y="46720"/>
                  </a:lnTo>
                  <a:lnTo>
                    <a:pt x="22405" y="22415"/>
                  </a:lnTo>
                  <a:lnTo>
                    <a:pt x="46720" y="6016"/>
                  </a:lnTo>
                  <a:lnTo>
                    <a:pt x="76492" y="0"/>
                  </a:lnTo>
                  <a:lnTo>
                    <a:pt x="10439146" y="0"/>
                  </a:lnTo>
                  <a:lnTo>
                    <a:pt x="10468879" y="6016"/>
                  </a:lnTo>
                  <a:lnTo>
                    <a:pt x="10493184" y="22415"/>
                  </a:lnTo>
                  <a:lnTo>
                    <a:pt x="10509583" y="46720"/>
                  </a:lnTo>
                  <a:lnTo>
                    <a:pt x="10515600" y="76453"/>
                  </a:lnTo>
                  <a:lnTo>
                    <a:pt x="10515600" y="4135831"/>
                  </a:lnTo>
                  <a:lnTo>
                    <a:pt x="10509583" y="4165610"/>
                  </a:lnTo>
                  <a:lnTo>
                    <a:pt x="10493184" y="4189928"/>
                  </a:lnTo>
                  <a:lnTo>
                    <a:pt x="10468879" y="4206323"/>
                  </a:lnTo>
                  <a:lnTo>
                    <a:pt x="10439146" y="4212336"/>
                  </a:lnTo>
                  <a:lnTo>
                    <a:pt x="76492" y="4212336"/>
                  </a:lnTo>
                  <a:lnTo>
                    <a:pt x="46720" y="4206323"/>
                  </a:lnTo>
                  <a:lnTo>
                    <a:pt x="22405" y="4189928"/>
                  </a:lnTo>
                  <a:lnTo>
                    <a:pt x="6011" y="4165610"/>
                  </a:lnTo>
                  <a:lnTo>
                    <a:pt x="0" y="4135831"/>
                  </a:lnTo>
                  <a:lnTo>
                    <a:pt x="0" y="76453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153405" y="1680210"/>
              <a:ext cx="1880870" cy="245745"/>
            </a:xfrm>
            <a:custGeom>
              <a:avLst/>
              <a:gdLst/>
              <a:ahLst/>
              <a:cxnLst/>
              <a:rect l="l" t="t" r="r" b="b"/>
              <a:pathLst>
                <a:path w="1880870" h="245744">
                  <a:moveTo>
                    <a:pt x="1757934" y="0"/>
                  </a:moveTo>
                  <a:lnTo>
                    <a:pt x="122682" y="0"/>
                  </a:lnTo>
                  <a:lnTo>
                    <a:pt x="74902" y="9632"/>
                  </a:lnTo>
                  <a:lnTo>
                    <a:pt x="35909" y="35909"/>
                  </a:lnTo>
                  <a:lnTo>
                    <a:pt x="9632" y="74902"/>
                  </a:lnTo>
                  <a:lnTo>
                    <a:pt x="0" y="122681"/>
                  </a:lnTo>
                  <a:lnTo>
                    <a:pt x="9632" y="170461"/>
                  </a:lnTo>
                  <a:lnTo>
                    <a:pt x="35909" y="209454"/>
                  </a:lnTo>
                  <a:lnTo>
                    <a:pt x="74902" y="235731"/>
                  </a:lnTo>
                  <a:lnTo>
                    <a:pt x="122682" y="245363"/>
                  </a:lnTo>
                  <a:lnTo>
                    <a:pt x="1757934" y="245363"/>
                  </a:lnTo>
                  <a:lnTo>
                    <a:pt x="1805713" y="235731"/>
                  </a:lnTo>
                  <a:lnTo>
                    <a:pt x="1844706" y="209454"/>
                  </a:lnTo>
                  <a:lnTo>
                    <a:pt x="1870983" y="170461"/>
                  </a:lnTo>
                  <a:lnTo>
                    <a:pt x="1880616" y="122681"/>
                  </a:lnTo>
                  <a:lnTo>
                    <a:pt x="1870983" y="74902"/>
                  </a:lnTo>
                  <a:lnTo>
                    <a:pt x="1844706" y="35909"/>
                  </a:lnTo>
                  <a:lnTo>
                    <a:pt x="1805713" y="9632"/>
                  </a:lnTo>
                  <a:lnTo>
                    <a:pt x="17579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153405" y="1680210"/>
              <a:ext cx="1880870" cy="245745"/>
            </a:xfrm>
            <a:custGeom>
              <a:avLst/>
              <a:gdLst/>
              <a:ahLst/>
              <a:cxnLst/>
              <a:rect l="l" t="t" r="r" b="b"/>
              <a:pathLst>
                <a:path w="1880870" h="245744">
                  <a:moveTo>
                    <a:pt x="0" y="122681"/>
                  </a:moveTo>
                  <a:lnTo>
                    <a:pt x="9632" y="74902"/>
                  </a:lnTo>
                  <a:lnTo>
                    <a:pt x="35909" y="35909"/>
                  </a:lnTo>
                  <a:lnTo>
                    <a:pt x="74902" y="9632"/>
                  </a:lnTo>
                  <a:lnTo>
                    <a:pt x="122682" y="0"/>
                  </a:lnTo>
                  <a:lnTo>
                    <a:pt x="1757934" y="0"/>
                  </a:lnTo>
                  <a:lnTo>
                    <a:pt x="1805713" y="9632"/>
                  </a:lnTo>
                  <a:lnTo>
                    <a:pt x="1844706" y="35909"/>
                  </a:lnTo>
                  <a:lnTo>
                    <a:pt x="1870983" y="74902"/>
                  </a:lnTo>
                  <a:lnTo>
                    <a:pt x="1880616" y="122681"/>
                  </a:lnTo>
                  <a:lnTo>
                    <a:pt x="1870983" y="170461"/>
                  </a:lnTo>
                  <a:lnTo>
                    <a:pt x="1844706" y="209454"/>
                  </a:lnTo>
                  <a:lnTo>
                    <a:pt x="1805713" y="235731"/>
                  </a:lnTo>
                  <a:lnTo>
                    <a:pt x="1757934" y="245363"/>
                  </a:lnTo>
                  <a:lnTo>
                    <a:pt x="122682" y="245363"/>
                  </a:lnTo>
                  <a:lnTo>
                    <a:pt x="74902" y="235731"/>
                  </a:lnTo>
                  <a:lnTo>
                    <a:pt x="35909" y="209454"/>
                  </a:lnTo>
                  <a:lnTo>
                    <a:pt x="9632" y="170461"/>
                  </a:lnTo>
                  <a:lnTo>
                    <a:pt x="0" y="122681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356352" y="1710689"/>
            <a:ext cx="14719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latin typeface="Arial"/>
                <a:cs typeface="Arial"/>
              </a:rPr>
              <a:t>Inkomna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förslag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(1</a:t>
            </a:r>
            <a:r>
              <a:rPr dirty="0" sz="1000" spc="-5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av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spc="-25" b="1">
                <a:latin typeface="Arial"/>
                <a:cs typeface="Arial"/>
              </a:rPr>
              <a:t>1)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401572" y="2250693"/>
            <a:ext cx="27762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i="1">
                <a:latin typeface="Arial"/>
                <a:cs typeface="Arial"/>
              </a:rPr>
              <a:t>"Prata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med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varandra."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(Dorte</a:t>
            </a:r>
            <a:r>
              <a:rPr dirty="0" sz="1000" spc="-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Rasmussens</a:t>
            </a:r>
            <a:r>
              <a:rPr dirty="0" sz="1000" spc="-20" i="1">
                <a:latin typeface="Arial"/>
                <a:cs typeface="Arial"/>
              </a:rPr>
              <a:t> team)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969263" y="2162555"/>
            <a:ext cx="360045" cy="974090"/>
            <a:chOff x="969263" y="2162555"/>
            <a:chExt cx="360045" cy="974090"/>
          </a:xfrm>
        </p:grpSpPr>
        <p:pic>
          <p:nvPicPr>
            <p:cNvPr id="10" name="object 1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9263" y="2162555"/>
              <a:ext cx="359663" cy="359663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9263" y="2776727"/>
              <a:ext cx="359663" cy="359663"/>
            </a:xfrm>
            <a:prstGeom prst="rect">
              <a:avLst/>
            </a:prstGeom>
          </p:spPr>
        </p:pic>
      </p:grpSp>
      <p:sp>
        <p:nvSpPr>
          <p:cNvPr id="12" name="object 12" descr=""/>
          <p:cNvSpPr txBox="1"/>
          <p:nvPr/>
        </p:nvSpPr>
        <p:spPr>
          <a:xfrm>
            <a:off x="1401572" y="2864866"/>
            <a:ext cx="262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i="1">
                <a:latin typeface="Arial"/>
                <a:cs typeface="Arial"/>
              </a:rPr>
              <a:t>"Man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får</a:t>
            </a:r>
            <a:r>
              <a:rPr dirty="0" sz="1000" spc="-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hjälpas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åt"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(Dorte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Rasmussens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 spc="-20" i="1">
                <a:latin typeface="Arial"/>
                <a:cs typeface="Arial"/>
              </a:rPr>
              <a:t>team)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13" name="object 13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219732" y="368853"/>
            <a:ext cx="606484" cy="601889"/>
          </a:xfrm>
          <a:prstGeom prst="rect">
            <a:avLst/>
          </a:prstGeom>
        </p:spPr>
      </p:pic>
      <p:sp>
        <p:nvSpPr>
          <p:cNvPr id="14" name="object 1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7451" y="798703"/>
            <a:ext cx="322643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Värde:</a:t>
            </a:r>
            <a:r>
              <a:rPr dirty="0" spc="-25"/>
              <a:t> </a:t>
            </a:r>
            <a:r>
              <a:rPr dirty="0"/>
              <a:t>97</a:t>
            </a:r>
            <a:r>
              <a:rPr dirty="0" spc="-30"/>
              <a:t> </a:t>
            </a:r>
            <a:r>
              <a:rPr dirty="0"/>
              <a:t>/</a:t>
            </a:r>
            <a:r>
              <a:rPr dirty="0" spc="-10"/>
              <a:t> </a:t>
            </a:r>
            <a:r>
              <a:rPr dirty="0" spc="-25"/>
              <a:t>100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824674" y="1665922"/>
            <a:ext cx="5178425" cy="4369435"/>
            <a:chOff x="824674" y="1665922"/>
            <a:chExt cx="5178425" cy="4369435"/>
          </a:xfrm>
        </p:grpSpPr>
        <p:sp>
          <p:nvSpPr>
            <p:cNvPr id="4" name="object 4" descr=""/>
            <p:cNvSpPr/>
            <p:nvPr/>
          </p:nvSpPr>
          <p:spPr>
            <a:xfrm>
              <a:off x="838961" y="1808226"/>
              <a:ext cx="5149850" cy="4212590"/>
            </a:xfrm>
            <a:custGeom>
              <a:avLst/>
              <a:gdLst/>
              <a:ahLst/>
              <a:cxnLst/>
              <a:rect l="l" t="t" r="r" b="b"/>
              <a:pathLst>
                <a:path w="5149850" h="4212590">
                  <a:moveTo>
                    <a:pt x="0" y="76453"/>
                  </a:moveTo>
                  <a:lnTo>
                    <a:pt x="6011" y="46720"/>
                  </a:lnTo>
                  <a:lnTo>
                    <a:pt x="22405" y="22415"/>
                  </a:lnTo>
                  <a:lnTo>
                    <a:pt x="46720" y="6016"/>
                  </a:lnTo>
                  <a:lnTo>
                    <a:pt x="76492" y="0"/>
                  </a:lnTo>
                  <a:lnTo>
                    <a:pt x="5073142" y="0"/>
                  </a:lnTo>
                  <a:lnTo>
                    <a:pt x="5102875" y="6016"/>
                  </a:lnTo>
                  <a:lnTo>
                    <a:pt x="5127180" y="22415"/>
                  </a:lnTo>
                  <a:lnTo>
                    <a:pt x="5143579" y="46720"/>
                  </a:lnTo>
                  <a:lnTo>
                    <a:pt x="5149596" y="76453"/>
                  </a:lnTo>
                  <a:lnTo>
                    <a:pt x="5149596" y="4135843"/>
                  </a:lnTo>
                  <a:lnTo>
                    <a:pt x="5143579" y="4165615"/>
                  </a:lnTo>
                  <a:lnTo>
                    <a:pt x="5127180" y="4189930"/>
                  </a:lnTo>
                  <a:lnTo>
                    <a:pt x="5102875" y="4206324"/>
                  </a:lnTo>
                  <a:lnTo>
                    <a:pt x="5073142" y="4212336"/>
                  </a:lnTo>
                  <a:lnTo>
                    <a:pt x="76492" y="4212336"/>
                  </a:lnTo>
                  <a:lnTo>
                    <a:pt x="46720" y="4206324"/>
                  </a:lnTo>
                  <a:lnTo>
                    <a:pt x="22405" y="4189930"/>
                  </a:lnTo>
                  <a:lnTo>
                    <a:pt x="6011" y="4165615"/>
                  </a:lnTo>
                  <a:lnTo>
                    <a:pt x="0" y="4135843"/>
                  </a:lnTo>
                  <a:lnTo>
                    <a:pt x="0" y="76453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715005" y="1680210"/>
              <a:ext cx="1391920" cy="245745"/>
            </a:xfrm>
            <a:custGeom>
              <a:avLst/>
              <a:gdLst/>
              <a:ahLst/>
              <a:cxnLst/>
              <a:rect l="l" t="t" r="r" b="b"/>
              <a:pathLst>
                <a:path w="1391920" h="245744">
                  <a:moveTo>
                    <a:pt x="1268730" y="0"/>
                  </a:moveTo>
                  <a:lnTo>
                    <a:pt x="122681" y="0"/>
                  </a:lnTo>
                  <a:lnTo>
                    <a:pt x="74902" y="9632"/>
                  </a:lnTo>
                  <a:lnTo>
                    <a:pt x="35909" y="35909"/>
                  </a:lnTo>
                  <a:lnTo>
                    <a:pt x="9632" y="74902"/>
                  </a:lnTo>
                  <a:lnTo>
                    <a:pt x="0" y="122681"/>
                  </a:lnTo>
                  <a:lnTo>
                    <a:pt x="9632" y="170461"/>
                  </a:lnTo>
                  <a:lnTo>
                    <a:pt x="35909" y="209454"/>
                  </a:lnTo>
                  <a:lnTo>
                    <a:pt x="74902" y="235731"/>
                  </a:lnTo>
                  <a:lnTo>
                    <a:pt x="122681" y="245363"/>
                  </a:lnTo>
                  <a:lnTo>
                    <a:pt x="1268730" y="245363"/>
                  </a:lnTo>
                  <a:lnTo>
                    <a:pt x="1316509" y="235731"/>
                  </a:lnTo>
                  <a:lnTo>
                    <a:pt x="1355502" y="209454"/>
                  </a:lnTo>
                  <a:lnTo>
                    <a:pt x="1381779" y="170461"/>
                  </a:lnTo>
                  <a:lnTo>
                    <a:pt x="1391411" y="122681"/>
                  </a:lnTo>
                  <a:lnTo>
                    <a:pt x="1381779" y="74902"/>
                  </a:lnTo>
                  <a:lnTo>
                    <a:pt x="1355502" y="35909"/>
                  </a:lnTo>
                  <a:lnTo>
                    <a:pt x="1316509" y="9632"/>
                  </a:lnTo>
                  <a:lnTo>
                    <a:pt x="12687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715005" y="1680210"/>
              <a:ext cx="1391920" cy="245745"/>
            </a:xfrm>
            <a:custGeom>
              <a:avLst/>
              <a:gdLst/>
              <a:ahLst/>
              <a:cxnLst/>
              <a:rect l="l" t="t" r="r" b="b"/>
              <a:pathLst>
                <a:path w="1391920" h="245744">
                  <a:moveTo>
                    <a:pt x="0" y="122681"/>
                  </a:moveTo>
                  <a:lnTo>
                    <a:pt x="9632" y="74902"/>
                  </a:lnTo>
                  <a:lnTo>
                    <a:pt x="35909" y="35909"/>
                  </a:lnTo>
                  <a:lnTo>
                    <a:pt x="74902" y="9632"/>
                  </a:lnTo>
                  <a:lnTo>
                    <a:pt x="122681" y="0"/>
                  </a:lnTo>
                  <a:lnTo>
                    <a:pt x="1268730" y="0"/>
                  </a:lnTo>
                  <a:lnTo>
                    <a:pt x="1316509" y="9632"/>
                  </a:lnTo>
                  <a:lnTo>
                    <a:pt x="1355502" y="35909"/>
                  </a:lnTo>
                  <a:lnTo>
                    <a:pt x="1381779" y="74902"/>
                  </a:lnTo>
                  <a:lnTo>
                    <a:pt x="1391411" y="122681"/>
                  </a:lnTo>
                  <a:lnTo>
                    <a:pt x="1381779" y="170461"/>
                  </a:lnTo>
                  <a:lnTo>
                    <a:pt x="1355502" y="209454"/>
                  </a:lnTo>
                  <a:lnTo>
                    <a:pt x="1316509" y="235731"/>
                  </a:lnTo>
                  <a:lnTo>
                    <a:pt x="1268730" y="245363"/>
                  </a:lnTo>
                  <a:lnTo>
                    <a:pt x="122681" y="245363"/>
                  </a:lnTo>
                  <a:lnTo>
                    <a:pt x="74902" y="235731"/>
                  </a:lnTo>
                  <a:lnTo>
                    <a:pt x="35909" y="209454"/>
                  </a:lnTo>
                  <a:lnTo>
                    <a:pt x="9632" y="170461"/>
                  </a:lnTo>
                  <a:lnTo>
                    <a:pt x="0" y="122681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87451" y="1339341"/>
            <a:ext cx="3317875" cy="548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'Vi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lägger tiden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på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rätt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saker'</a:t>
            </a:r>
            <a:endParaRPr sz="18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760"/>
              </a:spcBef>
            </a:pPr>
            <a:r>
              <a:rPr dirty="0" sz="1000" spc="-10" b="1">
                <a:latin typeface="Arial"/>
                <a:cs typeface="Arial"/>
              </a:rPr>
              <a:t>Svarsfördelning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2741485" y="2026920"/>
            <a:ext cx="3051810" cy="3895725"/>
            <a:chOff x="2741485" y="2026920"/>
            <a:chExt cx="3051810" cy="3895725"/>
          </a:xfrm>
        </p:grpSpPr>
        <p:sp>
          <p:nvSpPr>
            <p:cNvPr id="9" name="object 9" descr=""/>
            <p:cNvSpPr/>
            <p:nvPr/>
          </p:nvSpPr>
          <p:spPr>
            <a:xfrm>
              <a:off x="2746248" y="2104644"/>
              <a:ext cx="3046730" cy="623570"/>
            </a:xfrm>
            <a:custGeom>
              <a:avLst/>
              <a:gdLst/>
              <a:ahLst/>
              <a:cxnLst/>
              <a:rect l="l" t="t" r="r" b="b"/>
              <a:pathLst>
                <a:path w="3046729" h="623569">
                  <a:moveTo>
                    <a:pt x="3046476" y="0"/>
                  </a:moveTo>
                  <a:lnTo>
                    <a:pt x="0" y="0"/>
                  </a:lnTo>
                  <a:lnTo>
                    <a:pt x="0" y="623315"/>
                  </a:lnTo>
                  <a:lnTo>
                    <a:pt x="3046476" y="623315"/>
                  </a:lnTo>
                  <a:lnTo>
                    <a:pt x="3046476" y="0"/>
                  </a:lnTo>
                  <a:close/>
                </a:path>
              </a:pathLst>
            </a:custGeom>
            <a:solidFill>
              <a:srgbClr val="53A3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746248" y="3662172"/>
              <a:ext cx="82550" cy="623570"/>
            </a:xfrm>
            <a:custGeom>
              <a:avLst/>
              <a:gdLst/>
              <a:ahLst/>
              <a:cxnLst/>
              <a:rect l="l" t="t" r="r" b="b"/>
              <a:pathLst>
                <a:path w="82550" h="623570">
                  <a:moveTo>
                    <a:pt x="82295" y="0"/>
                  </a:moveTo>
                  <a:lnTo>
                    <a:pt x="0" y="0"/>
                  </a:lnTo>
                  <a:lnTo>
                    <a:pt x="0" y="623315"/>
                  </a:lnTo>
                  <a:lnTo>
                    <a:pt x="82295" y="623315"/>
                  </a:lnTo>
                  <a:lnTo>
                    <a:pt x="82295" y="0"/>
                  </a:lnTo>
                  <a:close/>
                </a:path>
              </a:pathLst>
            </a:custGeom>
            <a:solidFill>
              <a:srgbClr val="FFE4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746248" y="2026920"/>
              <a:ext cx="0" cy="3895725"/>
            </a:xfrm>
            <a:custGeom>
              <a:avLst/>
              <a:gdLst/>
              <a:ahLst/>
              <a:cxnLst/>
              <a:rect l="l" t="t" r="r" b="b"/>
              <a:pathLst>
                <a:path w="0" h="3895725">
                  <a:moveTo>
                    <a:pt x="0" y="0"/>
                  </a:moveTo>
                  <a:lnTo>
                    <a:pt x="0" y="3895343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5589778" y="2330958"/>
            <a:ext cx="1409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FFFFFF"/>
                </a:solidFill>
                <a:latin typeface="Arial"/>
                <a:cs typeface="Arial"/>
              </a:rPr>
              <a:t>37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746248" y="2883407"/>
            <a:ext cx="165100" cy="623570"/>
          </a:xfrm>
          <a:prstGeom prst="rect">
            <a:avLst/>
          </a:prstGeom>
          <a:solidFill>
            <a:srgbClr val="83E7A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735"/>
              </a:spcBef>
            </a:pPr>
            <a:r>
              <a:rPr dirty="0" sz="900" spc="-5" b="1">
                <a:solidFill>
                  <a:srgbClr val="4E5657"/>
                </a:solidFill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809748" y="3888994"/>
            <a:ext cx="895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4E5657"/>
                </a:solidFill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002917" y="2334006"/>
            <a:ext cx="66929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Arial"/>
                <a:cs typeface="Arial"/>
              </a:rPr>
              <a:t>Helt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och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hållet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980438" y="3113024"/>
            <a:ext cx="69151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10">
                <a:latin typeface="Arial"/>
                <a:cs typeface="Arial"/>
              </a:rPr>
              <a:t>Huvudsakligen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370201" y="3892041"/>
            <a:ext cx="3022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latin typeface="Arial"/>
                <a:cs typeface="Arial"/>
              </a:rPr>
              <a:t>Delvis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2296414" y="4671186"/>
            <a:ext cx="37528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Inte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alls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155317" y="5450204"/>
            <a:ext cx="51689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Ingen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åsikt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20" name="object 20" descr=""/>
          <p:cNvGrpSpPr/>
          <p:nvPr/>
        </p:nvGrpSpPr>
        <p:grpSpPr>
          <a:xfrm>
            <a:off x="6190678" y="1665922"/>
            <a:ext cx="5178425" cy="4369435"/>
            <a:chOff x="6190678" y="1665922"/>
            <a:chExt cx="5178425" cy="4369435"/>
          </a:xfrm>
        </p:grpSpPr>
        <p:sp>
          <p:nvSpPr>
            <p:cNvPr id="21" name="object 21" descr=""/>
            <p:cNvSpPr/>
            <p:nvPr/>
          </p:nvSpPr>
          <p:spPr>
            <a:xfrm>
              <a:off x="6204965" y="1808226"/>
              <a:ext cx="5149850" cy="4212590"/>
            </a:xfrm>
            <a:custGeom>
              <a:avLst/>
              <a:gdLst/>
              <a:ahLst/>
              <a:cxnLst/>
              <a:rect l="l" t="t" r="r" b="b"/>
              <a:pathLst>
                <a:path w="5149850" h="4212590">
                  <a:moveTo>
                    <a:pt x="0" y="76453"/>
                  </a:moveTo>
                  <a:lnTo>
                    <a:pt x="6016" y="46720"/>
                  </a:lnTo>
                  <a:lnTo>
                    <a:pt x="22415" y="22415"/>
                  </a:lnTo>
                  <a:lnTo>
                    <a:pt x="46720" y="6016"/>
                  </a:lnTo>
                  <a:lnTo>
                    <a:pt x="76454" y="0"/>
                  </a:lnTo>
                  <a:lnTo>
                    <a:pt x="5073142" y="0"/>
                  </a:lnTo>
                  <a:lnTo>
                    <a:pt x="5102875" y="6016"/>
                  </a:lnTo>
                  <a:lnTo>
                    <a:pt x="5127180" y="22415"/>
                  </a:lnTo>
                  <a:lnTo>
                    <a:pt x="5143579" y="46720"/>
                  </a:lnTo>
                  <a:lnTo>
                    <a:pt x="5149595" y="76453"/>
                  </a:lnTo>
                  <a:lnTo>
                    <a:pt x="5149595" y="4135843"/>
                  </a:lnTo>
                  <a:lnTo>
                    <a:pt x="5143579" y="4165615"/>
                  </a:lnTo>
                  <a:lnTo>
                    <a:pt x="5127180" y="4189930"/>
                  </a:lnTo>
                  <a:lnTo>
                    <a:pt x="5102875" y="4206324"/>
                  </a:lnTo>
                  <a:lnTo>
                    <a:pt x="5073142" y="4212336"/>
                  </a:lnTo>
                  <a:lnTo>
                    <a:pt x="76454" y="4212336"/>
                  </a:lnTo>
                  <a:lnTo>
                    <a:pt x="46720" y="4206324"/>
                  </a:lnTo>
                  <a:lnTo>
                    <a:pt x="22415" y="4189930"/>
                  </a:lnTo>
                  <a:lnTo>
                    <a:pt x="6016" y="4165615"/>
                  </a:lnTo>
                  <a:lnTo>
                    <a:pt x="0" y="4135843"/>
                  </a:lnTo>
                  <a:lnTo>
                    <a:pt x="0" y="76453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7626857" y="1680210"/>
              <a:ext cx="2299970" cy="245745"/>
            </a:xfrm>
            <a:custGeom>
              <a:avLst/>
              <a:gdLst/>
              <a:ahLst/>
              <a:cxnLst/>
              <a:rect l="l" t="t" r="r" b="b"/>
              <a:pathLst>
                <a:path w="2299970" h="245744">
                  <a:moveTo>
                    <a:pt x="2177034" y="0"/>
                  </a:moveTo>
                  <a:lnTo>
                    <a:pt x="122682" y="0"/>
                  </a:lnTo>
                  <a:lnTo>
                    <a:pt x="74902" y="9632"/>
                  </a:lnTo>
                  <a:lnTo>
                    <a:pt x="35909" y="35909"/>
                  </a:lnTo>
                  <a:lnTo>
                    <a:pt x="9632" y="74902"/>
                  </a:lnTo>
                  <a:lnTo>
                    <a:pt x="0" y="122681"/>
                  </a:lnTo>
                  <a:lnTo>
                    <a:pt x="9632" y="170461"/>
                  </a:lnTo>
                  <a:lnTo>
                    <a:pt x="35909" y="209454"/>
                  </a:lnTo>
                  <a:lnTo>
                    <a:pt x="74902" y="235731"/>
                  </a:lnTo>
                  <a:lnTo>
                    <a:pt x="122682" y="245363"/>
                  </a:lnTo>
                  <a:lnTo>
                    <a:pt x="2177034" y="245363"/>
                  </a:lnTo>
                  <a:lnTo>
                    <a:pt x="2224813" y="235731"/>
                  </a:lnTo>
                  <a:lnTo>
                    <a:pt x="2263806" y="209454"/>
                  </a:lnTo>
                  <a:lnTo>
                    <a:pt x="2290083" y="170461"/>
                  </a:lnTo>
                  <a:lnTo>
                    <a:pt x="2299716" y="122681"/>
                  </a:lnTo>
                  <a:lnTo>
                    <a:pt x="2290083" y="74902"/>
                  </a:lnTo>
                  <a:lnTo>
                    <a:pt x="2263806" y="35909"/>
                  </a:lnTo>
                  <a:lnTo>
                    <a:pt x="2224813" y="9632"/>
                  </a:lnTo>
                  <a:lnTo>
                    <a:pt x="21770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7626857" y="1680210"/>
              <a:ext cx="2299970" cy="245745"/>
            </a:xfrm>
            <a:custGeom>
              <a:avLst/>
              <a:gdLst/>
              <a:ahLst/>
              <a:cxnLst/>
              <a:rect l="l" t="t" r="r" b="b"/>
              <a:pathLst>
                <a:path w="2299970" h="245744">
                  <a:moveTo>
                    <a:pt x="0" y="122681"/>
                  </a:moveTo>
                  <a:lnTo>
                    <a:pt x="9632" y="74902"/>
                  </a:lnTo>
                  <a:lnTo>
                    <a:pt x="35909" y="35909"/>
                  </a:lnTo>
                  <a:lnTo>
                    <a:pt x="74902" y="9632"/>
                  </a:lnTo>
                  <a:lnTo>
                    <a:pt x="122682" y="0"/>
                  </a:lnTo>
                  <a:lnTo>
                    <a:pt x="2177034" y="0"/>
                  </a:lnTo>
                  <a:lnTo>
                    <a:pt x="2224813" y="9632"/>
                  </a:lnTo>
                  <a:lnTo>
                    <a:pt x="2263806" y="35909"/>
                  </a:lnTo>
                  <a:lnTo>
                    <a:pt x="2290083" y="74902"/>
                  </a:lnTo>
                  <a:lnTo>
                    <a:pt x="2299716" y="122681"/>
                  </a:lnTo>
                  <a:lnTo>
                    <a:pt x="2290083" y="170461"/>
                  </a:lnTo>
                  <a:lnTo>
                    <a:pt x="2263806" y="209454"/>
                  </a:lnTo>
                  <a:lnTo>
                    <a:pt x="2224813" y="235731"/>
                  </a:lnTo>
                  <a:lnTo>
                    <a:pt x="2177034" y="245363"/>
                  </a:lnTo>
                  <a:lnTo>
                    <a:pt x="122682" y="245363"/>
                  </a:lnTo>
                  <a:lnTo>
                    <a:pt x="74902" y="235731"/>
                  </a:lnTo>
                  <a:lnTo>
                    <a:pt x="35909" y="209454"/>
                  </a:lnTo>
                  <a:lnTo>
                    <a:pt x="9632" y="170461"/>
                  </a:lnTo>
                  <a:lnTo>
                    <a:pt x="0" y="122681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7831963" y="1710943"/>
            <a:ext cx="18891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latin typeface="Arial"/>
                <a:cs typeface="Arial"/>
              </a:rPr>
              <a:t>Tidslinje</a:t>
            </a:r>
            <a:r>
              <a:rPr dirty="0" sz="1000" spc="-6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över</a:t>
            </a:r>
            <a:r>
              <a:rPr dirty="0" sz="1000" spc="-4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genomsnittssvar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5" name="object 25" descr=""/>
          <p:cNvGrpSpPr/>
          <p:nvPr/>
        </p:nvGrpSpPr>
        <p:grpSpPr>
          <a:xfrm>
            <a:off x="6702425" y="1937385"/>
            <a:ext cx="4519930" cy="3872865"/>
            <a:chOff x="6702425" y="1937385"/>
            <a:chExt cx="4519930" cy="3872865"/>
          </a:xfrm>
        </p:grpSpPr>
        <p:sp>
          <p:nvSpPr>
            <p:cNvPr id="26" name="object 26" descr=""/>
            <p:cNvSpPr/>
            <p:nvPr/>
          </p:nvSpPr>
          <p:spPr>
            <a:xfrm>
              <a:off x="6755892" y="2157984"/>
              <a:ext cx="4348480" cy="3647440"/>
            </a:xfrm>
            <a:custGeom>
              <a:avLst/>
              <a:gdLst/>
              <a:ahLst/>
              <a:cxnLst/>
              <a:rect l="l" t="t" r="r" b="b"/>
              <a:pathLst>
                <a:path w="4348480" h="3647440">
                  <a:moveTo>
                    <a:pt x="0" y="2430780"/>
                  </a:moveTo>
                  <a:lnTo>
                    <a:pt x="4347972" y="2430780"/>
                  </a:lnTo>
                </a:path>
                <a:path w="4348480" h="3647440">
                  <a:moveTo>
                    <a:pt x="0" y="1216152"/>
                  </a:moveTo>
                  <a:lnTo>
                    <a:pt x="4347972" y="1216152"/>
                  </a:lnTo>
                </a:path>
                <a:path w="4348480" h="3647440">
                  <a:moveTo>
                    <a:pt x="0" y="1524"/>
                  </a:moveTo>
                  <a:lnTo>
                    <a:pt x="4240530" y="1524"/>
                  </a:lnTo>
                </a:path>
                <a:path w="4348480" h="3647440">
                  <a:moveTo>
                    <a:pt x="0" y="0"/>
                  </a:moveTo>
                  <a:lnTo>
                    <a:pt x="0" y="3646932"/>
                  </a:lnTo>
                </a:path>
                <a:path w="4348480" h="3647440">
                  <a:moveTo>
                    <a:pt x="627887" y="0"/>
                  </a:moveTo>
                  <a:lnTo>
                    <a:pt x="627887" y="3646932"/>
                  </a:lnTo>
                </a:path>
                <a:path w="4348480" h="3647440">
                  <a:moveTo>
                    <a:pt x="1255776" y="0"/>
                  </a:moveTo>
                  <a:lnTo>
                    <a:pt x="1255776" y="3646932"/>
                  </a:lnTo>
                </a:path>
                <a:path w="4348480" h="3647440">
                  <a:moveTo>
                    <a:pt x="1877567" y="0"/>
                  </a:moveTo>
                  <a:lnTo>
                    <a:pt x="1877567" y="3646932"/>
                  </a:lnTo>
                </a:path>
                <a:path w="4348480" h="3647440">
                  <a:moveTo>
                    <a:pt x="2491739" y="0"/>
                  </a:moveTo>
                  <a:lnTo>
                    <a:pt x="2491739" y="3646932"/>
                  </a:lnTo>
                </a:path>
                <a:path w="4348480" h="3647440">
                  <a:moveTo>
                    <a:pt x="3119628" y="0"/>
                  </a:moveTo>
                  <a:lnTo>
                    <a:pt x="3119628" y="3646932"/>
                  </a:lnTo>
                </a:path>
                <a:path w="4348480" h="3647440">
                  <a:moveTo>
                    <a:pt x="3747515" y="0"/>
                  </a:moveTo>
                  <a:lnTo>
                    <a:pt x="3747515" y="3646932"/>
                  </a:lnTo>
                </a:path>
                <a:path w="4348480" h="3647440">
                  <a:moveTo>
                    <a:pt x="0" y="3646932"/>
                  </a:moveTo>
                  <a:lnTo>
                    <a:pt x="4347972" y="3646932"/>
                  </a:lnTo>
                  <a:lnTo>
                    <a:pt x="4347972" y="0"/>
                  </a:lnTo>
                  <a:lnTo>
                    <a:pt x="0" y="0"/>
                  </a:lnTo>
                  <a:lnTo>
                    <a:pt x="0" y="3646932"/>
                  </a:lnTo>
                  <a:close/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6755892" y="2267712"/>
              <a:ext cx="4348480" cy="3537585"/>
            </a:xfrm>
            <a:custGeom>
              <a:avLst/>
              <a:gdLst/>
              <a:ahLst/>
              <a:cxnLst/>
              <a:rect l="l" t="t" r="r" b="b"/>
              <a:pathLst>
                <a:path w="4348480" h="3537585">
                  <a:moveTo>
                    <a:pt x="4347972" y="0"/>
                  </a:moveTo>
                  <a:lnTo>
                    <a:pt x="4014215" y="146303"/>
                  </a:lnTo>
                  <a:lnTo>
                    <a:pt x="3678935" y="36575"/>
                  </a:lnTo>
                  <a:lnTo>
                    <a:pt x="2962655" y="109727"/>
                  </a:lnTo>
                  <a:lnTo>
                    <a:pt x="2580131" y="109727"/>
                  </a:lnTo>
                  <a:lnTo>
                    <a:pt x="1816607" y="182879"/>
                  </a:lnTo>
                  <a:lnTo>
                    <a:pt x="1481327" y="510539"/>
                  </a:lnTo>
                  <a:lnTo>
                    <a:pt x="1098803" y="729996"/>
                  </a:lnTo>
                  <a:lnTo>
                    <a:pt x="478535" y="182879"/>
                  </a:lnTo>
                  <a:lnTo>
                    <a:pt x="0" y="109727"/>
                  </a:lnTo>
                  <a:lnTo>
                    <a:pt x="0" y="3537204"/>
                  </a:lnTo>
                  <a:lnTo>
                    <a:pt x="4347972" y="3537204"/>
                  </a:lnTo>
                  <a:lnTo>
                    <a:pt x="4347972" y="0"/>
                  </a:lnTo>
                  <a:close/>
                </a:path>
              </a:pathLst>
            </a:custGeom>
            <a:solidFill>
              <a:srgbClr val="F1F1F1">
                <a:alpha val="5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6755892" y="5804916"/>
              <a:ext cx="4348480" cy="0"/>
            </a:xfrm>
            <a:custGeom>
              <a:avLst/>
              <a:gdLst/>
              <a:ahLst/>
              <a:cxnLst/>
              <a:rect l="l" t="t" r="r" b="b"/>
              <a:pathLst>
                <a:path w="4348480" h="0">
                  <a:moveTo>
                    <a:pt x="0" y="0"/>
                  </a:moveTo>
                  <a:lnTo>
                    <a:pt x="434797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6756653" y="3143250"/>
              <a:ext cx="4348480" cy="218440"/>
            </a:xfrm>
            <a:custGeom>
              <a:avLst/>
              <a:gdLst/>
              <a:ahLst/>
              <a:cxnLst/>
              <a:rect l="l" t="t" r="r" b="b"/>
              <a:pathLst>
                <a:path w="4348480" h="218439">
                  <a:moveTo>
                    <a:pt x="0" y="73151"/>
                  </a:moveTo>
                  <a:lnTo>
                    <a:pt x="477012" y="36575"/>
                  </a:lnTo>
                  <a:lnTo>
                    <a:pt x="1098803" y="73151"/>
                  </a:lnTo>
                  <a:lnTo>
                    <a:pt x="1481327" y="0"/>
                  </a:lnTo>
                  <a:lnTo>
                    <a:pt x="1815084" y="36575"/>
                  </a:lnTo>
                  <a:lnTo>
                    <a:pt x="2197607" y="217932"/>
                  </a:lnTo>
                  <a:lnTo>
                    <a:pt x="2580131" y="109727"/>
                  </a:lnTo>
                  <a:lnTo>
                    <a:pt x="2962655" y="73151"/>
                  </a:lnTo>
                  <a:lnTo>
                    <a:pt x="3678936" y="36575"/>
                  </a:lnTo>
                  <a:lnTo>
                    <a:pt x="4012692" y="36575"/>
                  </a:lnTo>
                  <a:lnTo>
                    <a:pt x="4347972" y="36575"/>
                  </a:lnTo>
                </a:path>
              </a:pathLst>
            </a:custGeom>
            <a:ln w="19050">
              <a:solidFill>
                <a:srgbClr val="BEBEBE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0" name="object 3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02425" y="3162681"/>
              <a:ext cx="105918" cy="105918"/>
            </a:xfrm>
            <a:prstGeom prst="rect">
              <a:avLst/>
            </a:prstGeom>
          </p:spPr>
        </p:pic>
        <p:pic>
          <p:nvPicPr>
            <p:cNvPr id="31" name="object 3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79437" y="3126105"/>
              <a:ext cx="105918" cy="105918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01228" y="3162681"/>
              <a:ext cx="105918" cy="105918"/>
            </a:xfrm>
            <a:prstGeom prst="rect">
              <a:avLst/>
            </a:prstGeom>
          </p:spPr>
        </p:pic>
        <p:pic>
          <p:nvPicPr>
            <p:cNvPr id="33" name="object 3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83752" y="3089529"/>
              <a:ext cx="105918" cy="105918"/>
            </a:xfrm>
            <a:prstGeom prst="rect">
              <a:avLst/>
            </a:prstGeom>
          </p:spPr>
        </p:pic>
        <p:pic>
          <p:nvPicPr>
            <p:cNvPr id="34" name="object 3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17508" y="3126105"/>
              <a:ext cx="105918" cy="105918"/>
            </a:xfrm>
            <a:prstGeom prst="rect">
              <a:avLst/>
            </a:prstGeom>
          </p:spPr>
        </p:pic>
        <p:pic>
          <p:nvPicPr>
            <p:cNvPr id="35" name="object 35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900032" y="3307461"/>
              <a:ext cx="105918" cy="105917"/>
            </a:xfrm>
            <a:prstGeom prst="rect">
              <a:avLst/>
            </a:prstGeom>
          </p:spPr>
        </p:pic>
        <p:pic>
          <p:nvPicPr>
            <p:cNvPr id="36" name="object 3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82557" y="3199257"/>
              <a:ext cx="105918" cy="105917"/>
            </a:xfrm>
            <a:prstGeom prst="rect">
              <a:avLst/>
            </a:prstGeom>
          </p:spPr>
        </p:pic>
        <p:pic>
          <p:nvPicPr>
            <p:cNvPr id="37" name="object 3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65080" y="3162681"/>
              <a:ext cx="105918" cy="105918"/>
            </a:xfrm>
            <a:prstGeom prst="rect">
              <a:avLst/>
            </a:prstGeom>
          </p:spPr>
        </p:pic>
        <p:pic>
          <p:nvPicPr>
            <p:cNvPr id="38" name="object 3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381360" y="3126105"/>
              <a:ext cx="105918" cy="105918"/>
            </a:xfrm>
            <a:prstGeom prst="rect">
              <a:avLst/>
            </a:prstGeom>
          </p:spPr>
        </p:pic>
        <p:pic>
          <p:nvPicPr>
            <p:cNvPr id="39" name="object 3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715116" y="3126105"/>
              <a:ext cx="105917" cy="105918"/>
            </a:xfrm>
            <a:prstGeom prst="rect">
              <a:avLst/>
            </a:prstGeom>
          </p:spPr>
        </p:pic>
        <p:pic>
          <p:nvPicPr>
            <p:cNvPr id="40" name="object 4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050396" y="3126105"/>
              <a:ext cx="105918" cy="105918"/>
            </a:xfrm>
            <a:prstGeom prst="rect">
              <a:avLst/>
            </a:prstGeom>
          </p:spPr>
        </p:pic>
        <p:sp>
          <p:nvSpPr>
            <p:cNvPr id="41" name="object 41" descr=""/>
            <p:cNvSpPr/>
            <p:nvPr/>
          </p:nvSpPr>
          <p:spPr>
            <a:xfrm>
              <a:off x="6756653" y="2268474"/>
              <a:ext cx="4348480" cy="728980"/>
            </a:xfrm>
            <a:custGeom>
              <a:avLst/>
              <a:gdLst/>
              <a:ahLst/>
              <a:cxnLst/>
              <a:rect l="l" t="t" r="r" b="b"/>
              <a:pathLst>
                <a:path w="4348480" h="728980">
                  <a:moveTo>
                    <a:pt x="0" y="108203"/>
                  </a:moveTo>
                  <a:lnTo>
                    <a:pt x="477012" y="181355"/>
                  </a:lnTo>
                  <a:lnTo>
                    <a:pt x="1098803" y="728472"/>
                  </a:lnTo>
                  <a:lnTo>
                    <a:pt x="1481327" y="510539"/>
                  </a:lnTo>
                  <a:lnTo>
                    <a:pt x="1815084" y="181355"/>
                  </a:lnTo>
                  <a:lnTo>
                    <a:pt x="2197607" y="144779"/>
                  </a:lnTo>
                  <a:lnTo>
                    <a:pt x="2580131" y="108203"/>
                  </a:lnTo>
                  <a:lnTo>
                    <a:pt x="2962655" y="108203"/>
                  </a:lnTo>
                  <a:lnTo>
                    <a:pt x="3678936" y="36575"/>
                  </a:lnTo>
                  <a:lnTo>
                    <a:pt x="4012692" y="144779"/>
                  </a:lnTo>
                  <a:lnTo>
                    <a:pt x="4347972" y="0"/>
                  </a:lnTo>
                </a:path>
              </a:pathLst>
            </a:custGeom>
            <a:ln w="19050">
              <a:solidFill>
                <a:srgbClr val="4D4D4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2" name="object 4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702425" y="2322957"/>
              <a:ext cx="105918" cy="105917"/>
            </a:xfrm>
            <a:prstGeom prst="rect">
              <a:avLst/>
            </a:prstGeom>
          </p:spPr>
        </p:pic>
        <p:pic>
          <p:nvPicPr>
            <p:cNvPr id="43" name="object 4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179437" y="2396109"/>
              <a:ext cx="105918" cy="105917"/>
            </a:xfrm>
            <a:prstGeom prst="rect">
              <a:avLst/>
            </a:prstGeom>
          </p:spPr>
        </p:pic>
        <p:pic>
          <p:nvPicPr>
            <p:cNvPr id="44" name="object 44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801228" y="2943225"/>
              <a:ext cx="105918" cy="105917"/>
            </a:xfrm>
            <a:prstGeom prst="rect">
              <a:avLst/>
            </a:prstGeom>
          </p:spPr>
        </p:pic>
        <p:pic>
          <p:nvPicPr>
            <p:cNvPr id="45" name="object 4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183752" y="2725293"/>
              <a:ext cx="105918" cy="105918"/>
            </a:xfrm>
            <a:prstGeom prst="rect">
              <a:avLst/>
            </a:prstGeom>
          </p:spPr>
        </p:pic>
        <p:pic>
          <p:nvPicPr>
            <p:cNvPr id="46" name="object 46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517508" y="2396109"/>
              <a:ext cx="105918" cy="105917"/>
            </a:xfrm>
            <a:prstGeom prst="rect">
              <a:avLst/>
            </a:prstGeom>
          </p:spPr>
        </p:pic>
        <p:pic>
          <p:nvPicPr>
            <p:cNvPr id="47" name="object 47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900032" y="2359533"/>
              <a:ext cx="105918" cy="105917"/>
            </a:xfrm>
            <a:prstGeom prst="rect">
              <a:avLst/>
            </a:prstGeom>
          </p:spPr>
        </p:pic>
        <p:pic>
          <p:nvPicPr>
            <p:cNvPr id="48" name="object 48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282557" y="2322957"/>
              <a:ext cx="105918" cy="105917"/>
            </a:xfrm>
            <a:prstGeom prst="rect">
              <a:avLst/>
            </a:prstGeom>
          </p:spPr>
        </p:pic>
        <p:pic>
          <p:nvPicPr>
            <p:cNvPr id="49" name="object 4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665080" y="2322957"/>
              <a:ext cx="105918" cy="105917"/>
            </a:xfrm>
            <a:prstGeom prst="rect">
              <a:avLst/>
            </a:prstGeom>
          </p:spPr>
        </p:pic>
        <p:pic>
          <p:nvPicPr>
            <p:cNvPr id="50" name="object 50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381360" y="2251329"/>
              <a:ext cx="105918" cy="105918"/>
            </a:xfrm>
            <a:prstGeom prst="rect">
              <a:avLst/>
            </a:prstGeom>
          </p:spPr>
        </p:pic>
        <p:pic>
          <p:nvPicPr>
            <p:cNvPr id="51" name="object 51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715116" y="2359533"/>
              <a:ext cx="105917" cy="105917"/>
            </a:xfrm>
            <a:prstGeom prst="rect">
              <a:avLst/>
            </a:prstGeom>
          </p:spPr>
        </p:pic>
        <p:pic>
          <p:nvPicPr>
            <p:cNvPr id="52" name="object 52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986896" y="1937385"/>
              <a:ext cx="235457" cy="404749"/>
            </a:xfrm>
            <a:prstGeom prst="rect">
              <a:avLst/>
            </a:prstGeom>
          </p:spPr>
        </p:pic>
      </p:grpSp>
      <p:sp>
        <p:nvSpPr>
          <p:cNvPr id="53" name="object 53" descr=""/>
          <p:cNvSpPr txBox="1"/>
          <p:nvPr/>
        </p:nvSpPr>
        <p:spPr>
          <a:xfrm>
            <a:off x="11023218" y="1963292"/>
            <a:ext cx="165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solidFill>
                  <a:srgbClr val="494948"/>
                </a:solidFill>
                <a:latin typeface="Arial"/>
                <a:cs typeface="Arial"/>
              </a:rPr>
              <a:t>97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6564630" y="5706262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6493890" y="4490415"/>
            <a:ext cx="165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33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6493890" y="3275457"/>
            <a:ext cx="165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67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6423405" y="2059939"/>
            <a:ext cx="2374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Arial"/>
                <a:cs typeface="Arial"/>
              </a:rPr>
              <a:t>100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6623684" y="5831535"/>
            <a:ext cx="2673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mar-</a:t>
            </a:r>
            <a:r>
              <a:rPr dirty="0" sz="600" spc="-2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7266813" y="5831535"/>
            <a:ext cx="236854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jun-</a:t>
            </a:r>
            <a:r>
              <a:rPr dirty="0" sz="600" spc="-2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7884414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sep-</a:t>
            </a:r>
            <a:r>
              <a:rPr dirty="0" sz="600" spc="-3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8505570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dec-</a:t>
            </a:r>
            <a:r>
              <a:rPr dirty="0" sz="600" spc="-35">
                <a:latin typeface="Arial"/>
                <a:cs typeface="Arial"/>
              </a:rPr>
              <a:t>21</a:t>
            </a:r>
            <a:endParaRPr sz="600">
              <a:latin typeface="Arial"/>
              <a:cs typeface="Arial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9115806" y="5831535"/>
            <a:ext cx="2673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mar-</a:t>
            </a:r>
            <a:r>
              <a:rPr dirty="0" sz="600" spc="-2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9758553" y="5831535"/>
            <a:ext cx="236854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jun-</a:t>
            </a:r>
            <a:r>
              <a:rPr dirty="0" sz="600" spc="-2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10376154" y="5831535"/>
            <a:ext cx="2584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latin typeface="Arial"/>
                <a:cs typeface="Arial"/>
              </a:rPr>
              <a:t>sep-</a:t>
            </a:r>
            <a:r>
              <a:rPr dirty="0" sz="600" spc="-35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65" name="object 65" descr=""/>
          <p:cNvGrpSpPr/>
          <p:nvPr/>
        </p:nvGrpSpPr>
        <p:grpSpPr>
          <a:xfrm>
            <a:off x="6263640" y="1990725"/>
            <a:ext cx="3126740" cy="3889375"/>
            <a:chOff x="6263640" y="1990725"/>
            <a:chExt cx="3126740" cy="3889375"/>
          </a:xfrm>
        </p:grpSpPr>
        <p:sp>
          <p:nvSpPr>
            <p:cNvPr id="66" name="object 66" descr=""/>
            <p:cNvSpPr/>
            <p:nvPr/>
          </p:nvSpPr>
          <p:spPr>
            <a:xfrm>
              <a:off x="6263640" y="2097023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1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6491" y="126491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70AEE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6263640" y="3316224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1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6491" y="126491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83E7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6263640" y="4535423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1" y="0"/>
                  </a:moveTo>
                  <a:lnTo>
                    <a:pt x="0" y="0"/>
                  </a:lnTo>
                  <a:lnTo>
                    <a:pt x="0" y="126492"/>
                  </a:lnTo>
                  <a:lnTo>
                    <a:pt x="126491" y="126492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FFE4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6263640" y="5754623"/>
              <a:ext cx="127000" cy="125095"/>
            </a:xfrm>
            <a:custGeom>
              <a:avLst/>
              <a:gdLst/>
              <a:ahLst/>
              <a:cxnLst/>
              <a:rect l="l" t="t" r="r" b="b"/>
              <a:pathLst>
                <a:path w="127000" h="125095">
                  <a:moveTo>
                    <a:pt x="126491" y="0"/>
                  </a:moveTo>
                  <a:lnTo>
                    <a:pt x="0" y="0"/>
                  </a:lnTo>
                  <a:lnTo>
                    <a:pt x="0" y="124967"/>
                  </a:lnTo>
                  <a:lnTo>
                    <a:pt x="126491" y="124967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FD9D9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7230618" y="2045969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 h="0">
                  <a:moveTo>
                    <a:pt x="0" y="0"/>
                  </a:moveTo>
                  <a:lnTo>
                    <a:pt x="405637" y="0"/>
                  </a:lnTo>
                </a:path>
              </a:pathLst>
            </a:custGeom>
            <a:ln w="19050">
              <a:solidFill>
                <a:srgbClr val="4D4D4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1" name="object 71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378065" y="1990725"/>
              <a:ext cx="108965" cy="108965"/>
            </a:xfrm>
            <a:prstGeom prst="rect">
              <a:avLst/>
            </a:prstGeom>
          </p:spPr>
        </p:pic>
        <p:sp>
          <p:nvSpPr>
            <p:cNvPr id="72" name="object 72" descr=""/>
            <p:cNvSpPr/>
            <p:nvPr/>
          </p:nvSpPr>
          <p:spPr>
            <a:xfrm>
              <a:off x="8984742" y="2045969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 h="0">
                  <a:moveTo>
                    <a:pt x="0" y="0"/>
                  </a:moveTo>
                  <a:lnTo>
                    <a:pt x="405637" y="0"/>
                  </a:lnTo>
                </a:path>
              </a:pathLst>
            </a:custGeom>
            <a:ln w="19050">
              <a:solidFill>
                <a:srgbClr val="BEBEBE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3" name="object 73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133713" y="1990725"/>
              <a:ext cx="108965" cy="108965"/>
            </a:xfrm>
            <a:prstGeom prst="rect">
              <a:avLst/>
            </a:prstGeom>
          </p:spPr>
        </p:pic>
      </p:grpSp>
      <p:sp>
        <p:nvSpPr>
          <p:cNvPr id="74" name="object 74" descr=""/>
          <p:cNvSpPr txBox="1"/>
          <p:nvPr/>
        </p:nvSpPr>
        <p:spPr>
          <a:xfrm>
            <a:off x="7714868" y="1924049"/>
            <a:ext cx="96901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latin typeface="Arial"/>
                <a:cs typeface="Arial"/>
              </a:rPr>
              <a:t>Liselotte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Nilsson-Klangs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organisation</a:t>
            </a:r>
            <a:endParaRPr sz="700">
              <a:latin typeface="Arial"/>
              <a:cs typeface="Arial"/>
            </a:endParaRPr>
          </a:p>
        </p:txBody>
      </p:sp>
      <p:sp>
        <p:nvSpPr>
          <p:cNvPr id="75" name="object 75" descr=""/>
          <p:cNvSpPr txBox="1"/>
          <p:nvPr/>
        </p:nvSpPr>
        <p:spPr>
          <a:xfrm>
            <a:off x="9469628" y="1977389"/>
            <a:ext cx="8959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latin typeface="Arial"/>
                <a:cs typeface="Arial"/>
              </a:rPr>
              <a:t>Vardaga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-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Region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Syd</a:t>
            </a:r>
            <a:endParaRPr sz="700">
              <a:latin typeface="Arial"/>
              <a:cs typeface="Arial"/>
            </a:endParaRPr>
          </a:p>
        </p:txBody>
      </p:sp>
      <p:pic>
        <p:nvPicPr>
          <p:cNvPr id="76" name="object 76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1215138" y="368853"/>
            <a:ext cx="615673" cy="601889"/>
          </a:xfrm>
          <a:prstGeom prst="rect">
            <a:avLst/>
          </a:prstGeom>
        </p:spPr>
      </p:pic>
      <p:sp>
        <p:nvSpPr>
          <p:cNvPr id="77" name="object 7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4290"/>
              </a:lnSpc>
              <a:spcBef>
                <a:spcPts val="100"/>
              </a:spcBef>
            </a:pPr>
            <a:r>
              <a:rPr dirty="0"/>
              <a:t>Värde:</a:t>
            </a:r>
            <a:r>
              <a:rPr dirty="0" spc="-25"/>
              <a:t> </a:t>
            </a:r>
            <a:r>
              <a:rPr dirty="0"/>
              <a:t>97</a:t>
            </a:r>
            <a:r>
              <a:rPr dirty="0" spc="-30"/>
              <a:t> </a:t>
            </a:r>
            <a:r>
              <a:rPr dirty="0"/>
              <a:t>/</a:t>
            </a:r>
            <a:r>
              <a:rPr dirty="0" spc="-10"/>
              <a:t> </a:t>
            </a:r>
            <a:r>
              <a:rPr dirty="0" spc="-25"/>
              <a:t>100</a:t>
            </a:r>
          </a:p>
          <a:p>
            <a:pPr marL="12700">
              <a:lnSpc>
                <a:spcPts val="2130"/>
              </a:lnSpc>
            </a:pPr>
            <a:r>
              <a:rPr dirty="0" sz="1800" b="0">
                <a:latin typeface="Arial"/>
                <a:cs typeface="Arial"/>
              </a:rPr>
              <a:t>'Vi</a:t>
            </a:r>
            <a:r>
              <a:rPr dirty="0" sz="1800" spc="-35" b="0">
                <a:latin typeface="Arial"/>
                <a:cs typeface="Arial"/>
              </a:rPr>
              <a:t> </a:t>
            </a:r>
            <a:r>
              <a:rPr dirty="0" sz="1800" b="0">
                <a:latin typeface="Arial"/>
                <a:cs typeface="Arial"/>
              </a:rPr>
              <a:t>lägger tiden</a:t>
            </a:r>
            <a:r>
              <a:rPr dirty="0" sz="1800" spc="-20" b="0">
                <a:latin typeface="Arial"/>
                <a:cs typeface="Arial"/>
              </a:rPr>
              <a:t> </a:t>
            </a:r>
            <a:r>
              <a:rPr dirty="0" sz="1800" b="0">
                <a:latin typeface="Arial"/>
                <a:cs typeface="Arial"/>
              </a:rPr>
              <a:t>på</a:t>
            </a:r>
            <a:r>
              <a:rPr dirty="0" sz="1800" spc="-15" b="0">
                <a:latin typeface="Arial"/>
                <a:cs typeface="Arial"/>
              </a:rPr>
              <a:t> </a:t>
            </a:r>
            <a:r>
              <a:rPr dirty="0" sz="1800" b="0">
                <a:latin typeface="Arial"/>
                <a:cs typeface="Arial"/>
              </a:rPr>
              <a:t>rätt</a:t>
            </a:r>
            <a:r>
              <a:rPr dirty="0" sz="1800" spc="-25" b="0">
                <a:latin typeface="Arial"/>
                <a:cs typeface="Arial"/>
              </a:rPr>
              <a:t> </a:t>
            </a:r>
            <a:r>
              <a:rPr dirty="0" sz="1800" spc="-10" b="0">
                <a:latin typeface="Arial"/>
                <a:cs typeface="Arial"/>
              </a:rPr>
              <a:t>saker'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824674" y="1665922"/>
            <a:ext cx="10544175" cy="4369435"/>
            <a:chOff x="824674" y="1665922"/>
            <a:chExt cx="10544175" cy="4369435"/>
          </a:xfrm>
        </p:grpSpPr>
        <p:sp>
          <p:nvSpPr>
            <p:cNvPr id="4" name="object 4" descr=""/>
            <p:cNvSpPr/>
            <p:nvPr/>
          </p:nvSpPr>
          <p:spPr>
            <a:xfrm>
              <a:off x="838961" y="1808226"/>
              <a:ext cx="10515600" cy="4212590"/>
            </a:xfrm>
            <a:custGeom>
              <a:avLst/>
              <a:gdLst/>
              <a:ahLst/>
              <a:cxnLst/>
              <a:rect l="l" t="t" r="r" b="b"/>
              <a:pathLst>
                <a:path w="10515600" h="4212590">
                  <a:moveTo>
                    <a:pt x="0" y="76453"/>
                  </a:moveTo>
                  <a:lnTo>
                    <a:pt x="6011" y="46720"/>
                  </a:lnTo>
                  <a:lnTo>
                    <a:pt x="22405" y="22415"/>
                  </a:lnTo>
                  <a:lnTo>
                    <a:pt x="46720" y="6016"/>
                  </a:lnTo>
                  <a:lnTo>
                    <a:pt x="76492" y="0"/>
                  </a:lnTo>
                  <a:lnTo>
                    <a:pt x="10439146" y="0"/>
                  </a:lnTo>
                  <a:lnTo>
                    <a:pt x="10468879" y="6016"/>
                  </a:lnTo>
                  <a:lnTo>
                    <a:pt x="10493184" y="22415"/>
                  </a:lnTo>
                  <a:lnTo>
                    <a:pt x="10509583" y="46720"/>
                  </a:lnTo>
                  <a:lnTo>
                    <a:pt x="10515600" y="76453"/>
                  </a:lnTo>
                  <a:lnTo>
                    <a:pt x="10515600" y="4135831"/>
                  </a:lnTo>
                  <a:lnTo>
                    <a:pt x="10509583" y="4165610"/>
                  </a:lnTo>
                  <a:lnTo>
                    <a:pt x="10493184" y="4189928"/>
                  </a:lnTo>
                  <a:lnTo>
                    <a:pt x="10468879" y="4206323"/>
                  </a:lnTo>
                  <a:lnTo>
                    <a:pt x="10439146" y="4212336"/>
                  </a:lnTo>
                  <a:lnTo>
                    <a:pt x="76492" y="4212336"/>
                  </a:lnTo>
                  <a:lnTo>
                    <a:pt x="46720" y="4206323"/>
                  </a:lnTo>
                  <a:lnTo>
                    <a:pt x="22405" y="4189928"/>
                  </a:lnTo>
                  <a:lnTo>
                    <a:pt x="6011" y="4165610"/>
                  </a:lnTo>
                  <a:lnTo>
                    <a:pt x="0" y="4135831"/>
                  </a:lnTo>
                  <a:lnTo>
                    <a:pt x="0" y="76453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153405" y="1680210"/>
              <a:ext cx="1880870" cy="245745"/>
            </a:xfrm>
            <a:custGeom>
              <a:avLst/>
              <a:gdLst/>
              <a:ahLst/>
              <a:cxnLst/>
              <a:rect l="l" t="t" r="r" b="b"/>
              <a:pathLst>
                <a:path w="1880870" h="245744">
                  <a:moveTo>
                    <a:pt x="1757934" y="0"/>
                  </a:moveTo>
                  <a:lnTo>
                    <a:pt x="122682" y="0"/>
                  </a:lnTo>
                  <a:lnTo>
                    <a:pt x="74902" y="9632"/>
                  </a:lnTo>
                  <a:lnTo>
                    <a:pt x="35909" y="35909"/>
                  </a:lnTo>
                  <a:lnTo>
                    <a:pt x="9632" y="74902"/>
                  </a:lnTo>
                  <a:lnTo>
                    <a:pt x="0" y="122681"/>
                  </a:lnTo>
                  <a:lnTo>
                    <a:pt x="9632" y="170461"/>
                  </a:lnTo>
                  <a:lnTo>
                    <a:pt x="35909" y="209454"/>
                  </a:lnTo>
                  <a:lnTo>
                    <a:pt x="74902" y="235731"/>
                  </a:lnTo>
                  <a:lnTo>
                    <a:pt x="122682" y="245363"/>
                  </a:lnTo>
                  <a:lnTo>
                    <a:pt x="1757934" y="245363"/>
                  </a:lnTo>
                  <a:lnTo>
                    <a:pt x="1805713" y="235731"/>
                  </a:lnTo>
                  <a:lnTo>
                    <a:pt x="1844706" y="209454"/>
                  </a:lnTo>
                  <a:lnTo>
                    <a:pt x="1870983" y="170461"/>
                  </a:lnTo>
                  <a:lnTo>
                    <a:pt x="1880616" y="122681"/>
                  </a:lnTo>
                  <a:lnTo>
                    <a:pt x="1870983" y="74902"/>
                  </a:lnTo>
                  <a:lnTo>
                    <a:pt x="1844706" y="35909"/>
                  </a:lnTo>
                  <a:lnTo>
                    <a:pt x="1805713" y="9632"/>
                  </a:lnTo>
                  <a:lnTo>
                    <a:pt x="17579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153405" y="1680210"/>
              <a:ext cx="1880870" cy="245745"/>
            </a:xfrm>
            <a:custGeom>
              <a:avLst/>
              <a:gdLst/>
              <a:ahLst/>
              <a:cxnLst/>
              <a:rect l="l" t="t" r="r" b="b"/>
              <a:pathLst>
                <a:path w="1880870" h="245744">
                  <a:moveTo>
                    <a:pt x="0" y="122681"/>
                  </a:moveTo>
                  <a:lnTo>
                    <a:pt x="9632" y="74902"/>
                  </a:lnTo>
                  <a:lnTo>
                    <a:pt x="35909" y="35909"/>
                  </a:lnTo>
                  <a:lnTo>
                    <a:pt x="74902" y="9632"/>
                  </a:lnTo>
                  <a:lnTo>
                    <a:pt x="122682" y="0"/>
                  </a:lnTo>
                  <a:lnTo>
                    <a:pt x="1757934" y="0"/>
                  </a:lnTo>
                  <a:lnTo>
                    <a:pt x="1805713" y="9632"/>
                  </a:lnTo>
                  <a:lnTo>
                    <a:pt x="1844706" y="35909"/>
                  </a:lnTo>
                  <a:lnTo>
                    <a:pt x="1870983" y="74902"/>
                  </a:lnTo>
                  <a:lnTo>
                    <a:pt x="1880616" y="122681"/>
                  </a:lnTo>
                  <a:lnTo>
                    <a:pt x="1870983" y="170461"/>
                  </a:lnTo>
                  <a:lnTo>
                    <a:pt x="1844706" y="209454"/>
                  </a:lnTo>
                  <a:lnTo>
                    <a:pt x="1805713" y="235731"/>
                  </a:lnTo>
                  <a:lnTo>
                    <a:pt x="1757934" y="245363"/>
                  </a:lnTo>
                  <a:lnTo>
                    <a:pt x="122682" y="245363"/>
                  </a:lnTo>
                  <a:lnTo>
                    <a:pt x="74902" y="235731"/>
                  </a:lnTo>
                  <a:lnTo>
                    <a:pt x="35909" y="209454"/>
                  </a:lnTo>
                  <a:lnTo>
                    <a:pt x="9632" y="170461"/>
                  </a:lnTo>
                  <a:lnTo>
                    <a:pt x="0" y="122681"/>
                  </a:lnTo>
                  <a:close/>
                </a:path>
              </a:pathLst>
            </a:custGeom>
            <a:ln w="285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356352" y="1710689"/>
            <a:ext cx="14719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latin typeface="Arial"/>
                <a:cs typeface="Arial"/>
              </a:rPr>
              <a:t>Inkomna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förslag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(1</a:t>
            </a:r>
            <a:r>
              <a:rPr dirty="0" sz="1000" spc="-5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av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spc="-25" b="1">
                <a:latin typeface="Arial"/>
                <a:cs typeface="Arial"/>
              </a:rPr>
              <a:t>1)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401572" y="2250693"/>
            <a:ext cx="35979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i="1">
                <a:latin typeface="Arial"/>
                <a:cs typeface="Arial"/>
              </a:rPr>
              <a:t>"Kommunikation</a:t>
            </a:r>
            <a:r>
              <a:rPr dirty="0" sz="1000" spc="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mellan</a:t>
            </a:r>
            <a:r>
              <a:rPr dirty="0" sz="1000" spc="1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personalen."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(Dorte</a:t>
            </a:r>
            <a:r>
              <a:rPr dirty="0" sz="1000" spc="-10" i="1">
                <a:latin typeface="Arial"/>
                <a:cs typeface="Arial"/>
              </a:rPr>
              <a:t> Rasmussens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team)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969263" y="2162555"/>
            <a:ext cx="360045" cy="1588135"/>
            <a:chOff x="969263" y="2162555"/>
            <a:chExt cx="360045" cy="1588135"/>
          </a:xfrm>
        </p:grpSpPr>
        <p:pic>
          <p:nvPicPr>
            <p:cNvPr id="10" name="object 1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9263" y="2162555"/>
              <a:ext cx="359663" cy="359663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9263" y="2776727"/>
              <a:ext cx="359663" cy="359663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9263" y="3390900"/>
              <a:ext cx="359663" cy="359663"/>
            </a:xfrm>
            <a:prstGeom prst="rect">
              <a:avLst/>
            </a:prstGeom>
          </p:spPr>
        </p:pic>
      </p:grpSp>
      <p:sp>
        <p:nvSpPr>
          <p:cNvPr id="13" name="object 13" descr=""/>
          <p:cNvSpPr txBox="1"/>
          <p:nvPr/>
        </p:nvSpPr>
        <p:spPr>
          <a:xfrm>
            <a:off x="1401572" y="2788666"/>
            <a:ext cx="4266565" cy="94424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0" i="1">
                <a:latin typeface="Arial"/>
                <a:cs typeface="Arial"/>
              </a:rPr>
              <a:t>"Samarbete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och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vara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noga</a:t>
            </a:r>
            <a:r>
              <a:rPr dirty="0" sz="1000" spc="-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med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att</a:t>
            </a:r>
            <a:r>
              <a:rPr dirty="0" sz="1000" spc="-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ha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klara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och</a:t>
            </a:r>
            <a:r>
              <a:rPr dirty="0" sz="1000" spc="-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bra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kommunikation."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(Dorte</a:t>
            </a:r>
            <a:r>
              <a:rPr dirty="0" sz="1000" spc="-10" i="1">
                <a:latin typeface="Arial"/>
                <a:cs typeface="Arial"/>
              </a:rPr>
              <a:t> Rasmussens</a:t>
            </a:r>
            <a:r>
              <a:rPr dirty="0" sz="1000" spc="2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team)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Arial"/>
              <a:cs typeface="Arial"/>
            </a:endParaRPr>
          </a:p>
          <a:p>
            <a:pPr marL="12700" marR="466090">
              <a:lnSpc>
                <a:spcPct val="100000"/>
              </a:lnSpc>
            </a:pPr>
            <a:r>
              <a:rPr dirty="0" sz="1000" i="1">
                <a:latin typeface="Arial"/>
                <a:cs typeface="Arial"/>
              </a:rPr>
              <a:t>"Vi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är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här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för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våra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fina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pensionärer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stöttar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och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hjälper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dem"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(Dorte</a:t>
            </a:r>
            <a:r>
              <a:rPr dirty="0" sz="1000" spc="-10" i="1">
                <a:latin typeface="Arial"/>
                <a:cs typeface="Arial"/>
              </a:rPr>
              <a:t> Rasmussens</a:t>
            </a:r>
            <a:r>
              <a:rPr dirty="0" sz="1000" spc="2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team)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14" name="object 1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215138" y="368853"/>
            <a:ext cx="615673" cy="601889"/>
          </a:xfrm>
          <a:prstGeom prst="rect">
            <a:avLst/>
          </a:prstGeom>
        </p:spPr>
      </p:pic>
      <p:sp>
        <p:nvSpPr>
          <p:cNvPr id="15" name="object 1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Populum</dc:creator>
  <dc:subject>Liselotte Nilsson-Klangs organisation</dc:subject>
  <dc:title>Liselotte Nilsson-Klangs organisation</dc:title>
  <dcterms:created xsi:type="dcterms:W3CDTF">2022-12-15T12:09:24Z</dcterms:created>
  <dcterms:modified xsi:type="dcterms:W3CDTF">2022-12-15T12:09:24Z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2022-12-15T00:00:00Z</vt:filetime>
  </property>
  <property fmtid="{D5CDD505-2E9C-101B-9397-08002B2CF9AE}" pid="3" name="Creator">
    <vt:lpwstr>Microsoft® PowerPoint® för Microsoft 365</vt:lpwstr>
  </property>
  <property fmtid="{D5CDD505-2E9C-101B-9397-08002B2CF9AE}" pid="4" name="LastSaved">
    <vt:filetime>2022-12-15T00:00:00Z</vt:filetime>
  </property>
  <property fmtid="{D5CDD505-2E9C-101B-9397-08002B2CF9AE}" pid="5" name="Producer">
    <vt:lpwstr>Microsoft® PowerPoint® för Microsoft 365</vt:lpwstr>
  </property>
</Properties>
</file>