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334" r:id="rId3"/>
    <p:sldId id="335" r:id="rId4"/>
    <p:sldId id="336" r:id="rId5"/>
    <p:sldId id="337" r:id="rId6"/>
    <p:sldId id="338" r:id="rId7"/>
    <p:sldId id="339" r:id="rId8"/>
    <p:sldId id="387" r:id="rId9"/>
    <p:sldId id="340" r:id="rId10"/>
    <p:sldId id="341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rberg, Lotta" initials="TL" lastIdx="1" clrIdx="0">
    <p:extLst>
      <p:ext uri="{19B8F6BF-5375-455C-9EA6-DF929625EA0E}">
        <p15:presenceInfo xmlns:p15="http://schemas.microsoft.com/office/powerpoint/2012/main" userId="S-1-5-21-3743951639-3508503584-2919685256-2524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8BE25-E14A-4893-81C0-63C111A2D531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C7C29-BCEC-4DBE-8739-7949C1DF04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90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C7C29-BCEC-4DBE-8739-7949C1DF042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86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C7C29-BCEC-4DBE-8739-7949C1DF042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5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C7C29-BCEC-4DBE-8739-7949C1DF042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112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D31F-7443-4E93-980D-7444FE793A1E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200A-F952-4292-8FF1-6277CCA940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71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D31F-7443-4E93-980D-7444FE793A1E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200A-F952-4292-8FF1-6277CCA940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93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D31F-7443-4E93-980D-7444FE793A1E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200A-F952-4292-8FF1-6277CCA940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37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D31F-7443-4E93-980D-7444FE793A1E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200A-F952-4292-8FF1-6277CCA940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6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D31F-7443-4E93-980D-7444FE793A1E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200A-F952-4292-8FF1-6277CCA940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824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D31F-7443-4E93-980D-7444FE793A1E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200A-F952-4292-8FF1-6277CCA940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137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D31F-7443-4E93-980D-7444FE793A1E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200A-F952-4292-8FF1-6277CCA940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943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D31F-7443-4E93-980D-7444FE793A1E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200A-F952-4292-8FF1-6277CCA940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444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D31F-7443-4E93-980D-7444FE793A1E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200A-F952-4292-8FF1-6277CCA940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0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D31F-7443-4E93-980D-7444FE793A1E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200A-F952-4292-8FF1-6277CCA940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34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D31F-7443-4E93-980D-7444FE793A1E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200A-F952-4292-8FF1-6277CCA940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741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0D31F-7443-4E93-980D-7444FE793A1E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200A-F952-4292-8FF1-6277CCA940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194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3-eu-west-1.amazonaws.com/static.wm3.se/sites/16/media/502208_Huvuddokument_V%C3%A5rdhygienisk_egenkontroll_i_kommunal_v%C3%A5rd_och_omsorg__publicerad.pdf?160361480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3-eu-west-1.amazonaws.com/static.wm3.se/sites/16/media/828202_Checklista_till_V%C3%A5rdhygienisk_egenkontroll_s%C3%A4rskilt_boende__SFVH.pdf?1647004963" TargetMode="External"/><Relationship Id="rId2" Type="http://schemas.openxmlformats.org/officeDocument/2006/relationships/hyperlink" Target="https://s3-eu-west-1.amazonaws.com/static.wm3.se/sites/16/media/828201_Checklista_till_V%C3%A5rdhygienisk_egenkontroll_ordin%C3%A4rt_boende__SFVH.pdf?16470049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3-eu-west-1.amazonaws.com/static.wm3.se/sites/16/media/828187_2022-03-10_V%C3%A4gledning_till_checklista_ordin%C3%A4rt_boende__SFVH.pdf?164698753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s3-eu-west-1.amazonaws.com/static.wm3.se/sites/16/media/828186_2022-03-10_V%C3%A4gledning_till_checklista_s%C3%A4rskilt_boende_SFVH.pdf?164698751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3-eu-west-1.amazonaws.com/static.wm3.se/sites/16/media/486274_Handlingsplan_f%C3%B6r_V%C3%A5rdhygienisk_egenkontroll..pdf?160036397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et.ostragoinge.se/hr-stod/arbetsmiljo-och-halsa/" TargetMode="External"/><Relationship Id="rId2" Type="http://schemas.openxmlformats.org/officeDocument/2006/relationships/hyperlink" Target="https://www.av.se/globalassets/filer/publikationer/foreskrifter/smittrisker_afs_2018_4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6" name="Content Placeholder 25" descr="slinga-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750" y="3329781"/>
            <a:ext cx="7556500" cy="1752600"/>
          </a:xfrm>
        </p:spPr>
      </p:pic>
      <p:sp>
        <p:nvSpPr>
          <p:cNvPr id="24" name="Rectangle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8E1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712" y="4677220"/>
            <a:ext cx="13910831" cy="156009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0" y="485010"/>
            <a:ext cx="2041097" cy="999774"/>
          </a:xfrm>
          <a:prstGeom prst="rect">
            <a:avLst/>
          </a:prstGeom>
        </p:spPr>
      </p:pic>
      <p:sp>
        <p:nvSpPr>
          <p:cNvPr id="9" name="TextBox 24"/>
          <p:cNvSpPr txBox="1"/>
          <p:nvPr/>
        </p:nvSpPr>
        <p:spPr>
          <a:xfrm>
            <a:off x="2880538" y="2407403"/>
            <a:ext cx="64309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>
                <a:solidFill>
                  <a:schemeClr val="bg1"/>
                </a:solidFill>
              </a:rPr>
              <a:t>         </a:t>
            </a:r>
            <a:r>
              <a:rPr lang="sv-SE" sz="4000" b="1" dirty="0">
                <a:solidFill>
                  <a:schemeClr val="bg1"/>
                </a:solidFill>
              </a:rPr>
              <a:t>Smittförebyggande  </a:t>
            </a:r>
          </a:p>
          <a:p>
            <a:r>
              <a:rPr lang="sv-SE" sz="4000" b="1" dirty="0">
                <a:solidFill>
                  <a:schemeClr val="bg1"/>
                </a:solidFill>
              </a:rPr>
              <a:t>                      arbete</a:t>
            </a:r>
          </a:p>
          <a:p>
            <a:r>
              <a:rPr lang="sv-SE" sz="4000" b="1" dirty="0">
                <a:solidFill>
                  <a:schemeClr val="bg1"/>
                </a:solidFill>
              </a:rPr>
              <a:t>          	  </a:t>
            </a:r>
          </a:p>
          <a:p>
            <a:r>
              <a:rPr lang="sv-SE" sz="4000" b="1" dirty="0">
                <a:solidFill>
                  <a:schemeClr val="bg1"/>
                </a:solidFill>
              </a:rPr>
              <a:t>  </a:t>
            </a:r>
          </a:p>
          <a:p>
            <a:r>
              <a:rPr lang="sv-SE" sz="4000" b="1" dirty="0">
                <a:solidFill>
                  <a:schemeClr val="bg1"/>
                </a:solidFill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8085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656C58-3B6C-408C-8792-04C59CC5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Verksamheternas analys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7DD143-3425-4BAE-ABAD-84B0DF740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865"/>
            <a:ext cx="10515600" cy="478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Riskanalys i verksamheterna genomförs med hjälp av: </a:t>
            </a:r>
          </a:p>
          <a:p>
            <a:pPr marL="0" indent="0">
              <a:buNone/>
            </a:pPr>
            <a:r>
              <a:rPr lang="sv-SE" i="1" u="sng" dirty="0">
                <a:hlinkClick r:id="rId2"/>
              </a:rPr>
              <a:t>Vårdhygienisk egenkontroll – verktyg för strukturerat ledningsarbete inom kommunal vård och omsorg (VEK).</a:t>
            </a:r>
            <a:endParaRPr lang="sv-SE" i="1" u="sng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Verktyget omfattar:</a:t>
            </a:r>
          </a:p>
          <a:p>
            <a:pPr lvl="0"/>
            <a:r>
              <a:rPr lang="sv-SE" dirty="0"/>
              <a:t>checklista för egenkontroll</a:t>
            </a:r>
          </a:p>
          <a:p>
            <a:pPr lvl="0"/>
            <a:r>
              <a:rPr lang="sv-SE" dirty="0"/>
              <a:t>vägledning till checklista – förtydligar vad som krävs för att svara ja i påståendena</a:t>
            </a:r>
          </a:p>
          <a:p>
            <a:pPr lvl="0"/>
            <a:r>
              <a:rPr lang="sv-SE" dirty="0"/>
              <a:t>mall för handlingsplan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62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44B9C2-D98C-4CA3-AE15-EF46CEB3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Checklistan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32C7FC-E6A6-4298-8BEE-B108C70CF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5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Består av fyra moduler:</a:t>
            </a:r>
          </a:p>
          <a:p>
            <a:pPr marL="0" indent="0">
              <a:buNone/>
            </a:pPr>
            <a:endParaRPr lang="sv-SE" dirty="0"/>
          </a:p>
          <a:p>
            <a:pPr lvl="0"/>
            <a:r>
              <a:rPr lang="sv-SE" dirty="0"/>
              <a:t>övergripande aspekter</a:t>
            </a:r>
          </a:p>
          <a:p>
            <a:pPr lvl="0"/>
            <a:r>
              <a:rPr lang="sv-SE" dirty="0"/>
              <a:t>basala hygienrutiner</a:t>
            </a:r>
          </a:p>
          <a:p>
            <a:pPr lvl="0"/>
            <a:r>
              <a:rPr lang="sv-SE" dirty="0"/>
              <a:t>angelägna vårdhygieniska områden – finns i olika utföranden beroende på boendeform</a:t>
            </a:r>
          </a:p>
          <a:p>
            <a:pPr lvl="0"/>
            <a:r>
              <a:rPr lang="sv-SE" dirty="0"/>
              <a:t>modul för lokala påståenden</a:t>
            </a:r>
          </a:p>
          <a:p>
            <a:pPr marL="0" indent="0">
              <a:buNone/>
            </a:pPr>
            <a:endParaRPr lang="sv-SE" dirty="0"/>
          </a:p>
          <a:p>
            <a:pPr marL="0" lv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51C278E-D62F-4BC9-ACBC-0BDF74A45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150" y="564079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8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57C7F5-1899-4628-B16E-E10EBB69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451"/>
            <a:ext cx="10515600" cy="1325563"/>
          </a:xfrm>
        </p:spPr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Checklistorna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5E3C55-D74A-45FD-9451-557EE569F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sv-SE" u="sng" dirty="0">
              <a:hlinkClick r:id="rId2"/>
            </a:endParaRPr>
          </a:p>
          <a:p>
            <a:pPr marL="0" lvl="0" indent="0">
              <a:buNone/>
            </a:pPr>
            <a:r>
              <a:rPr lang="sv-SE" u="sng" dirty="0">
                <a:hlinkClick r:id="rId2"/>
              </a:rPr>
              <a:t>Checklista hemtjänst och hälso- och sjukvård i ordinärt boende</a:t>
            </a:r>
            <a:endParaRPr lang="sv-SE" dirty="0"/>
          </a:p>
          <a:p>
            <a:pPr marL="0" lvl="0" indent="0">
              <a:buNone/>
            </a:pPr>
            <a:r>
              <a:rPr lang="sv-SE" u="sng" dirty="0">
                <a:hlinkClick r:id="rId3"/>
              </a:rPr>
              <a:t>Checklista och hälso- och sjukvård, korttidsplats och särskilt boende enligt SoL/LSS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Finns det flera påståenden i samma punkt ska alla vara uppfyllda för att få svara ja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6D4EDFE-B127-4DFB-B761-FFF27D9C9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611" y="138223"/>
            <a:ext cx="1914310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959C11-E7F6-4C03-AB07-EBB9FCD6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Vägledning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92F53A-4383-42CF-90AF-5F66DB0BA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v-SE" u="sng" dirty="0">
                <a:hlinkClick r:id="rId3"/>
              </a:rPr>
              <a:t>Vägledning hemtjänst och hälso- och sjukvård i ordinärt boende</a:t>
            </a:r>
            <a:endParaRPr lang="sv-SE" dirty="0"/>
          </a:p>
          <a:p>
            <a:pPr marL="0" lvl="0" indent="0">
              <a:buNone/>
            </a:pPr>
            <a:r>
              <a:rPr lang="sv-SE" u="sng" dirty="0">
                <a:hlinkClick r:id="rId4"/>
              </a:rPr>
              <a:t>Vägledning hälso- och sjukvård, korttidsplats och särskilt boende enligt SoL/LSS</a:t>
            </a:r>
            <a:endParaRPr lang="sv-SE" u="sng" dirty="0"/>
          </a:p>
          <a:p>
            <a:pPr marL="0" lvl="0" indent="0">
              <a:buNone/>
            </a:pPr>
            <a:endParaRPr lang="sv-SE" u="sng" dirty="0"/>
          </a:p>
          <a:p>
            <a:pPr marL="0" lvl="0" indent="0">
              <a:buNone/>
            </a:pPr>
            <a:r>
              <a:rPr lang="sv-SE" dirty="0"/>
              <a:t>Läs vägledningen för att fylla i checklistan på rätt sätt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EF7CC5-4AFD-4962-B41B-1651D5048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525" y="4797425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22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B800B2-6F5A-44F4-9E77-522EE7C3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Handlings-och tidsplan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260652-F377-4495-9F06-6D61138D7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v-SE" u="sng" dirty="0">
                <a:hlinkClick r:id="rId3"/>
              </a:rPr>
              <a:t>Mall handlingsplan hemtjänst, hälso- och sjukvård ordinärt boende</a:t>
            </a:r>
            <a:endParaRPr lang="sv-SE" dirty="0"/>
          </a:p>
          <a:p>
            <a:pPr marL="0" indent="0">
              <a:buNone/>
            </a:pPr>
            <a:r>
              <a:rPr lang="sv-SE" u="sng" dirty="0">
                <a:hlinkClick r:id="rId3"/>
              </a:rPr>
              <a:t>Mall handlingsplan hälso- och sjukvård, korttid, särskilt boende enligt SoL/LSS</a:t>
            </a:r>
            <a:endParaRPr lang="sv-SE" u="sng" dirty="0"/>
          </a:p>
          <a:p>
            <a:endParaRPr lang="sv-SE" u="sng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757BAD1-5B61-497F-9AD2-C425753F3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29000"/>
            <a:ext cx="10515600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6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29BB3B-F37D-4743-BCBA-8F1E47D5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Handlings- och tidsplan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F90BDE-C894-4F10-881B-881DAA666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För de övergripande riskanalyserna görs handlingsplaner för att minska eller eliminera identifierade risker</a:t>
            </a:r>
          </a:p>
          <a:p>
            <a:pPr lvl="0"/>
            <a:r>
              <a:rPr lang="sv-SE" dirty="0"/>
              <a:t>För verksamheternas riskanalys görs handlingsplaner för att få ja-svar på samtliga frågeställningar</a:t>
            </a:r>
          </a:p>
          <a:p>
            <a:r>
              <a:rPr lang="sv-SE" dirty="0"/>
              <a:t>Samtliga verksamheter lägger i sina handlingsplaner och års-hjul att utföra de utbildningsåtgärder som nämns under rubrik 4.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Beroende på smittspridning i verksamheten kan andra behov identifieras och beslut kommer då via ledningsgrupp och chefer.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7622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AEA0FD-3A1A-4398-9812-86BBDF2E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Uppföljning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DDB850-F524-4635-862D-FEB1CE331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Uppföljning av det smittförebyggande arbetet sker årligen samt vid behov om ny smitta är i omlopp. </a:t>
            </a:r>
          </a:p>
          <a:p>
            <a:pPr lvl="0"/>
            <a:r>
              <a:rPr lang="sv-SE" dirty="0"/>
              <a:t>I det övergripande arbetet följs tidigare riskanalys och tidigare planerade åtgärder upp samtidigt som eventuella nya arbetsmoment identifieras. </a:t>
            </a:r>
          </a:p>
          <a:p>
            <a:pPr lvl="0"/>
            <a:r>
              <a:rPr lang="sv-SE" dirty="0"/>
              <a:t>För verksamheterna följs tidigare planerade åtgärder upp och checklistan gås igenom.</a:t>
            </a:r>
          </a:p>
          <a:p>
            <a:r>
              <a:rPr lang="sv-SE" dirty="0"/>
              <a:t>Uppföljning sker även genom beslutade egenkontroller som beskrivs i beslutsstödet Stratsys och genom årligt deltagande i PPM - följsamhet till basala hygienrutiner och klädregler.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317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B5558A-ADDC-4032-BCFF-20BFFF47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Dokumentation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73192C-9BCD-4169-98B5-F8A0434D8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Dokumentation av det smittförebyggande arbetet sker: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Genom checklistor som används vid riskanalyserna </a:t>
            </a:r>
          </a:p>
          <a:p>
            <a:r>
              <a:rPr lang="sv-SE" dirty="0"/>
              <a:t>Genom upprättade handlingsplaner och egenkontroller i beslutsstödet Stratsys</a:t>
            </a:r>
          </a:p>
          <a:p>
            <a:r>
              <a:rPr lang="sv-SE" dirty="0"/>
              <a:t>Årligen i verksamhetsrapport och i patientsäkerhetsberättelse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7F860EC-140E-4CEC-A827-4858ABB8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25" y="498371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30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C1F32C-F565-4BBA-8EAA-404B3848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Chefs ansvar för smittförebyggande arbete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EFE48F-FA8A-486C-A8C9-58494F301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sv-SE" u="sng" dirty="0"/>
              <a:t>AC - VC HSL- EC</a:t>
            </a:r>
          </a:p>
          <a:p>
            <a:pPr lvl="0"/>
            <a:r>
              <a:rPr lang="sv-SE" dirty="0"/>
              <a:t>Ansvarar för att ha god kännedom om smittförebyggande rutiner</a:t>
            </a:r>
          </a:p>
          <a:p>
            <a:pPr lvl="0"/>
            <a:r>
              <a:rPr lang="sv-SE" dirty="0"/>
              <a:t>Ansvarar för att driva och följa upp det smittförebyggande arbetet i verksamheten</a:t>
            </a:r>
          </a:p>
          <a:p>
            <a:pPr lvl="0"/>
            <a:r>
              <a:rPr lang="sv-SE" dirty="0"/>
              <a:t>Ansvarar för årlig riskanalys och upprättande av eventuella handlingsplaner för verksamheten</a:t>
            </a:r>
          </a:p>
          <a:p>
            <a:pPr marL="0" lvl="0" indent="0">
              <a:buNone/>
            </a:pPr>
            <a:r>
              <a:rPr lang="sv-SE" u="sng" dirty="0"/>
              <a:t>EC</a:t>
            </a:r>
          </a:p>
          <a:p>
            <a:pPr lvl="0"/>
            <a:r>
              <a:rPr lang="sv-SE" dirty="0"/>
              <a:t>Ansvarar för att årligen tillse att personalen genomgår utbildning och reflektion enligt plan</a:t>
            </a:r>
          </a:p>
          <a:p>
            <a:pPr lvl="0"/>
            <a:r>
              <a:rPr lang="sv-SE" dirty="0"/>
              <a:t>Ansvarar för att genomföra beslutade egenkontroller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6809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16FD30-725C-4864-903D-6E1643B8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Hygiensjuksköterska- utses av EC SSK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0B329A-47DE-4740-96D6-804D441C1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sv-SE" dirty="0"/>
              <a:t>Väl förtrogen med och tillämpa gällande vårdhygieniska rutiner </a:t>
            </a:r>
          </a:p>
          <a:p>
            <a:pPr lvl="0"/>
            <a:r>
              <a:rPr lang="sv-SE" dirty="0"/>
              <a:t>God förebild i det vårdhygieniska arbetet </a:t>
            </a:r>
          </a:p>
          <a:p>
            <a:pPr lvl="0"/>
            <a:r>
              <a:rPr lang="sv-SE" dirty="0"/>
              <a:t>Driva systematiskt vårdhygieniskt kvalitetsarbete tillsammans med MAS</a:t>
            </a:r>
          </a:p>
          <a:p>
            <a:pPr lvl="0"/>
            <a:r>
              <a:rPr lang="sv-SE" dirty="0"/>
              <a:t>Tillgodose att vårdhygienisk kompetens finns i verksamheterna </a:t>
            </a:r>
          </a:p>
          <a:p>
            <a:pPr lvl="0"/>
            <a:r>
              <a:rPr lang="sv-SE" dirty="0"/>
              <a:t>Ansvara för att internutbilda inom kompetensområdet</a:t>
            </a:r>
          </a:p>
          <a:p>
            <a:pPr lvl="0"/>
            <a:r>
              <a:rPr lang="sv-SE" dirty="0"/>
              <a:t>Leda och samverka vid utbrott av smitta tillsammans med MAS</a:t>
            </a:r>
          </a:p>
          <a:p>
            <a:pPr lvl="0"/>
            <a:r>
              <a:rPr lang="sv-SE" dirty="0"/>
              <a:t>Sammankalla hygienombud vår och höst</a:t>
            </a:r>
          </a:p>
          <a:p>
            <a:pPr lvl="0"/>
            <a:r>
              <a:rPr lang="sv-SE" dirty="0"/>
              <a:t>Ansvarar för den årliga PPM-mätningen av basala hygienrutiner och klädregler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254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00C9D7-C99C-48D1-A79D-6483582DD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2" y="365126"/>
            <a:ext cx="10315073" cy="1656180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chemeClr val="accent6"/>
                </a:solidFill>
                <a:latin typeface="+mn-lt"/>
              </a:rPr>
              <a:t>HSLF-FS 2022:44</a:t>
            </a:r>
            <a:br>
              <a:rPr lang="sv-SE" sz="2800" b="1" dirty="0">
                <a:solidFill>
                  <a:schemeClr val="accent6"/>
                </a:solidFill>
                <a:latin typeface="+mn-lt"/>
              </a:rPr>
            </a:br>
            <a:r>
              <a:rPr lang="sv-SE" sz="2800" b="1" dirty="0">
                <a:solidFill>
                  <a:schemeClr val="accent6"/>
                </a:solidFill>
                <a:latin typeface="+mn-lt"/>
              </a:rPr>
              <a:t>Socialstyrelsens föreskrifter och allmänna råd om smittförebyggande åtgärder i vissa verksamheter enligt SoL och LSS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95876BA9-91D9-475B-84A1-5C608BFA9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107" y="2273007"/>
            <a:ext cx="3869345" cy="449371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8BA0AB6-7DE9-44E8-9B6A-DAFF91527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221" y="2181726"/>
            <a:ext cx="3044801" cy="46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70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1E299F-D50C-419E-B36E-8359494F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Hygienombud – utses av EC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8BA098-41EA-4A0D-A48F-BC662676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v-SE" dirty="0"/>
              <a:t>Förtrogen med och tillämpa gällande vårdhygieniska rutiner </a:t>
            </a:r>
          </a:p>
          <a:p>
            <a:pPr lvl="0"/>
            <a:r>
              <a:rPr lang="sv-SE" dirty="0"/>
              <a:t>God förebild i det vårdhygieniska arbetet </a:t>
            </a:r>
          </a:p>
          <a:p>
            <a:pPr lvl="0"/>
            <a:r>
              <a:rPr lang="sv-SE" dirty="0"/>
              <a:t>Ta emot och sprida information och nyheter inom kompetensområdet</a:t>
            </a:r>
          </a:p>
          <a:p>
            <a:pPr lvl="0"/>
            <a:r>
              <a:rPr lang="sv-SE" dirty="0"/>
              <a:t>Vara ett stöd för kollegor och chef inom kompetensområdet</a:t>
            </a:r>
          </a:p>
          <a:p>
            <a:pPr lvl="0"/>
            <a:r>
              <a:rPr lang="sv-SE" dirty="0"/>
              <a:t>Delta i möten med hygiensjuksköterska vår och höst samt vid behov</a:t>
            </a:r>
          </a:p>
          <a:p>
            <a:pPr lvl="0"/>
            <a:r>
              <a:rPr lang="sv-SE" dirty="0"/>
              <a:t>Årligen fortbilda kollegor samt utbilda nyanställd personal vid introduktion inom kompetensområdet</a:t>
            </a:r>
          </a:p>
          <a:p>
            <a:pPr lvl="0"/>
            <a:r>
              <a:rPr lang="sv-SE" dirty="0"/>
              <a:t>Delta i de årliga PPM – mätningen av basala hygienrutiner och klädregler (Vecka 11–12) samt tillsammans med enhetschef återkoppla resultatet i verksamheten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779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8C0F4B-4129-4172-819F-52B8A2BF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Information till kund och närstående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95CDE1-EB66-44A9-B8FB-314DE2E23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Varje verksamhet ansvarar för att folder för smittförebyggande arbete lämnas ut till ny kund/patient/närstående:</a:t>
            </a:r>
          </a:p>
          <a:p>
            <a:pPr marL="0" indent="0">
              <a:buNone/>
            </a:pPr>
            <a:endParaRPr lang="sv-SE" dirty="0"/>
          </a:p>
          <a:p>
            <a:pPr lvl="0"/>
            <a:r>
              <a:rPr lang="sv-SE" dirty="0"/>
              <a:t>Biståndshandläggare</a:t>
            </a:r>
          </a:p>
          <a:p>
            <a:pPr lvl="0"/>
            <a:r>
              <a:rPr lang="sv-SE" dirty="0"/>
              <a:t>Legitimerad personal</a:t>
            </a:r>
          </a:p>
          <a:p>
            <a:pPr lvl="0"/>
            <a:r>
              <a:rPr lang="sv-SE" dirty="0"/>
              <a:t>Kontaktperson</a:t>
            </a:r>
          </a:p>
          <a:p>
            <a:r>
              <a:rPr lang="sv-SE" dirty="0"/>
              <a:t>Berörda chefer ansvarar för att broschyrer finns att tillgå samt för att regelbundet följa upp att arbetet utförs</a:t>
            </a:r>
          </a:p>
          <a:p>
            <a:pPr marL="0" indent="0">
              <a:buNone/>
            </a:pPr>
            <a:r>
              <a:rPr lang="sv-SE" dirty="0"/>
              <a:t>…….när materialet finns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1334462-6D7A-4C03-B79D-5D3A00FF1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846" y="2856121"/>
            <a:ext cx="2990850" cy="15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22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8E50D6FA-623B-4E14-A360-390B5B1C7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8140" y="2227982"/>
            <a:ext cx="6453961" cy="27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0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2D798C-C9E4-403C-8650-5BC68584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Rutin för att förebygga smittspridning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DD9556-AF54-43A9-9005-7E2B5A2F5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705"/>
            <a:ext cx="10515600" cy="4765258"/>
          </a:xfrm>
        </p:spPr>
        <p:txBody>
          <a:bodyPr>
            <a:normAutofit/>
          </a:bodyPr>
          <a:lstStyle/>
          <a:p>
            <a:r>
              <a:rPr lang="sv-SE" dirty="0"/>
              <a:t>1 november 2022</a:t>
            </a:r>
          </a:p>
          <a:p>
            <a:r>
              <a:rPr lang="sv-SE" dirty="0"/>
              <a:t>Personer som har en högre risk att drabbas av smittsamma sjukdomar och vårdrelaterade infektioner </a:t>
            </a:r>
          </a:p>
          <a:p>
            <a:r>
              <a:rPr lang="sv-SE" dirty="0"/>
              <a:t>Förebygga och förhindra smitta och smittspridning</a:t>
            </a:r>
          </a:p>
          <a:p>
            <a:r>
              <a:rPr lang="sv-SE" dirty="0"/>
              <a:t>Omfattar samtliga personalkategorier: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- särskilt boende för äldre</a:t>
            </a:r>
          </a:p>
          <a:p>
            <a:pPr marL="0" lvl="0" indent="0">
              <a:buNone/>
            </a:pPr>
            <a:r>
              <a:rPr lang="sv-SE" dirty="0"/>
              <a:t>- bostad med särskild service för barn, ungdomar och vuxna         </a:t>
            </a:r>
          </a:p>
          <a:p>
            <a:pPr marL="0" lvl="0" indent="0">
              <a:buNone/>
            </a:pPr>
            <a:r>
              <a:rPr lang="sv-SE" dirty="0"/>
              <a:t>- hemtjänst i ordinärt boende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709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69D1DF-61CD-46F2-9A0D-482C2B51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Smittförebyggande arbetet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CDA65E-9F7B-4BCA-BBD4-2440A2B39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Utbildning</a:t>
            </a:r>
          </a:p>
          <a:p>
            <a:r>
              <a:rPr lang="sv-SE" dirty="0"/>
              <a:t>Riskanalys</a:t>
            </a:r>
          </a:p>
          <a:p>
            <a:r>
              <a:rPr lang="sv-SE" dirty="0"/>
              <a:t>Handlingsplaner – ständigt förbättringsarbete</a:t>
            </a:r>
          </a:p>
          <a:p>
            <a:r>
              <a:rPr lang="sv-SE" dirty="0"/>
              <a:t>Uppföljning – egenkontroller</a:t>
            </a:r>
          </a:p>
          <a:p>
            <a:r>
              <a:rPr lang="sv-SE" dirty="0"/>
              <a:t>Dokumentation </a:t>
            </a:r>
          </a:p>
          <a:p>
            <a:r>
              <a:rPr lang="sv-SE" dirty="0"/>
              <a:t>Ansvarsområden</a:t>
            </a:r>
          </a:p>
          <a:p>
            <a:r>
              <a:rPr lang="sv-SE" dirty="0"/>
              <a:t>Information till kunder och närstående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021BFF0-0957-43BD-B252-D13A064CB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943" y="681037"/>
            <a:ext cx="371866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3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22D62C-CFFD-43D2-8F9D-E1105DA0F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412"/>
          </a:xfrm>
        </p:spPr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Utbildningsplan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016241-3C46-4EE8-B1CA-9D37B05C8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9531"/>
            <a:ext cx="10515600" cy="4467432"/>
          </a:xfrm>
        </p:spPr>
        <p:txBody>
          <a:bodyPr/>
          <a:lstStyle/>
          <a:p>
            <a:r>
              <a:rPr lang="sv-SE" dirty="0"/>
              <a:t>Omsätta teoretiska kunskaper i praktiskt arbete</a:t>
            </a:r>
          </a:p>
          <a:p>
            <a:r>
              <a:rPr lang="sv-SE" dirty="0"/>
              <a:t>Vid introduktion av nyanställda – årliga fortbildningar</a:t>
            </a:r>
          </a:p>
          <a:p>
            <a:r>
              <a:rPr lang="sv-SE" dirty="0"/>
              <a:t>Samtliga anställda – omvårdnadsnära personal</a:t>
            </a:r>
          </a:p>
          <a:p>
            <a:r>
              <a:rPr lang="sv-SE" dirty="0"/>
              <a:t>Utbildning vid behov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>
                <a:solidFill>
                  <a:schemeClr val="accent6"/>
                </a:solidFill>
              </a:rPr>
              <a:t>Ansvar för utbildning genomförs: </a:t>
            </a:r>
            <a:r>
              <a:rPr lang="sv-SE" dirty="0"/>
              <a:t>Ansvarig chef</a:t>
            </a:r>
            <a:endParaRPr lang="sv-SE" b="1" dirty="0">
              <a:solidFill>
                <a:schemeClr val="accent6"/>
              </a:solidFill>
            </a:endParaRP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C004322-F928-45AC-BB71-BA9FA86A2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050" y="3681993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734EBF5-8DC9-48DF-B899-8FFD5003C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17" y="-308344"/>
            <a:ext cx="11748976" cy="694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8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3C05CA-20A6-412C-97D2-03411ECF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Riskanalys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D3B15F-D800-4CD3-BE85-70270563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6063"/>
            <a:ext cx="10515600" cy="5390899"/>
          </a:xfrm>
        </p:spPr>
        <p:txBody>
          <a:bodyPr/>
          <a:lstStyle/>
          <a:p>
            <a:pPr marL="0" lvl="0" indent="0">
              <a:buNone/>
            </a:pPr>
            <a:endParaRPr lang="sv-SE" dirty="0"/>
          </a:p>
          <a:p>
            <a:pPr lvl="0"/>
            <a:r>
              <a:rPr lang="sv-SE" dirty="0"/>
              <a:t>Årligen</a:t>
            </a:r>
          </a:p>
          <a:p>
            <a:pPr lvl="0"/>
            <a:r>
              <a:rPr lang="sv-SE" dirty="0"/>
              <a:t>Nya verksamheter som startas ska riskbedömas innan start</a:t>
            </a:r>
          </a:p>
          <a:p>
            <a:pPr lvl="0"/>
            <a:r>
              <a:rPr lang="sv-SE" dirty="0"/>
              <a:t>Uppföljningar av analysen sker årligen samt vid behov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8B55C78-B794-4B47-919C-AC2480C82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2" y="3015916"/>
            <a:ext cx="11245516" cy="305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B6DB2B-114C-4AF3-8FFE-AC5E4B41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Riskanalys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B3F54E-C7B2-4D28-BEC1-E1B5AAECA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7563"/>
            <a:ext cx="10515600" cy="5209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Att utifrån olika frågeställningar eller arbetsmoment, undersöka om det finns risker. </a:t>
            </a:r>
          </a:p>
          <a:p>
            <a:pPr marL="0" indent="0">
              <a:buNone/>
            </a:pPr>
            <a:r>
              <a:rPr lang="sv-SE" dirty="0"/>
              <a:t>Systematiska riskbedömningar utförs i fyra steg:</a:t>
            </a:r>
          </a:p>
          <a:p>
            <a:pPr marL="0" indent="0">
              <a:buNone/>
            </a:pPr>
            <a:endParaRPr lang="sv-SE" dirty="0"/>
          </a:p>
          <a:p>
            <a:pPr lvl="0"/>
            <a:r>
              <a:rPr lang="sv-SE" dirty="0"/>
              <a:t>Undersök om risker finns</a:t>
            </a:r>
          </a:p>
          <a:p>
            <a:pPr lvl="0"/>
            <a:r>
              <a:rPr lang="sv-SE" dirty="0"/>
              <a:t>Bedöm riskerna</a:t>
            </a:r>
          </a:p>
          <a:p>
            <a:pPr lvl="0"/>
            <a:r>
              <a:rPr lang="sv-SE" dirty="0"/>
              <a:t>Vidta åtgärder för att minska eller eliminera riskerna</a:t>
            </a:r>
          </a:p>
          <a:p>
            <a:pPr lvl="0"/>
            <a:r>
              <a:rPr lang="sv-SE" dirty="0"/>
              <a:t>Kontrollera att åtgärderna haft önskad verkan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191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0A5875-B28B-4B65-86BF-0F42636D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accent6"/>
                </a:solidFill>
                <a:latin typeface="+mn-lt"/>
              </a:rPr>
              <a:t>Övergripande analys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CAC6DF-9501-447A-9EDC-0D5DD93EA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495"/>
            <a:ext cx="10515600" cy="484546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sv-SE" sz="2400" dirty="0"/>
              <a:t>Minimera smitta mellan personal, från patient till personal, personal till patient:</a:t>
            </a:r>
          </a:p>
          <a:p>
            <a:pPr marL="0" lvl="0" indent="0">
              <a:buNone/>
            </a:pPr>
            <a:endParaRPr lang="sv-SE" dirty="0"/>
          </a:p>
          <a:p>
            <a:pPr lvl="0"/>
            <a:r>
              <a:rPr lang="sv-SE" dirty="0"/>
              <a:t>Vilka arbetsmoment och situationer som kan medföra smittrisker </a:t>
            </a:r>
          </a:p>
          <a:p>
            <a:pPr lvl="0"/>
            <a:r>
              <a:rPr lang="sv-SE" dirty="0"/>
              <a:t>När och var finns arbetsmoment, där smittrisker kan förekomma </a:t>
            </a:r>
          </a:p>
          <a:p>
            <a:pPr lvl="0"/>
            <a:r>
              <a:rPr lang="sv-SE" dirty="0"/>
              <a:t>Beskriv hur smittriskerna kan uppstå</a:t>
            </a:r>
          </a:p>
          <a:p>
            <a:pPr lvl="0"/>
            <a:r>
              <a:rPr lang="sv-SE" dirty="0"/>
              <a:t>Om skyddsåtgärder redan används mot risken, anteckna dessa</a:t>
            </a:r>
          </a:p>
          <a:p>
            <a:pPr marL="0" lvl="0" indent="0">
              <a:buNone/>
            </a:pPr>
            <a:endParaRPr lang="sv-SE" dirty="0"/>
          </a:p>
          <a:p>
            <a:pPr marL="0" lvl="0" indent="0">
              <a:buNone/>
            </a:pPr>
            <a:r>
              <a:rPr lang="sv-SE" b="1" dirty="0">
                <a:solidFill>
                  <a:schemeClr val="accent6"/>
                </a:solidFill>
              </a:rPr>
              <a:t>Som stöd för analysen: </a:t>
            </a:r>
            <a:r>
              <a:rPr lang="sv-SE" dirty="0"/>
              <a:t>– </a:t>
            </a:r>
          </a:p>
          <a:p>
            <a:pPr marL="0" lvl="0" indent="0">
              <a:buNone/>
            </a:pPr>
            <a:r>
              <a:rPr lang="sv-SE" u="sng" dirty="0">
                <a:hlinkClick r:id="rId2"/>
              </a:rPr>
              <a:t>Arbetsmiljöverkets föreskrifter och allmänna råd om smittrisker</a:t>
            </a:r>
            <a:endParaRPr lang="sv-SE" u="sng" dirty="0"/>
          </a:p>
          <a:p>
            <a:pPr marL="0" lvl="0" indent="0">
              <a:buNone/>
            </a:pPr>
            <a:r>
              <a:rPr lang="sv-SE" u="sng" dirty="0">
                <a:hlinkClick r:id="rId3"/>
              </a:rPr>
              <a:t>intranätet</a:t>
            </a:r>
            <a:r>
              <a:rPr lang="sv-SE" dirty="0"/>
              <a:t> – blanketter och riskmatris</a:t>
            </a:r>
            <a:endParaRPr lang="sv-SE" u="sng" dirty="0"/>
          </a:p>
          <a:p>
            <a:pPr marL="0" lvl="0" indent="0">
              <a:buNone/>
            </a:pPr>
            <a:endParaRPr lang="sv-SE" b="1" dirty="0">
              <a:solidFill>
                <a:schemeClr val="accent6"/>
              </a:solidFill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978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ÖGK PPT-mall" id="{CF63CA6C-4512-469E-9E76-C3A1B0A4478A}" vid="{44ACE707-A0B1-4D78-A5BB-10C52F6F9E4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ÖGK PPT-mall</Template>
  <TotalTime>7498</TotalTime>
  <Words>850</Words>
  <Application>Microsoft Office PowerPoint</Application>
  <PresentationFormat>Bredbild</PresentationFormat>
  <Paragraphs>140</Paragraphs>
  <Slides>22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Office-tema</vt:lpstr>
      <vt:lpstr>PowerPoint-presentation</vt:lpstr>
      <vt:lpstr>HSLF-FS 2022:44 Socialstyrelsens föreskrifter och allmänna råd om smittförebyggande åtgärder i vissa verksamheter enligt SoL och LSS</vt:lpstr>
      <vt:lpstr>Rutin för att förebygga smittspridning</vt:lpstr>
      <vt:lpstr>Smittförebyggande arbetet</vt:lpstr>
      <vt:lpstr>Utbildningsplan</vt:lpstr>
      <vt:lpstr>PowerPoint-presentation</vt:lpstr>
      <vt:lpstr>Riskanalys</vt:lpstr>
      <vt:lpstr>Riskanalys</vt:lpstr>
      <vt:lpstr>Övergripande analys</vt:lpstr>
      <vt:lpstr>Verksamheternas analys</vt:lpstr>
      <vt:lpstr>Checklistan</vt:lpstr>
      <vt:lpstr>Checklistorna</vt:lpstr>
      <vt:lpstr>Vägledning</vt:lpstr>
      <vt:lpstr>Handlings-och tidsplan</vt:lpstr>
      <vt:lpstr>Handlings- och tidsplan</vt:lpstr>
      <vt:lpstr>Uppföljning</vt:lpstr>
      <vt:lpstr>Dokumentation</vt:lpstr>
      <vt:lpstr>Chefs ansvar för smittförebyggande arbete</vt:lpstr>
      <vt:lpstr>Hygiensjuksköterska- utses av EC SSK</vt:lpstr>
      <vt:lpstr>Hygienombud – utses av EC</vt:lpstr>
      <vt:lpstr>Information till kund och närstående</vt:lpstr>
      <vt:lpstr>PowerPoint-presentation</vt:lpstr>
    </vt:vector>
  </TitlesOfParts>
  <Company>Unikom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Tyrberg, Lotta</dc:creator>
  <cp:lastModifiedBy>Olausson Cato, Annica</cp:lastModifiedBy>
  <cp:revision>103</cp:revision>
  <dcterms:created xsi:type="dcterms:W3CDTF">2021-04-27T13:30:38Z</dcterms:created>
  <dcterms:modified xsi:type="dcterms:W3CDTF">2022-10-26T07:08:41Z</dcterms:modified>
</cp:coreProperties>
</file>