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2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80" r:id="rId2"/>
  </p:sldMasterIdLst>
  <p:notesMasterIdLst>
    <p:notesMasterId r:id="rId9"/>
  </p:notesMasterIdLst>
  <p:sldIdLst>
    <p:sldId id="276" r:id="rId3"/>
    <p:sldId id="282" r:id="rId4"/>
    <p:sldId id="288" r:id="rId5"/>
    <p:sldId id="294" r:id="rId6"/>
    <p:sldId id="300" r:id="rId7"/>
    <p:sldId id="303" r:id="rId8"/>
  </p:sldIdLst>
  <p:sldSz cx="12192000" cy="6858000"/>
  <p:notesSz cx="6858000" cy="9144000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FFFF"/>
    <a:srgbClr val="555555"/>
    <a:srgbClr val="FC9399"/>
    <a:srgbClr val="FB5D66"/>
    <a:srgbClr val="FAC696"/>
    <a:srgbClr val="F68D2E"/>
    <a:srgbClr val="7FBADF"/>
    <a:srgbClr val="E6E6E6"/>
    <a:srgbClr val="0F7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0AB8E-5A38-4D99-9501-F59FB350E293}" v="91" dt="2020-05-26T14:53:23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2" autoAdjust="0"/>
    <p:restoredTop sz="94672" autoAdjust="0"/>
  </p:normalViewPr>
  <p:slideViewPr>
    <p:cSldViewPr snapToGrid="0">
      <p:cViewPr varScale="1">
        <p:scale>
          <a:sx n="99" d="100"/>
          <a:sy n="99" d="100"/>
        </p:scale>
        <p:origin x="28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9" d="100"/>
          <a:sy n="139" d="100"/>
        </p:scale>
        <p:origin x="45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-kalkylblad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-kalkylblad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-kalkylblad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-kalkylblad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-kalkylblad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-kalkylblad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1060-4C8E-BD15-CC508E499F8A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1060-4C8E-BD15-CC508E499F8A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1060-4C8E-BD15-CC508E499F8A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1060-4C8E-BD15-CC508E499F8A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060-4C8E-BD15-CC508E499F8A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60-4C8E-BD15-CC508E499F8A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60-4C8E-BD15-CC508E499F8A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60-4C8E-BD15-CC508E499F8A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60-4C8E-BD15-CC508E499F8A}"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060-4C8E-BD15-CC508E499F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Mycket tydlig</c:v>
                </c:pt>
                <c:pt idx="1">
                  <c:v>Tillräckligt tydlig</c:v>
                </c:pt>
                <c:pt idx="2">
                  <c:v>Kan förbättras</c:v>
                </c:pt>
                <c:pt idx="3">
                  <c:v>Måste förbättras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11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60-4C8E-BD15-CC508E499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07591272"/>
        <c:axId val="407591664"/>
      </c:barChart>
      <c:catAx>
        <c:axId val="407591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07591664"/>
        <c:crosses val="autoZero"/>
        <c:auto val="0"/>
        <c:lblAlgn val="ctr"/>
        <c:lblOffset val="100"/>
        <c:noMultiLvlLbl val="0"/>
      </c:catAx>
      <c:valAx>
        <c:axId val="407591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759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98</c:v>
                </c:pt>
                <c:pt idx="1">
                  <c:v>97</c:v>
                </c:pt>
                <c:pt idx="2">
                  <c:v>99</c:v>
                </c:pt>
                <c:pt idx="3">
                  <c:v>97</c:v>
                </c:pt>
                <c:pt idx="4">
                  <c:v>97</c:v>
                </c:pt>
                <c:pt idx="5">
                  <c:v>98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179984"/>
        <c:axId val="416675992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85</c:v>
                </c:pt>
                <c:pt idx="1">
                  <c:v>83</c:v>
                </c:pt>
                <c:pt idx="2">
                  <c:v>84</c:v>
                </c:pt>
                <c:pt idx="3">
                  <c:v>82</c:v>
                </c:pt>
                <c:pt idx="4">
                  <c:v>82</c:v>
                </c:pt>
                <c:pt idx="5">
                  <c:v>84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98</c:v>
                </c:pt>
                <c:pt idx="1">
                  <c:v>97</c:v>
                </c:pt>
                <c:pt idx="2">
                  <c:v>99</c:v>
                </c:pt>
                <c:pt idx="3">
                  <c:v>97</c:v>
                </c:pt>
                <c:pt idx="4">
                  <c:v>97</c:v>
                </c:pt>
                <c:pt idx="5">
                  <c:v>98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408-4984-AF38-C894824D7E37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408-4984-AF38-C894824D7E37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408-4984-AF38-C894824D7E37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408-4984-AF38-C894824D7E37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408-4984-AF38-C894824D7E37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8408-4984-AF38-C894824D7E37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98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179984"/>
        <c:axId val="416675992"/>
      </c:lineChart>
      <c:dateAx>
        <c:axId val="408179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16675992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1667599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8179984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A36F-48A2-934D-3DB1B35C58C8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A36F-48A2-934D-3DB1B35C58C8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A36F-48A2-934D-3DB1B35C58C8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A36F-48A2-934D-3DB1B35C58C8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A36F-48A2-934D-3DB1B35C58C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6F-48A2-934D-3DB1B35C58C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6F-48A2-934D-3DB1B35C58C8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6F-48A2-934D-3DB1B35C58C8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6F-48A2-934D-3DB1B35C58C8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6F-48A2-934D-3DB1B35C58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Känslan är på topp</c:v>
                </c:pt>
                <c:pt idx="1">
                  <c:v>Det är bra</c:v>
                </c:pt>
                <c:pt idx="2">
                  <c:v>Lite nedstämd</c:v>
                </c:pt>
                <c:pt idx="3">
                  <c:v>Det känns inte alls bra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15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6F-48A2-934D-3DB1B35C5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16677168"/>
        <c:axId val="416677560"/>
      </c:barChart>
      <c:catAx>
        <c:axId val="416677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16677560"/>
        <c:crosses val="autoZero"/>
        <c:auto val="0"/>
        <c:lblAlgn val="ctr"/>
        <c:lblOffset val="100"/>
        <c:noMultiLvlLbl val="0"/>
      </c:catAx>
      <c:valAx>
        <c:axId val="41667756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1667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88</c:v>
                </c:pt>
                <c:pt idx="2">
                  <c:v>91</c:v>
                </c:pt>
                <c:pt idx="3">
                  <c:v>90</c:v>
                </c:pt>
                <c:pt idx="4">
                  <c:v>89</c:v>
                </c:pt>
                <c:pt idx="5">
                  <c:v>89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678344"/>
        <c:axId val="416678736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73</c:v>
                </c:pt>
                <c:pt idx="1">
                  <c:v>71</c:v>
                </c:pt>
                <c:pt idx="2">
                  <c:v>72</c:v>
                </c:pt>
                <c:pt idx="3">
                  <c:v>68</c:v>
                </c:pt>
                <c:pt idx="4">
                  <c:v>71</c:v>
                </c:pt>
                <c:pt idx="5">
                  <c:v>70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90</c:v>
                </c:pt>
                <c:pt idx="1">
                  <c:v>88</c:v>
                </c:pt>
                <c:pt idx="2">
                  <c:v>91</c:v>
                </c:pt>
                <c:pt idx="3">
                  <c:v>90</c:v>
                </c:pt>
                <c:pt idx="4">
                  <c:v>89</c:v>
                </c:pt>
                <c:pt idx="5">
                  <c:v>89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045-47A6-A00A-FDF92814DFCA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045-47A6-A00A-FDF92814DFCA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045-47A6-A00A-FDF92814DFCA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045-47A6-A00A-FDF92814DFCA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045-47A6-A00A-FDF92814DFCA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0045-47A6-A00A-FDF92814DFCA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89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678344"/>
        <c:axId val="416678736"/>
      </c:lineChart>
      <c:dateAx>
        <c:axId val="41667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16678736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166787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16678344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89</c:v>
                </c:pt>
                <c:pt idx="1">
                  <c:v>89</c:v>
                </c:pt>
                <c:pt idx="2">
                  <c:v>92</c:v>
                </c:pt>
                <c:pt idx="3">
                  <c:v>91</c:v>
                </c:pt>
                <c:pt idx="4">
                  <c:v>91</c:v>
                </c:pt>
                <c:pt idx="5">
                  <c:v>92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759048"/>
        <c:axId val="407759440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</c:v>
                </c:pt>
                <c:pt idx="1">
                  <c:v>66</c:v>
                </c:pt>
                <c:pt idx="2">
                  <c:v>68</c:v>
                </c:pt>
                <c:pt idx="3">
                  <c:v>67</c:v>
                </c:pt>
                <c:pt idx="4">
                  <c:v>68</c:v>
                </c:pt>
                <c:pt idx="5">
                  <c:v>68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89</c:v>
                </c:pt>
                <c:pt idx="1">
                  <c:v>89</c:v>
                </c:pt>
                <c:pt idx="2">
                  <c:v>92</c:v>
                </c:pt>
                <c:pt idx="3">
                  <c:v>91</c:v>
                </c:pt>
                <c:pt idx="4">
                  <c:v>91</c:v>
                </c:pt>
                <c:pt idx="5">
                  <c:v>92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1BB-4F94-B195-EE54082584F1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1BB-4F94-B195-EE54082584F1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1BB-4F94-B195-EE54082584F1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1BB-4F94-B195-EE54082584F1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1BB-4F94-B195-EE54082584F1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91BB-4F94-B195-EE54082584F1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92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759048"/>
        <c:axId val="407759440"/>
      </c:lineChart>
      <c:dateAx>
        <c:axId val="407759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7759440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0775944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7759048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7520-4F8B-919D-A0D1355E9177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7520-4F8B-919D-A0D1355E9177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7520-4F8B-919D-A0D1355E9177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7520-4F8B-919D-A0D1355E9177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7520-4F8B-919D-A0D1355E917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20-4F8B-919D-A0D1355E917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20-4F8B-919D-A0D1355E9177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20-4F8B-919D-A0D1355E9177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20-4F8B-919D-A0D1355E9177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20-4F8B-919D-A0D1355E917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Helt och hållet</c:v>
                </c:pt>
                <c:pt idx="1">
                  <c:v>Huvudsakligen</c:v>
                </c:pt>
                <c:pt idx="2">
                  <c:v>Delvis</c:v>
                </c:pt>
                <c:pt idx="3">
                  <c:v>Inte alls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20-4F8B-919D-A0D1355E9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07761008"/>
        <c:axId val="407761400"/>
      </c:barChart>
      <c:catAx>
        <c:axId val="407761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07761400"/>
        <c:crosses val="autoZero"/>
        <c:auto val="0"/>
        <c:lblAlgn val="ctr"/>
        <c:lblOffset val="100"/>
        <c:noMultiLvlLbl val="0"/>
      </c:catAx>
      <c:valAx>
        <c:axId val="4077614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776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</c:v>
                </c:pt>
                <c:pt idx="1">
                  <c:v>91</c:v>
                </c:pt>
                <c:pt idx="2">
                  <c:v>97</c:v>
                </c:pt>
                <c:pt idx="3">
                  <c:v>92</c:v>
                </c:pt>
                <c:pt idx="4">
                  <c:v>94</c:v>
                </c:pt>
                <c:pt idx="5">
                  <c:v>93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762184"/>
        <c:axId val="407762576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71</c:v>
                </c:pt>
                <c:pt idx="1">
                  <c:v>68</c:v>
                </c:pt>
                <c:pt idx="2">
                  <c:v>70</c:v>
                </c:pt>
                <c:pt idx="3">
                  <c:v>69</c:v>
                </c:pt>
                <c:pt idx="4">
                  <c:v>70</c:v>
                </c:pt>
                <c:pt idx="5">
                  <c:v>67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94</c:v>
                </c:pt>
                <c:pt idx="1">
                  <c:v>91</c:v>
                </c:pt>
                <c:pt idx="2">
                  <c:v>97</c:v>
                </c:pt>
                <c:pt idx="3">
                  <c:v>92</c:v>
                </c:pt>
                <c:pt idx="4">
                  <c:v>94</c:v>
                </c:pt>
                <c:pt idx="5">
                  <c:v>93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885-4202-BEAB-1E8D9D34C252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885-4202-BEAB-1E8D9D34C252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885-4202-BEAB-1E8D9D34C252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85-4202-BEAB-1E8D9D34C252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885-4202-BEAB-1E8D9D34C252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9885-4202-BEAB-1E8D9D34C252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93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762184"/>
        <c:axId val="407762576"/>
      </c:lineChart>
      <c:dateAx>
        <c:axId val="407762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7762576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077625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7762184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1BC4-4AD0-9D56-21EED2D044BC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1BC4-4AD0-9D56-21EED2D044BC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1BC4-4AD0-9D56-21EED2D044BC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1BC4-4AD0-9D56-21EED2D044BC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BC4-4AD0-9D56-21EED2D044BC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C4-4AD0-9D56-21EED2D044B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C4-4AD0-9D56-21EED2D044B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C4-4AD0-9D56-21EED2D044BC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C4-4AD0-9D56-21EED2D044BC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C4-4AD0-9D56-21EED2D044B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Allt är på plats</c:v>
                </c:pt>
                <c:pt idx="1">
                  <c:v>Det fungerar</c:v>
                </c:pt>
                <c:pt idx="2">
                  <c:v>Utrymme för förbättringar</c:v>
                </c:pt>
                <c:pt idx="3">
                  <c:v>Nödvändigt med förbättringar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</c:v>
                </c:pt>
                <c:pt idx="1">
                  <c:v>7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C4-4AD0-9D56-21EED2D04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08904376"/>
        <c:axId val="408904768"/>
      </c:barChart>
      <c:catAx>
        <c:axId val="408904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08904768"/>
        <c:crosses val="autoZero"/>
        <c:auto val="0"/>
        <c:lblAlgn val="ctr"/>
        <c:lblOffset val="100"/>
        <c:noMultiLvlLbl val="0"/>
      </c:catAx>
      <c:valAx>
        <c:axId val="4089047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8904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93</c:v>
                </c:pt>
                <c:pt idx="1">
                  <c:v>92</c:v>
                </c:pt>
                <c:pt idx="2">
                  <c:v>95</c:v>
                </c:pt>
                <c:pt idx="3">
                  <c:v>93</c:v>
                </c:pt>
                <c:pt idx="4">
                  <c:v>95</c:v>
                </c:pt>
                <c:pt idx="5">
                  <c:v>93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905552"/>
        <c:axId val="408905944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73</c:v>
                </c:pt>
                <c:pt idx="1">
                  <c:v>70</c:v>
                </c:pt>
                <c:pt idx="2">
                  <c:v>72</c:v>
                </c:pt>
                <c:pt idx="3">
                  <c:v>71</c:v>
                </c:pt>
                <c:pt idx="4">
                  <c:v>72</c:v>
                </c:pt>
                <c:pt idx="5">
                  <c:v>73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93</c:v>
                </c:pt>
                <c:pt idx="1">
                  <c:v>92</c:v>
                </c:pt>
                <c:pt idx="2">
                  <c:v>95</c:v>
                </c:pt>
                <c:pt idx="3">
                  <c:v>93</c:v>
                </c:pt>
                <c:pt idx="4">
                  <c:v>95</c:v>
                </c:pt>
                <c:pt idx="5">
                  <c:v>93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3AB-44DA-95FB-EFC740B76C52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3AB-44DA-95FB-EFC740B76C52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3AB-44DA-95FB-EFC740B76C52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3AB-44DA-95FB-EFC740B76C52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3AB-44DA-95FB-EFC740B76C52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93AB-44DA-95FB-EFC740B76C52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93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905552"/>
        <c:axId val="408905944"/>
      </c:lineChart>
      <c:dateAx>
        <c:axId val="40890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8905944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0890594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8905552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D8CD-47AC-840F-4CE75DD1E76F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D8CD-47AC-840F-4CE75DD1E76F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D8CD-47AC-840F-4CE75DD1E76F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D8CD-47AC-840F-4CE75DD1E76F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D8CD-47AC-840F-4CE75DD1E76F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CD-47AC-840F-4CE75DD1E76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CD-47AC-840F-4CE75DD1E76F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CD-47AC-840F-4CE75DD1E76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CD-47AC-840F-4CE75DD1E76F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CD-47AC-840F-4CE75DD1E7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Det är OK</c:v>
                </c:pt>
                <c:pt idx="1">
                  <c:v>Lite stressigt</c:v>
                </c:pt>
                <c:pt idx="2">
                  <c:v>Det är kämpigt</c:v>
                </c:pt>
                <c:pt idx="3">
                  <c:v>Situationen är ohållbar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9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CD-47AC-840F-4CE75DD1E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08907120"/>
        <c:axId val="408176456"/>
      </c:barChart>
      <c:catAx>
        <c:axId val="40890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08176456"/>
        <c:crosses val="autoZero"/>
        <c:auto val="0"/>
        <c:lblAlgn val="ctr"/>
        <c:lblOffset val="100"/>
        <c:noMultiLvlLbl val="0"/>
      </c:catAx>
      <c:valAx>
        <c:axId val="40817645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890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93</c:v>
                </c:pt>
                <c:pt idx="1">
                  <c:v>91</c:v>
                </c:pt>
                <c:pt idx="2">
                  <c:v>95</c:v>
                </c:pt>
                <c:pt idx="3">
                  <c:v>95</c:v>
                </c:pt>
                <c:pt idx="4">
                  <c:v>94</c:v>
                </c:pt>
                <c:pt idx="5">
                  <c:v>92</c:v>
                </c:pt>
              </c:numCache>
            </c:numRef>
          </c:val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177240"/>
        <c:axId val="408177632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77</c:v>
                </c:pt>
                <c:pt idx="1">
                  <c:v>77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93</c:v>
                </c:pt>
                <c:pt idx="1">
                  <c:v>91</c:v>
                </c:pt>
                <c:pt idx="2">
                  <c:v>95</c:v>
                </c:pt>
                <c:pt idx="3">
                  <c:v>95</c:v>
                </c:pt>
                <c:pt idx="4">
                  <c:v>94</c:v>
                </c:pt>
                <c:pt idx="5">
                  <c:v>92</c:v>
                </c:pt>
              </c:numCache>
            </c:numRef>
          </c:val>
          <c:smooth val="0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A06-45B4-9969-7012869EC133}"/>
                </c:ext>
              </c:extLst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A06-45B4-9969-7012869EC133}"/>
                </c:ext>
              </c:extLst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A06-45B4-9969-7012869EC133}"/>
                </c:ext>
              </c:extLst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A06-45B4-9969-7012869EC133}"/>
                </c:ext>
              </c:extLst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A06-45B4-9969-7012869EC133}"/>
                </c:ext>
              </c:extLst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1A06-45B4-9969-7012869EC133}"/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m/d/yyyy</c:formatCode>
                <c:ptCount val="6"/>
                <c:pt idx="0">
                  <c:v>43790.25</c:v>
                </c:pt>
                <c:pt idx="1">
                  <c:v>43853.25</c:v>
                </c:pt>
                <c:pt idx="2">
                  <c:v>43895.25</c:v>
                </c:pt>
                <c:pt idx="3">
                  <c:v>43937.208333333299</c:v>
                </c:pt>
                <c:pt idx="4">
                  <c:v>43986.208333333299</c:v>
                </c:pt>
                <c:pt idx="5">
                  <c:v>44070.291666666701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5">
                  <c:v>92</c:v>
                </c:pt>
              </c:numCache>
            </c:numRef>
          </c:val>
          <c:smooth val="1"/>
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177240"/>
        <c:axId val="408177632"/>
      </c:lineChart>
      <c:dateAx>
        <c:axId val="408177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8177632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40817763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08177240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  <c:extLst>
              <c:ext xmlns:c16="http://schemas.microsoft.com/office/drawing/2014/chart" uri="{C3380CC4-5D6E-409C-BE32-E72D297353CC}">
                <c16:uniqueId val="{00000001-C4C6-42B6-B02E-999F29B2F63E}"/>
              </c:ext>
            </c:extLst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  <c:extLst>
              <c:ext xmlns:c16="http://schemas.microsoft.com/office/drawing/2014/chart" uri="{C3380CC4-5D6E-409C-BE32-E72D297353CC}">
                <c16:uniqueId val="{00000003-C4C6-42B6-B02E-999F29B2F63E}"/>
              </c:ext>
            </c:extLst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  <c:extLst>
              <c:ext xmlns:c16="http://schemas.microsoft.com/office/drawing/2014/chart" uri="{C3380CC4-5D6E-409C-BE32-E72D297353CC}">
                <c16:uniqueId val="{00000005-C4C6-42B6-B02E-999F29B2F63E}"/>
              </c:ext>
            </c:extLst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  <c:extLst>
              <c:ext xmlns:c16="http://schemas.microsoft.com/office/drawing/2014/chart" uri="{C3380CC4-5D6E-409C-BE32-E72D297353CC}">
                <c16:uniqueId val="{00000007-C4C6-42B6-B02E-999F29B2F63E}"/>
              </c:ext>
            </c:extLst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C4C6-42B6-B02E-999F29B2F63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C6-42B6-B02E-999F29B2F63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C6-42B6-B02E-999F29B2F63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C6-42B6-B02E-999F29B2F63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C6-42B6-B02E-999F29B2F63E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C6-42B6-B02E-999F29B2F6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Känner mig helt inkluderad</c:v>
                </c:pt>
                <c:pt idx="1">
                  <c:v>Tillräckligt inkluderad</c:v>
                </c:pt>
                <c:pt idx="2">
                  <c:v>Ibland exkluderad</c:v>
                </c:pt>
                <c:pt idx="3">
                  <c:v>Känner mig exkluderad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C6-42B6-B02E-999F29B2F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08178808"/>
        <c:axId val="408179200"/>
      </c:barChart>
      <c:catAx>
        <c:axId val="408178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408179200"/>
        <c:crosses val="autoZero"/>
        <c:auto val="0"/>
        <c:lblAlgn val="ctr"/>
        <c:lblOffset val="100"/>
        <c:noMultiLvlLbl val="0"/>
      </c:catAx>
      <c:valAx>
        <c:axId val="408179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08178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65B4E73-1E9B-4950-84BB-960361216E94}" type="datetimeFigureOut">
              <a:rPr lang="sv-SE" smtClean="0"/>
              <a:t>2020-09-11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DCEE400-4744-44E3-97AC-39F1651120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99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F5B74ADE-0421-41F4-B26B-BE65CA6C0F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0" name="Bildobjekt 29" descr="En bild som visar person, inomhus, kvinna, bord&#10;&#10;Automatiskt genererad beskrivning">
            <a:extLst>
              <a:ext uri="{FF2B5EF4-FFF2-40B4-BE49-F238E27FC236}">
                <a16:creationId xmlns:a16="http://schemas.microsoft.com/office/drawing/2014/main" id="{53B438CD-9B1F-4851-9BE0-A6CC9D11D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1" name="Rak 6">
            <a:extLst>
              <a:ext uri="{FF2B5EF4-FFF2-40B4-BE49-F238E27FC236}">
                <a16:creationId xmlns:a16="http://schemas.microsoft.com/office/drawing/2014/main" id="{7C3750C5-07A3-465B-BAEF-DC6310B9863C}"/>
              </a:ext>
            </a:extLst>
          </p:cNvPr>
          <p:cNvCxnSpPr/>
          <p:nvPr userDrawn="1"/>
        </p:nvCxnSpPr>
        <p:spPr>
          <a:xfrm>
            <a:off x="600600" y="5822392"/>
            <a:ext cx="1099080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ubrik 7">
            <a:extLst>
              <a:ext uri="{FF2B5EF4-FFF2-40B4-BE49-F238E27FC236}">
                <a16:creationId xmlns:a16="http://schemas.microsoft.com/office/drawing/2014/main" id="{80AD8A63-22D0-46E4-AE3C-D6EABED3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00" y="4023240"/>
            <a:ext cx="10515600" cy="987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1" name="Platshållare för text 7">
            <a:extLst>
              <a:ext uri="{FF2B5EF4-FFF2-40B4-BE49-F238E27FC236}">
                <a16:creationId xmlns:a16="http://schemas.microsoft.com/office/drawing/2014/main" id="{F7A8E285-E7F3-42D8-A82C-2C81AA0FF2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5047178"/>
            <a:ext cx="105156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25" name="Platshållare för datum 3">
            <a:extLst>
              <a:ext uri="{FF2B5EF4-FFF2-40B4-BE49-F238E27FC236}">
                <a16:creationId xmlns:a16="http://schemas.microsoft.com/office/drawing/2014/main" id="{08D140F5-1D49-4BC3-AB4E-8047CF94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0660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DE5FAB8-D6E9-48D7-9A7F-47A4E1BF9976}" type="datetime1">
              <a:rPr lang="en-GB" smtClean="0"/>
              <a:t>11/09/2020</a:t>
            </a:fld>
            <a:endParaRPr lang="en-GB"/>
          </a:p>
        </p:txBody>
      </p:sp>
      <p:sp>
        <p:nvSpPr>
          <p:cNvPr id="26" name="Platshållare för sidfot 4">
            <a:extLst>
              <a:ext uri="{FF2B5EF4-FFF2-40B4-BE49-F238E27FC236}">
                <a16:creationId xmlns:a16="http://schemas.microsoft.com/office/drawing/2014/main" id="{E1D541AD-7F42-4922-A221-96C0AA3B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2456" y="6066036"/>
            <a:ext cx="707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Platshållare för bildnummer 5">
            <a:extLst>
              <a:ext uri="{FF2B5EF4-FFF2-40B4-BE49-F238E27FC236}">
                <a16:creationId xmlns:a16="http://schemas.microsoft.com/office/drawing/2014/main" id="{8BD15515-0FE4-4848-93ED-394743F0C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0660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Vardaga - Äldreomsorg och äldreboende">
            <a:extLst>
              <a:ext uri="{FF2B5EF4-FFF2-40B4-BE49-F238E27FC236}">
                <a16:creationId xmlns:a16="http://schemas.microsoft.com/office/drawing/2014/main" id="{FBDA4399-221E-4D62-8B02-F6C83F1888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600" y="6000749"/>
            <a:ext cx="2058053" cy="60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 11">
            <a:extLst>
              <a:ext uri="{FF2B5EF4-FFF2-40B4-BE49-F238E27FC236}">
                <a16:creationId xmlns:a16="http://schemas.microsoft.com/office/drawing/2014/main" id="{B2004BA2-D634-48F0-AC55-345DDDF7CA81}"/>
              </a:ext>
            </a:extLst>
          </p:cNvPr>
          <p:cNvSpPr/>
          <p:nvPr userDrawn="1"/>
        </p:nvSpPr>
        <p:spPr>
          <a:xfrm>
            <a:off x="10667268" y="231710"/>
            <a:ext cx="1173907" cy="11739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2BFE9F93-C908-453D-A237-B50845675D4D}"/>
              </a:ext>
            </a:extLst>
          </p:cNvPr>
          <p:cNvSpPr/>
          <p:nvPr userDrawn="1"/>
        </p:nvSpPr>
        <p:spPr>
          <a:xfrm>
            <a:off x="10896965" y="1673594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38532C2-05E1-45A3-ABF4-6486B8815B9F}"/>
              </a:ext>
            </a:extLst>
          </p:cNvPr>
          <p:cNvSpPr/>
          <p:nvPr userDrawn="1"/>
        </p:nvSpPr>
        <p:spPr>
          <a:xfrm>
            <a:off x="10029871" y="784133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4EFEE1D4-BABB-4BF8-B8B8-E9AB04331593}"/>
              </a:ext>
            </a:extLst>
          </p:cNvPr>
          <p:cNvSpPr/>
          <p:nvPr userDrawn="1"/>
        </p:nvSpPr>
        <p:spPr>
          <a:xfrm>
            <a:off x="11405457" y="2084248"/>
            <a:ext cx="494443" cy="494443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7EC0232-9C38-4233-85F1-746DAB5340A2}"/>
              </a:ext>
            </a:extLst>
          </p:cNvPr>
          <p:cNvSpPr/>
          <p:nvPr userDrawn="1"/>
        </p:nvSpPr>
        <p:spPr>
          <a:xfrm>
            <a:off x="10327672" y="2118265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0B30E7B6-715E-492D-BB23-AE7C52742932}"/>
              </a:ext>
            </a:extLst>
          </p:cNvPr>
          <p:cNvSpPr/>
          <p:nvPr userDrawn="1"/>
        </p:nvSpPr>
        <p:spPr>
          <a:xfrm>
            <a:off x="10932581" y="2732382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F0E99627-C973-4327-A1F2-1A360FD9B0E2}"/>
              </a:ext>
            </a:extLst>
          </p:cNvPr>
          <p:cNvSpPr/>
          <p:nvPr userDrawn="1"/>
        </p:nvSpPr>
        <p:spPr>
          <a:xfrm>
            <a:off x="9017000" y="231711"/>
            <a:ext cx="770372" cy="770372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D62EB0D2-C26D-40CC-B010-55292976FA0B}"/>
              </a:ext>
            </a:extLst>
          </p:cNvPr>
          <p:cNvSpPr/>
          <p:nvPr userDrawn="1"/>
        </p:nvSpPr>
        <p:spPr>
          <a:xfrm>
            <a:off x="9745974" y="433597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BEF0646A-64CB-4FE8-BBE9-4C012901BD92}"/>
              </a:ext>
            </a:extLst>
          </p:cNvPr>
          <p:cNvSpPr/>
          <p:nvPr userDrawn="1"/>
        </p:nvSpPr>
        <p:spPr>
          <a:xfrm>
            <a:off x="11187424" y="3636256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6B0994F8-740C-4508-8EE0-1404BACBDAB2}"/>
              </a:ext>
            </a:extLst>
          </p:cNvPr>
          <p:cNvSpPr/>
          <p:nvPr userDrawn="1"/>
        </p:nvSpPr>
        <p:spPr>
          <a:xfrm>
            <a:off x="10364534" y="2114459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E5353758-02BB-486F-8E95-D71CAA63210D}"/>
              </a:ext>
            </a:extLst>
          </p:cNvPr>
          <p:cNvSpPr/>
          <p:nvPr userDrawn="1"/>
        </p:nvSpPr>
        <p:spPr>
          <a:xfrm>
            <a:off x="11008663" y="2679758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1283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5E5C7D9E-D61E-454C-8FE2-62A39F875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1370013"/>
            <a:ext cx="109920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Platshållare för rubrik 1">
            <a:extLst>
              <a:ext uri="{FF2B5EF4-FFF2-40B4-BE49-F238E27FC236}">
                <a16:creationId xmlns:a16="http://schemas.microsoft.com/office/drawing/2014/main" id="{81234C4E-3A18-406D-B91B-E8250F12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19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2B916F1-FDB9-4B2F-A34E-AC5D50E81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C430-C3CB-4728-B088-F694DF9DD5E2}" type="datetime1">
              <a:rPr lang="en-GB" smtClean="0"/>
              <a:t>11/09/2020</a:t>
            </a:fld>
            <a:endParaRPr lang="en-GB"/>
          </a:p>
        </p:txBody>
      </p:sp>
      <p:sp>
        <p:nvSpPr>
          <p:cNvPr id="17" name="Platshållare för sidfot 4">
            <a:extLst>
              <a:ext uri="{FF2B5EF4-FFF2-40B4-BE49-F238E27FC236}">
                <a16:creationId xmlns:a16="http://schemas.microsoft.com/office/drawing/2014/main" id="{B62A1647-1C3B-445E-BBD8-7620090F9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latshållare för bildnummer 5">
            <a:extLst>
              <a:ext uri="{FF2B5EF4-FFF2-40B4-BE49-F238E27FC236}">
                <a16:creationId xmlns:a16="http://schemas.microsoft.com/office/drawing/2014/main" id="{A4789E9C-583A-487B-828D-3A813672E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1700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F2DE72-8DA1-42F9-8857-6129D3933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01" y="2897923"/>
            <a:ext cx="4062397" cy="10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74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F5B74ADE-0421-41F4-B26B-BE65CA6C0F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pic>
        <p:nvPicPr>
          <p:cNvPr id="30" name="Bildobjekt 29" descr="En bild som visar person, inomhus, kvinna, bord&#10;&#10;Automatiskt genererad beskrivning">
            <a:extLst>
              <a:ext uri="{FF2B5EF4-FFF2-40B4-BE49-F238E27FC236}">
                <a16:creationId xmlns:a16="http://schemas.microsoft.com/office/drawing/2014/main" id="{53B438CD-9B1F-4851-9BE0-A6CC9D11D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1" name="Rak 6">
            <a:extLst>
              <a:ext uri="{FF2B5EF4-FFF2-40B4-BE49-F238E27FC236}">
                <a16:creationId xmlns:a16="http://schemas.microsoft.com/office/drawing/2014/main" id="{7C3750C5-07A3-465B-BAEF-DC6310B9863C}"/>
              </a:ext>
            </a:extLst>
          </p:cNvPr>
          <p:cNvCxnSpPr/>
          <p:nvPr userDrawn="1"/>
        </p:nvCxnSpPr>
        <p:spPr>
          <a:xfrm>
            <a:off x="600600" y="5822392"/>
            <a:ext cx="1099080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ubrik 7">
            <a:extLst>
              <a:ext uri="{FF2B5EF4-FFF2-40B4-BE49-F238E27FC236}">
                <a16:creationId xmlns:a16="http://schemas.microsoft.com/office/drawing/2014/main" id="{80AD8A63-22D0-46E4-AE3C-D6EABED3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00" y="4023240"/>
            <a:ext cx="10515600" cy="987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1" name="Platshållare för text 7">
            <a:extLst>
              <a:ext uri="{FF2B5EF4-FFF2-40B4-BE49-F238E27FC236}">
                <a16:creationId xmlns:a16="http://schemas.microsoft.com/office/drawing/2014/main" id="{F7A8E285-E7F3-42D8-A82C-2C81AA0FF2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5047178"/>
            <a:ext cx="105156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25" name="Platshållare för datum 3">
            <a:extLst>
              <a:ext uri="{FF2B5EF4-FFF2-40B4-BE49-F238E27FC236}">
                <a16:creationId xmlns:a16="http://schemas.microsoft.com/office/drawing/2014/main" id="{08D140F5-1D49-4BC3-AB4E-8047CF94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0660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DE5FAB8-D6E9-48D7-9A7F-47A4E1BF9976}" type="datetime1">
              <a:rPr lang="en-GB" smtClean="0"/>
              <a:t>11/09/2020</a:t>
            </a:fld>
            <a:endParaRPr lang="en-GB"/>
          </a:p>
        </p:txBody>
      </p:sp>
      <p:sp>
        <p:nvSpPr>
          <p:cNvPr id="26" name="Platshållare för sidfot 4">
            <a:extLst>
              <a:ext uri="{FF2B5EF4-FFF2-40B4-BE49-F238E27FC236}">
                <a16:creationId xmlns:a16="http://schemas.microsoft.com/office/drawing/2014/main" id="{E1D541AD-7F42-4922-A221-96C0AA3B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2456" y="6066036"/>
            <a:ext cx="707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Platshållare för bildnummer 5">
            <a:extLst>
              <a:ext uri="{FF2B5EF4-FFF2-40B4-BE49-F238E27FC236}">
                <a16:creationId xmlns:a16="http://schemas.microsoft.com/office/drawing/2014/main" id="{8BD15515-0FE4-4848-93ED-394743F0C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0660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Vardaga - Äldreomsorg och äldreboende">
            <a:extLst>
              <a:ext uri="{FF2B5EF4-FFF2-40B4-BE49-F238E27FC236}">
                <a16:creationId xmlns:a16="http://schemas.microsoft.com/office/drawing/2014/main" id="{FBDA4399-221E-4D62-8B02-F6C83F1888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600" y="6000749"/>
            <a:ext cx="2058053" cy="60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 11">
            <a:extLst>
              <a:ext uri="{FF2B5EF4-FFF2-40B4-BE49-F238E27FC236}">
                <a16:creationId xmlns:a16="http://schemas.microsoft.com/office/drawing/2014/main" id="{B2004BA2-D634-48F0-AC55-345DDDF7CA81}"/>
              </a:ext>
            </a:extLst>
          </p:cNvPr>
          <p:cNvSpPr/>
          <p:nvPr userDrawn="1"/>
        </p:nvSpPr>
        <p:spPr>
          <a:xfrm>
            <a:off x="10667268" y="231710"/>
            <a:ext cx="1173907" cy="11739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2BFE9F93-C908-453D-A237-B50845675D4D}"/>
              </a:ext>
            </a:extLst>
          </p:cNvPr>
          <p:cNvSpPr/>
          <p:nvPr userDrawn="1"/>
        </p:nvSpPr>
        <p:spPr>
          <a:xfrm>
            <a:off x="10896965" y="1673594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38532C2-05E1-45A3-ABF4-6486B8815B9F}"/>
              </a:ext>
            </a:extLst>
          </p:cNvPr>
          <p:cNvSpPr/>
          <p:nvPr userDrawn="1"/>
        </p:nvSpPr>
        <p:spPr>
          <a:xfrm>
            <a:off x="10029871" y="784133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4EFEE1D4-BABB-4BF8-B8B8-E9AB04331593}"/>
              </a:ext>
            </a:extLst>
          </p:cNvPr>
          <p:cNvSpPr/>
          <p:nvPr userDrawn="1"/>
        </p:nvSpPr>
        <p:spPr>
          <a:xfrm>
            <a:off x="11405457" y="2084248"/>
            <a:ext cx="494443" cy="494443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7EC0232-9C38-4233-85F1-746DAB5340A2}"/>
              </a:ext>
            </a:extLst>
          </p:cNvPr>
          <p:cNvSpPr/>
          <p:nvPr userDrawn="1"/>
        </p:nvSpPr>
        <p:spPr>
          <a:xfrm>
            <a:off x="10327672" y="2118265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0B30E7B6-715E-492D-BB23-AE7C52742932}"/>
              </a:ext>
            </a:extLst>
          </p:cNvPr>
          <p:cNvSpPr/>
          <p:nvPr userDrawn="1"/>
        </p:nvSpPr>
        <p:spPr>
          <a:xfrm>
            <a:off x="10932581" y="2732382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F0E99627-C973-4327-A1F2-1A360FD9B0E2}"/>
              </a:ext>
            </a:extLst>
          </p:cNvPr>
          <p:cNvSpPr/>
          <p:nvPr userDrawn="1"/>
        </p:nvSpPr>
        <p:spPr>
          <a:xfrm>
            <a:off x="9017000" y="231711"/>
            <a:ext cx="770372" cy="770372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D62EB0D2-C26D-40CC-B010-55292976FA0B}"/>
              </a:ext>
            </a:extLst>
          </p:cNvPr>
          <p:cNvSpPr/>
          <p:nvPr userDrawn="1"/>
        </p:nvSpPr>
        <p:spPr>
          <a:xfrm>
            <a:off x="9745974" y="433597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BEF0646A-64CB-4FE8-BBE9-4C012901BD92}"/>
              </a:ext>
            </a:extLst>
          </p:cNvPr>
          <p:cNvSpPr/>
          <p:nvPr userDrawn="1"/>
        </p:nvSpPr>
        <p:spPr>
          <a:xfrm>
            <a:off x="11187424" y="3636256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6B0994F8-740C-4508-8EE0-1404BACBDAB2}"/>
              </a:ext>
            </a:extLst>
          </p:cNvPr>
          <p:cNvSpPr/>
          <p:nvPr userDrawn="1"/>
        </p:nvSpPr>
        <p:spPr>
          <a:xfrm>
            <a:off x="10364534" y="2114459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E5353758-02BB-486F-8E95-D71CAA63210D}"/>
              </a:ext>
            </a:extLst>
          </p:cNvPr>
          <p:cNvSpPr/>
          <p:nvPr userDrawn="1"/>
        </p:nvSpPr>
        <p:spPr>
          <a:xfrm>
            <a:off x="11008663" y="2679758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1283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5E5C7D9E-D61E-454C-8FE2-62A39F875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1370013"/>
            <a:ext cx="109920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Platshållare för rubrik 1">
            <a:extLst>
              <a:ext uri="{FF2B5EF4-FFF2-40B4-BE49-F238E27FC236}">
                <a16:creationId xmlns:a16="http://schemas.microsoft.com/office/drawing/2014/main" id="{81234C4E-3A18-406D-B91B-E8250F12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19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2B916F1-FDB9-4B2F-A34E-AC5D50E81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C430-C3CB-4728-B088-F694DF9DD5E2}" type="datetime1">
              <a:rPr lang="en-GB" smtClean="0"/>
              <a:t>11/09/2020</a:t>
            </a:fld>
            <a:endParaRPr lang="en-GB"/>
          </a:p>
        </p:txBody>
      </p:sp>
      <p:sp>
        <p:nvSpPr>
          <p:cNvPr id="17" name="Platshållare för sidfot 4">
            <a:extLst>
              <a:ext uri="{FF2B5EF4-FFF2-40B4-BE49-F238E27FC236}">
                <a16:creationId xmlns:a16="http://schemas.microsoft.com/office/drawing/2014/main" id="{B62A1647-1C3B-445E-BBD8-7620090F9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latshållare för bildnummer 5">
            <a:extLst>
              <a:ext uri="{FF2B5EF4-FFF2-40B4-BE49-F238E27FC236}">
                <a16:creationId xmlns:a16="http://schemas.microsoft.com/office/drawing/2014/main" id="{A4789E9C-583A-487B-828D-3A813672E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1700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F2DE72-8DA1-42F9-8857-6129D3933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01" y="2897923"/>
            <a:ext cx="4062397" cy="10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749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C4B1B596-966E-4CB5-A2BC-FDFA150A2C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6200775"/>
            <a:ext cx="1035685" cy="270790"/>
          </a:xfrm>
          <a:prstGeom prst="rect">
            <a:avLst/>
          </a:prstGeom>
        </p:spPr>
      </p:pic>
      <p:sp>
        <p:nvSpPr>
          <p:cNvPr id="24" name="Platshållare för rubrik 1">
            <a:extLst>
              <a:ext uri="{FF2B5EF4-FFF2-40B4-BE49-F238E27FC236}">
                <a16:creationId xmlns:a16="http://schemas.microsoft.com/office/drawing/2014/main" id="{4CB97F5F-3DD3-4BC4-A6CE-B7C3F7CF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07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6" name="Platshållare för datum 3">
            <a:extLst>
              <a:ext uri="{FF2B5EF4-FFF2-40B4-BE49-F238E27FC236}">
                <a16:creationId xmlns:a16="http://schemas.microsoft.com/office/drawing/2014/main" id="{3914F284-3703-4648-A4A6-23BC6E3C3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9D8B-6802-4D25-B384-633CA017E14A}" type="datetime1">
              <a:rPr lang="en-GB" smtClean="0"/>
              <a:t>11/09/2020</a:t>
            </a:fld>
            <a:endParaRPr lang="en-GB"/>
          </a:p>
        </p:txBody>
      </p:sp>
      <p:sp>
        <p:nvSpPr>
          <p:cNvPr id="27" name="Platshållare för sidfot 4">
            <a:extLst>
              <a:ext uri="{FF2B5EF4-FFF2-40B4-BE49-F238E27FC236}">
                <a16:creationId xmlns:a16="http://schemas.microsoft.com/office/drawing/2014/main" id="{5A3808B6-9D7E-48DE-8EAF-EE313C3D6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8" name="Platshållare för bildnummer 5">
            <a:extLst>
              <a:ext uri="{FF2B5EF4-FFF2-40B4-BE49-F238E27FC236}">
                <a16:creationId xmlns:a16="http://schemas.microsoft.com/office/drawing/2014/main" id="{7CA4C613-1730-4934-B8F1-88B92605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Rak 10">
            <a:extLst>
              <a:ext uri="{FF2B5EF4-FFF2-40B4-BE49-F238E27FC236}">
                <a16:creationId xmlns:a16="http://schemas.microsoft.com/office/drawing/2014/main" id="{389E485A-3DC7-4950-8E3A-B1AB5AF987B9}"/>
              </a:ext>
            </a:extLst>
          </p:cNvPr>
          <p:cNvCxnSpPr/>
          <p:nvPr userDrawn="1"/>
        </p:nvCxnSpPr>
        <p:spPr>
          <a:xfrm>
            <a:off x="600600" y="6120977"/>
            <a:ext cx="10990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</p:sldLayoutIdLst>
  <p:transition/>
  <p:hf hdr="0" ft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ts val="1700"/>
        </a:lnSpc>
        <a:spcBef>
          <a:spcPts val="1700"/>
        </a:spcBef>
        <a:buSzPct val="90000"/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7800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C4B1B596-966E-4CB5-A2BC-FDFA150A2C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6200775"/>
            <a:ext cx="1035685" cy="270790"/>
          </a:xfrm>
          <a:prstGeom prst="rect">
            <a:avLst/>
          </a:prstGeom>
        </p:spPr>
      </p:pic>
      <p:sp>
        <p:nvSpPr>
          <p:cNvPr id="24" name="Platshållare för rubrik 1">
            <a:extLst>
              <a:ext uri="{FF2B5EF4-FFF2-40B4-BE49-F238E27FC236}">
                <a16:creationId xmlns:a16="http://schemas.microsoft.com/office/drawing/2014/main" id="{4CB97F5F-3DD3-4BC4-A6CE-B7C3F7CF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07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6" name="Platshållare för datum 3">
            <a:extLst>
              <a:ext uri="{FF2B5EF4-FFF2-40B4-BE49-F238E27FC236}">
                <a16:creationId xmlns:a16="http://schemas.microsoft.com/office/drawing/2014/main" id="{3914F284-3703-4648-A4A6-23BC6E3C3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E6D9D8B-6802-4D25-B384-633CA017E14A}" type="datetime1">
              <a:rPr lang="en-GB" smtClean="0"/>
              <a:t>11/09/2020</a:t>
            </a:fld>
            <a:endParaRPr lang="en-GB"/>
          </a:p>
        </p:txBody>
      </p:sp>
      <p:sp>
        <p:nvSpPr>
          <p:cNvPr id="27" name="Platshållare för sidfot 4">
            <a:extLst>
              <a:ext uri="{FF2B5EF4-FFF2-40B4-BE49-F238E27FC236}">
                <a16:creationId xmlns:a16="http://schemas.microsoft.com/office/drawing/2014/main" id="{5A3808B6-9D7E-48DE-8EAF-EE313C3D6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8" name="Platshållare för bildnummer 5">
            <a:extLst>
              <a:ext uri="{FF2B5EF4-FFF2-40B4-BE49-F238E27FC236}">
                <a16:creationId xmlns:a16="http://schemas.microsoft.com/office/drawing/2014/main" id="{7CA4C613-1730-4934-B8F1-88B92605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Rak 10">
            <a:extLst>
              <a:ext uri="{FF2B5EF4-FFF2-40B4-BE49-F238E27FC236}">
                <a16:creationId xmlns:a16="http://schemas.microsoft.com/office/drawing/2014/main" id="{389E485A-3DC7-4950-8E3A-B1AB5AF987B9}"/>
              </a:ext>
            </a:extLst>
          </p:cNvPr>
          <p:cNvCxnSpPr/>
          <p:nvPr userDrawn="1"/>
        </p:nvCxnSpPr>
        <p:spPr>
          <a:xfrm>
            <a:off x="600600" y="6120977"/>
            <a:ext cx="10990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ransition/>
  <p:hf hdr="0" ft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ts val="1700"/>
        </a:lnSpc>
        <a:spcBef>
          <a:spcPts val="1700"/>
        </a:spcBef>
        <a:buSzPct val="90000"/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7800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'Planeringen är tydlig'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Tydlighet: 92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1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'Vi lägger tiden på rätt saker'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Värde: 93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2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har de verktyg och stöd som behövs för att göra ett bra jobb'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Effektivitet: 93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3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'Det finns tillräckligt med tid för att göra mina arbetsuppgifter'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Belastning: 92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4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känner gemenskap på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Gemenskap: 98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5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'Just nu trivs jag bra med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Entusiasm: 89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6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3.14"/>
  <p:tag name="AS_TITLE" val="Aspose.Slides for .NET 4.0 Client Profile"/>
  <p:tag name="AS_VERSION" val="20.3"/>
</p:tagLst>
</file>

<file path=ppt/theme/theme1.xml><?xml version="1.0" encoding="utf-8"?>
<a:theme xmlns:a="http://schemas.openxmlformats.org/drawingml/2006/main" name="Nytida">
  <a:themeElements>
    <a:clrScheme name="Vardag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613"/>
      </a:accent1>
      <a:accent2>
        <a:srgbClr val="0075BF"/>
      </a:accent2>
      <a:accent3>
        <a:srgbClr val="009E3D"/>
      </a:accent3>
      <a:accent4>
        <a:srgbClr val="D51130"/>
      </a:accent4>
      <a:accent5>
        <a:srgbClr val="005D95"/>
      </a:accent5>
      <a:accent6>
        <a:srgbClr val="005D95"/>
      </a:accent6>
      <a:hlink>
        <a:srgbClr val="000000"/>
      </a:hlink>
      <a:folHlink>
        <a:srgbClr val="000000"/>
      </a:folHlink>
    </a:clrScheme>
    <a:fontScheme name="Nytid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bea_mall_16_9.potx [Skrivskyddad]" id="{F0FCC601-91B0-4E42-BFCE-FCC4CE50A3C2}" vid="{6667FE63-BBBA-479B-985B-97F0002D14B0}"/>
    </a:ext>
  </a:extLst>
</a:theme>
</file>

<file path=ppt/theme/theme2.xml><?xml version="1.0" encoding="utf-8"?>
<a:theme xmlns:a="http://schemas.openxmlformats.org/drawingml/2006/main" name="Nytida">
  <a:themeElements>
    <a:clrScheme name="Vardag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613"/>
      </a:accent1>
      <a:accent2>
        <a:srgbClr val="0075BF"/>
      </a:accent2>
      <a:accent3>
        <a:srgbClr val="009E3D"/>
      </a:accent3>
      <a:accent4>
        <a:srgbClr val="D51130"/>
      </a:accent4>
      <a:accent5>
        <a:srgbClr val="005D95"/>
      </a:accent5>
      <a:accent6>
        <a:srgbClr val="005D95"/>
      </a:accent6>
      <a:hlink>
        <a:srgbClr val="000000"/>
      </a:hlink>
      <a:folHlink>
        <a:srgbClr val="000000"/>
      </a:folHlink>
    </a:clrScheme>
    <a:fontScheme name="Nytid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bea_mall_16_9.potx [Skrivskyddad]" id="{F0FCC601-91B0-4E42-BFCE-FCC4CE50A3C2}" vid="{6667FE63-BBBA-479B-985B-97F0002D14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ambea_mall_16_9</Template>
  <TotalTime>0</TotalTime>
  <Words>157</Words>
  <Application>Microsoft Office PowerPoint</Application>
  <PresentationFormat>Bredbild</PresentationFormat>
  <Paragraphs>46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Roboto</vt:lpstr>
      <vt:lpstr>Wingdings</vt:lpstr>
      <vt:lpstr>Nytida</vt:lpstr>
      <vt:lpstr>Nytida</vt:lpstr>
      <vt:lpstr>Tydlighet: 92 / 100</vt:lpstr>
      <vt:lpstr>Värde: 93 / 100</vt:lpstr>
      <vt:lpstr>Effektivitet: 93 / 100</vt:lpstr>
      <vt:lpstr>Belastning: 92 / 100</vt:lpstr>
      <vt:lpstr>Gemenskap: 98 / 100</vt:lpstr>
      <vt:lpstr>Entusiasm: 89 / 100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Liselotte Nilsson-Klangs organisation</dc:title>
  <dc:subject>Liselotte Nilsson-Klangs organisation</dc:subject>
  <dc:creator/>
  <cp:lastModifiedBy/>
  <cp:revision>1</cp:revision>
  <dcterms:created xsi:type="dcterms:W3CDTF">2020-09-10T12:19:58Z</dcterms:created>
  <dcterms:modified xsi:type="dcterms:W3CDTF">2020-09-11T06:34:45Z</dcterms:modified>
</cp:coreProperties>
</file>