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2.xml" ContentType="application/vnd.openxmlformats-officedocument.themeOverrid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4.xml" ContentType="application/vnd.openxmlformats-officedocument.themeOverride+xml"/>
  <Override PartName="/ppt/drawings/drawing2.xml" ContentType="application/vnd.openxmlformats-officedocument.drawingml.chartshapes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6.xml" ContentType="application/vnd.openxmlformats-officedocument.themeOverride+xml"/>
  <Override PartName="/ppt/drawings/drawing3.xml" ContentType="application/vnd.openxmlformats-officedocument.drawingml.chartshapes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8.xml" ContentType="application/vnd.openxmlformats-officedocument.themeOverride+xml"/>
  <Override PartName="/ppt/drawings/drawing4.xml" ContentType="application/vnd.openxmlformats-officedocument.drawingml.chartshapes+xml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ppt/charts/chart10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10.xml" ContentType="application/vnd.openxmlformats-officedocument.themeOverride+xml"/>
  <Override PartName="/ppt/drawings/drawing5.xml" ContentType="application/vnd.openxmlformats-officedocument.drawingml.chartshapes+xml"/>
  <Override PartName="/ppt/charts/chart11.xml" ContentType="application/vnd.openxmlformats-officedocument.drawingml.chart+xml"/>
  <Override PartName="/ppt/theme/themeOverride11.xml" ContentType="application/vnd.openxmlformats-officedocument.themeOverride+xml"/>
  <Override PartName="/ppt/charts/chart12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12.xml" ContentType="application/vnd.openxmlformats-officedocument.themeOverride+xml"/>
  <Override PartName="/ppt/drawings/drawing6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  <p:sldMasterId id="2147483680" r:id="rId2"/>
  </p:sldMasterIdLst>
  <p:notesMasterIdLst>
    <p:notesMasterId r:id="rId9"/>
  </p:notesMasterIdLst>
  <p:sldIdLst>
    <p:sldId id="276" r:id="rId3"/>
    <p:sldId id="282" r:id="rId4"/>
    <p:sldId id="288" r:id="rId5"/>
    <p:sldId id="294" r:id="rId6"/>
    <p:sldId id="300" r:id="rId7"/>
    <p:sldId id="303" r:id="rId8"/>
  </p:sldIdLst>
  <p:sldSz cx="12192000" cy="6858000"/>
  <p:notesSz cx="6858000" cy="9144000"/>
  <p:custDataLst>
    <p:tags r:id="rId10"/>
  </p:custDataLst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4D4D"/>
    <a:srgbClr val="FFFFFF"/>
    <a:srgbClr val="555555"/>
    <a:srgbClr val="FC9399"/>
    <a:srgbClr val="FB5D66"/>
    <a:srgbClr val="FAC696"/>
    <a:srgbClr val="F68D2E"/>
    <a:srgbClr val="7FBADF"/>
    <a:srgbClr val="E6E6E6"/>
    <a:srgbClr val="0F72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D0AB8E-5A38-4D99-9501-F59FB350E293}" v="91" dt="2020-05-26T14:53:23.7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32" autoAdjust="0"/>
    <p:restoredTop sz="94672" autoAdjust="0"/>
  </p:normalViewPr>
  <p:slideViewPr>
    <p:cSldViewPr snapToGrid="0">
      <p:cViewPr varScale="1">
        <p:scale>
          <a:sx n="99" d="100"/>
          <a:sy n="99" d="100"/>
        </p:scale>
        <p:origin x="283" y="8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39" d="100"/>
          <a:sy n="139" d="100"/>
        </p:scale>
        <p:origin x="455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microsoft.com/office/2015/10/relationships/revisionInfo" Target="revisionInfo.xml"/><Relationship Id="rId10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-kalkylblad.xlsx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0.xml"/><Relationship Id="rId2" Type="http://schemas.microsoft.com/office/2011/relationships/chartColorStyle" Target="colors5.xml"/><Relationship Id="rId1" Type="http://schemas.microsoft.com/office/2011/relationships/chartStyle" Target="style5.xml"/><Relationship Id="rId5" Type="http://schemas.openxmlformats.org/officeDocument/2006/relationships/chartUserShapes" Target="../drawings/drawing5.xml"/><Relationship Id="rId4" Type="http://schemas.openxmlformats.org/officeDocument/2006/relationships/package" Target="../embeddings/Microsoft_Excel-kalkylblad9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-kalkylblad10.xlsx"/><Relationship Id="rId1" Type="http://schemas.openxmlformats.org/officeDocument/2006/relationships/themeOverride" Target="../theme/themeOverrid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2.xml"/><Relationship Id="rId2" Type="http://schemas.microsoft.com/office/2011/relationships/chartColorStyle" Target="colors6.xml"/><Relationship Id="rId1" Type="http://schemas.microsoft.com/office/2011/relationships/chartStyle" Target="style6.xml"/><Relationship Id="rId5" Type="http://schemas.openxmlformats.org/officeDocument/2006/relationships/chartUserShapes" Target="../drawings/drawing6.xml"/><Relationship Id="rId4" Type="http://schemas.openxmlformats.org/officeDocument/2006/relationships/package" Target="../embeddings/Microsoft_Excel-kalkylblad1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-kalkylblad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-kalkylblad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2.xml"/><Relationship Id="rId1" Type="http://schemas.microsoft.com/office/2011/relationships/chartStyle" Target="style2.xml"/><Relationship Id="rId5" Type="http://schemas.openxmlformats.org/officeDocument/2006/relationships/chartUserShapes" Target="../drawings/drawing2.xml"/><Relationship Id="rId4" Type="http://schemas.openxmlformats.org/officeDocument/2006/relationships/package" Target="../embeddings/Microsoft_Excel-kalkylblad3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-kalkylblad4.xlsx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3.xml"/><Relationship Id="rId1" Type="http://schemas.microsoft.com/office/2011/relationships/chartStyle" Target="style3.xml"/><Relationship Id="rId5" Type="http://schemas.openxmlformats.org/officeDocument/2006/relationships/chartUserShapes" Target="../drawings/drawing3.xml"/><Relationship Id="rId4" Type="http://schemas.openxmlformats.org/officeDocument/2006/relationships/package" Target="../embeddings/Microsoft_Excel-kalkylblad5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-kalkylblad6.xlsx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8.xml"/><Relationship Id="rId2" Type="http://schemas.microsoft.com/office/2011/relationships/chartColorStyle" Target="colors4.xml"/><Relationship Id="rId1" Type="http://schemas.microsoft.com/office/2011/relationships/chartStyle" Target="style4.xml"/><Relationship Id="rId5" Type="http://schemas.openxmlformats.org/officeDocument/2006/relationships/chartUserShapes" Target="../drawings/drawing4.xml"/><Relationship Id="rId4" Type="http://schemas.openxmlformats.org/officeDocument/2006/relationships/package" Target="../embeddings/Microsoft_Excel-kalkylblad7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-kalkylblad8.xlsx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6688682436943054"/>
          <c:y val="0"/>
          <c:w val="0.63311314582824707"/>
          <c:h val="1"/>
        </c:manualLayout>
      </c:layout>
      <c:barChart>
        <c:barDir val="bar"/>
        <c:grouping val="clustered"/>
        <c:varyColors val="0"/>
        <c:ser>
          <c:idx val="0"/>
          <c:order val="0"/>
          <c:invertIfNegative val="1"/>
          <c:dPt>
            <c:idx val="0"/>
            <c:invertIfNegative val="1"/>
            <c:bubble3D val="0"/>
            <c:spPr>
              <a:solidFill>
                <a:srgbClr val="54A4E4"/>
              </a:solidFill>
            </c:spPr>
            <c:extLst>
              <c:ext xmlns:c16="http://schemas.microsoft.com/office/drawing/2014/chart" uri="{C3380CC4-5D6E-409C-BE32-E72D297353CC}">
                <c16:uniqueId val="{00000001-1060-4C8E-BD15-CC508E499F8A}"/>
              </c:ext>
            </c:extLst>
          </c:dPt>
          <c:dPt>
            <c:idx val="1"/>
            <c:invertIfNegative val="1"/>
            <c:bubble3D val="0"/>
            <c:spPr>
              <a:solidFill>
                <a:srgbClr val="83E7AF"/>
              </a:solidFill>
            </c:spPr>
            <c:extLst>
              <c:ext xmlns:c16="http://schemas.microsoft.com/office/drawing/2014/chart" uri="{C3380CC4-5D6E-409C-BE32-E72D297353CC}">
                <c16:uniqueId val="{00000003-1060-4C8E-BD15-CC508E499F8A}"/>
              </c:ext>
            </c:extLst>
          </c:dPt>
          <c:dPt>
            <c:idx val="2"/>
            <c:invertIfNegative val="1"/>
            <c:bubble3D val="0"/>
            <c:spPr>
              <a:solidFill>
                <a:srgbClr val="FFE59F"/>
              </a:solidFill>
            </c:spPr>
            <c:extLst>
              <c:ext xmlns:c16="http://schemas.microsoft.com/office/drawing/2014/chart" uri="{C3380CC4-5D6E-409C-BE32-E72D297353CC}">
                <c16:uniqueId val="{00000005-1060-4C8E-BD15-CC508E499F8A}"/>
              </c:ext>
            </c:extLst>
          </c:dPt>
          <c:dPt>
            <c:idx val="3"/>
            <c:invertIfNegative val="1"/>
            <c:bubble3D val="0"/>
            <c:spPr>
              <a:solidFill>
                <a:srgbClr val="FE9D93"/>
              </a:solidFill>
            </c:spPr>
            <c:extLst>
              <c:ext xmlns:c16="http://schemas.microsoft.com/office/drawing/2014/chart" uri="{C3380CC4-5D6E-409C-BE32-E72D297353CC}">
                <c16:uniqueId val="{00000007-1060-4C8E-BD15-CC508E499F8A}"/>
              </c:ext>
            </c:extLst>
          </c:dPt>
          <c:dPt>
            <c:idx val="4"/>
            <c:invertIfNegative val="1"/>
            <c:bubble3D val="0"/>
            <c:spPr>
              <a:solidFill>
                <a:srgbClr val="F6F6F6"/>
              </a:solidFill>
            </c:spPr>
            <c:extLst>
              <c:ext xmlns:c16="http://schemas.microsoft.com/office/drawing/2014/chart" uri="{C3380CC4-5D6E-409C-BE32-E72D297353CC}">
                <c16:uniqueId val="{00000009-1060-4C8E-BD15-CC508E499F8A}"/>
              </c:ext>
            </c:extLst>
          </c:dPt>
          <c:dLbls>
            <c:dLbl>
              <c:idx val="0"/>
              <c:layout/>
              <c:spPr/>
              <c:txPr>
                <a:bodyPr/>
                <a:lstStyle/>
                <a:p>
                  <a:pPr>
                    <a:defRPr b="1" smtId="4294967295">
                      <a:solidFill>
                        <a:srgbClr val="FFFFFF"/>
                      </a:solidFill>
                    </a:defRPr>
                  </a:pPr>
                  <a:endParaRPr lang="sv-SE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1060-4C8E-BD15-CC508E499F8A}"/>
                </c:ext>
              </c:extLst>
            </c:dLbl>
            <c:dLbl>
              <c:idx val="1"/>
              <c:layout/>
              <c:spPr/>
              <c:txPr>
                <a:bodyPr/>
                <a:lstStyle/>
                <a:p>
                  <a:pPr>
                    <a:defRPr b="1" smtId="4294967295">
                      <a:solidFill>
                        <a:srgbClr val="FFFFFF"/>
                      </a:solidFill>
                    </a:defRPr>
                  </a:pPr>
                  <a:endParaRPr lang="sv-SE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1060-4C8E-BD15-CC508E499F8A}"/>
                </c:ext>
              </c:extLst>
            </c:dLbl>
            <c:dLbl>
              <c:idx val="2"/>
              <c:spPr/>
              <c:txPr>
                <a:bodyPr/>
                <a:lstStyle/>
                <a:p>
                  <a:pPr>
                    <a:defRPr b="1" smtId="4294967295">
                      <a:solidFill>
                        <a:srgbClr val="4E5758"/>
                      </a:solidFill>
                    </a:defRPr>
                  </a:pPr>
                  <a:endParaRPr lang="sv-SE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060-4C8E-BD15-CC508E499F8A}"/>
                </c:ext>
              </c:extLst>
            </c:dLbl>
            <c:dLbl>
              <c:idx val="3"/>
              <c:spPr/>
              <c:txPr>
                <a:bodyPr/>
                <a:lstStyle/>
                <a:p>
                  <a:pPr>
                    <a:defRPr b="1" smtId="4294967295">
                      <a:solidFill>
                        <a:srgbClr val="4E5758"/>
                      </a:solidFill>
                    </a:defRPr>
                  </a:pPr>
                  <a:endParaRPr lang="sv-SE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060-4C8E-BD15-CC508E499F8A}"/>
                </c:ext>
              </c:extLst>
            </c:dLbl>
            <c:dLbl>
              <c:idx val="4"/>
              <c:layout/>
              <c:spPr/>
              <c:txPr>
                <a:bodyPr/>
                <a:lstStyle/>
                <a:p>
                  <a:pPr>
                    <a:defRPr b="1" smtId="4294967295">
                      <a:solidFill>
                        <a:srgbClr val="4E5758"/>
                      </a:solidFill>
                    </a:defRPr>
                  </a:pPr>
                  <a:endParaRPr lang="sv-SE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1060-4C8E-BD15-CC508E499F8A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Mycket tydlig</c:v>
                </c:pt>
                <c:pt idx="1">
                  <c:v>Tillräckligt tydlig</c:v>
                </c:pt>
                <c:pt idx="2">
                  <c:v>Kan förbättras</c:v>
                </c:pt>
                <c:pt idx="3">
                  <c:v>Måste förbättras</c:v>
                </c:pt>
                <c:pt idx="4">
                  <c:v>Ingen åsikt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33</c:v>
                </c:pt>
                <c:pt idx="1">
                  <c:v>11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060-4C8E-BD15-CC508E499F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overlap val="100"/>
        <c:axId val="407591272"/>
        <c:axId val="407591664"/>
      </c:barChart>
      <c:catAx>
        <c:axId val="4075912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ysClr val="window" lastClr="FFFFFF">
                <a:lumMod val="85000"/>
              </a:sys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 smtId="4294967295">
                <a:solidFill>
                  <a:schemeClr val="tx1"/>
                </a:solidFill>
                <a:latin typeface="+mj-lt"/>
                <a:ea typeface="Roboto" panose="02000000000000000000" pitchFamily="2" charset="0"/>
                <a:cs typeface="Arial" panose="020B0604020202020204" pitchFamily="34" charset="0"/>
              </a:defRPr>
            </a:pPr>
            <a:endParaRPr lang="sv-SE"/>
          </a:p>
        </c:txPr>
        <c:crossAx val="407591664"/>
        <c:crosses val="autoZero"/>
        <c:auto val="0"/>
        <c:lblAlgn val="ctr"/>
        <c:lblOffset val="100"/>
        <c:noMultiLvlLbl val="0"/>
      </c:catAx>
      <c:valAx>
        <c:axId val="407591664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extTo"/>
        <c:crossAx val="4075912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900" smtId="4294967295">
          <a:latin typeface="Arial" panose="020B0604020202020204" pitchFamily="34" charset="0"/>
          <a:cs typeface="Arial" panose="020B0604020202020204" pitchFamily="34" charset="0"/>
        </a:defRPr>
      </a:pPr>
      <a:endParaRPr lang="sv-SE"/>
    </a:p>
  </c:tx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731475055217743"/>
          <c:y val="8.2027964293956757E-2"/>
          <c:w val="0.84428179264068604"/>
          <c:h val="0.86696910858154297"/>
        </c:manualLayout>
      </c:layout>
      <c:area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B</c:v>
                </c:pt>
              </c:strCache>
            </c:strRef>
          </c:tx>
          <c:spPr>
            <a:solidFill>
              <a:srgbClr val="FFFFFF">
                <a:lumMod val="95000"/>
                <a:alpha val="50000"/>
              </a:srgbClr>
            </a:solidFill>
            <a:ln>
              <a:noFill/>
            </a:ln>
            <a:effectLst/>
          </c:spPr>
          <c:cat>
            <c:numRef>
              <c:f>Sheet1!$A$2:$A$7</c:f>
              <c:numCache>
                <c:formatCode>m/d/yyyy</c:formatCode>
                <c:ptCount val="6"/>
                <c:pt idx="0">
                  <c:v>43790.25</c:v>
                </c:pt>
                <c:pt idx="1">
                  <c:v>43853.25</c:v>
                </c:pt>
                <c:pt idx="2">
                  <c:v>43895.25</c:v>
                </c:pt>
                <c:pt idx="3">
                  <c:v>43937.208333333299</c:v>
                </c:pt>
                <c:pt idx="4">
                  <c:v>43986.208333333299</c:v>
                </c:pt>
                <c:pt idx="5">
                  <c:v>44070.291666666701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0">
                  <c:v>98</c:v>
                </c:pt>
                <c:pt idx="1">
                  <c:v>97</c:v>
                </c:pt>
                <c:pt idx="2">
                  <c:v>99</c:v>
                </c:pt>
                <c:pt idx="3">
                  <c:v>97</c:v>
                </c:pt>
                <c:pt idx="4">
                  <c:v>97</c:v>
                </c:pt>
                <c:pt idx="5">
                  <c:v>98</c:v>
                </c:pt>
              </c:numCache>
            </c:numRef>
          </c:val>
          <c:extLst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0-FA07-4875-A353-E600922465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08179984"/>
        <c:axId val="416675992"/>
      </c:areaChart>
      <c:lineChart>
        <c:grouping val="standard"/>
        <c:varyColors val="0"/>
        <c:ser>
          <c:idx val="3"/>
          <c:order val="1"/>
          <c:tx>
            <c:strRef>
              <c:f>Sheet1!$E$1</c:f>
              <c:strCache>
                <c:ptCount val="1"/>
                <c:pt idx="0">
                  <c:v>E</c:v>
                </c:pt>
              </c:strCache>
            </c:strRef>
          </c:tx>
          <c:spPr>
            <a:ln w="19050" cap="rnd">
              <a:solidFill>
                <a:sysClr val="window" lastClr="FFFFFF">
                  <a:lumMod val="75000"/>
                </a:sysClr>
              </a:solidFill>
              <a:prstDash val="dash"/>
              <a:round/>
            </a:ln>
            <a:effectLst/>
          </c:spPr>
          <c:marker>
            <c:symbol val="circle"/>
            <c:size val="7"/>
            <c:spPr>
              <a:solidFill>
                <a:sysClr val="window" lastClr="FFFFFF"/>
              </a:solidFill>
              <a:ln w="19050">
                <a:solidFill>
                  <a:sysClr val="window" lastClr="FFFFFF">
                    <a:lumMod val="75000"/>
                  </a:sysClr>
                </a:solidFill>
              </a:ln>
              <a:effectLst/>
            </c:spPr>
          </c:marker>
          <c:cat>
            <c:numRef>
              <c:f>Sheet1!$A$2:$A$7</c:f>
              <c:numCache>
                <c:formatCode>m/d/yyyy</c:formatCode>
                <c:ptCount val="6"/>
                <c:pt idx="0">
                  <c:v>43790.25</c:v>
                </c:pt>
                <c:pt idx="1">
                  <c:v>43853.25</c:v>
                </c:pt>
                <c:pt idx="2">
                  <c:v>43895.25</c:v>
                </c:pt>
                <c:pt idx="3">
                  <c:v>43937.208333333299</c:v>
                </c:pt>
                <c:pt idx="4">
                  <c:v>43986.208333333299</c:v>
                </c:pt>
                <c:pt idx="5">
                  <c:v>44070.291666666701</c:v>
                </c:pt>
              </c:numCache>
            </c:numRef>
          </c:cat>
          <c:val>
            <c:numRef>
              <c:f>Sheet1!$C$2:$C$7</c:f>
              <c:numCache>
                <c:formatCode>General</c:formatCode>
                <c:ptCount val="6"/>
                <c:pt idx="0">
                  <c:v>85</c:v>
                </c:pt>
                <c:pt idx="1">
                  <c:v>83</c:v>
                </c:pt>
                <c:pt idx="2">
                  <c:v>84</c:v>
                </c:pt>
                <c:pt idx="3">
                  <c:v>82</c:v>
                </c:pt>
                <c:pt idx="4">
                  <c:v>82</c:v>
                </c:pt>
                <c:pt idx="5">
                  <c:v>84</c:v>
                </c:pt>
              </c:numCache>
            </c:numRef>
          </c:val>
          <c:smooth val="0"/>
          <c:extLst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1-FA07-4875-A353-E600922465A5}"/>
            </c:ext>
          </c:extLst>
        </c:ser>
        <c:ser>
          <c:idx val="0"/>
          <c:order val="2"/>
          <c:tx>
            <c:strRef>
              <c:f>Sheet1!$C$1</c:f>
              <c:strCache>
                <c:ptCount val="1"/>
                <c:pt idx="0">
                  <c:v>C</c:v>
                </c:pt>
              </c:strCache>
            </c:strRef>
          </c:tx>
          <c:spPr>
            <a:ln w="19050" cap="rnd">
              <a:solidFill>
                <a:srgbClr val="4D4D4D"/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rgbClr val="FAFAFA"/>
              </a:solidFill>
              <a:ln w="19050">
                <a:solidFill>
                  <a:srgbClr val="4D4D4D"/>
                </a:solidFill>
              </a:ln>
              <a:effectLst/>
            </c:spPr>
          </c:marker>
          <c:cat>
            <c:numRef>
              <c:f>Sheet1!$A$2:$A$7</c:f>
              <c:numCache>
                <c:formatCode>m/d/yyyy</c:formatCode>
                <c:ptCount val="6"/>
                <c:pt idx="0">
                  <c:v>43790.25</c:v>
                </c:pt>
                <c:pt idx="1">
                  <c:v>43853.25</c:v>
                </c:pt>
                <c:pt idx="2">
                  <c:v>43895.25</c:v>
                </c:pt>
                <c:pt idx="3">
                  <c:v>43937.208333333299</c:v>
                </c:pt>
                <c:pt idx="4">
                  <c:v>43986.208333333299</c:v>
                </c:pt>
                <c:pt idx="5">
                  <c:v>44070.291666666701</c:v>
                </c:pt>
              </c:numCache>
            </c:numRef>
          </c:cat>
          <c:val>
            <c:numRef>
              <c:f>Sheet1!$D$2:$D$7</c:f>
              <c:numCache>
                <c:formatCode>General</c:formatCode>
                <c:ptCount val="6"/>
                <c:pt idx="0">
                  <c:v>98</c:v>
                </c:pt>
                <c:pt idx="1">
                  <c:v>97</c:v>
                </c:pt>
                <c:pt idx="2">
                  <c:v>99</c:v>
                </c:pt>
                <c:pt idx="3">
                  <c:v>97</c:v>
                </c:pt>
                <c:pt idx="4">
                  <c:v>97</c:v>
                </c:pt>
                <c:pt idx="5">
                  <c:v>98</c:v>
                </c:pt>
              </c:numCache>
            </c:numRef>
          </c:val>
          <c:smooth val="0"/>
          <c:extLst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2-FA07-4875-A353-E600922465A5}"/>
            </c:ext>
          </c:extLst>
        </c:ser>
        <c:ser>
          <c:idx val="2"/>
          <c:order val="3"/>
          <c:tx>
            <c:strRef>
              <c:f>Sheet1!$D$1</c:f>
              <c:strCache>
                <c:ptCount val="1"/>
                <c:pt idx="0">
                  <c:v>D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10"/>
            <c:spPr>
              <a:solidFill>
                <a:srgbClr val="4A4A49"/>
              </a:solidFill>
              <a:ln w="25400">
                <a:solidFill>
                  <a:schemeClr val="bg1"/>
                </a:solidFill>
              </a:ln>
              <a:effectLst/>
            </c:spPr>
          </c:marker>
          <c:dLbls>
            <c:dLbl>
              <c:idx val="0"/>
              <c:spPr>
                <a:solidFill>
                  <a:srgbClr val="FFFFFF"/>
                </a:solidFill>
                <a:ln w="19050">
                  <a:solidFill>
                    <a:srgbClr val="4A4A49"/>
                  </a:solidFill>
                </a:ln>
                <a:effectLst/>
              </c:spPr>
              <c:txPr>
                <a:bodyPr rot="0" spcFirstLastPara="1" vertOverflow="overflow" horzOverflow="overflow" vert="horz" wrap="none" lIns="36000" tIns="36000" rIns="36000" bIns="36000" anchor="ctr" anchorCtr="1">
                  <a:spAutoFit/>
                </a:bodyPr>
                <a:lstStyle/>
                <a:p>
                  <a:pPr>
                    <a:defRPr sz="1000" b="0" i="0" u="none" strike="noStrike" kern="1200" baseline="0" smtId="4294967295">
                      <a:solidFill>
                        <a:srgbClr val="4A4A49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sv-SE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8408-4984-AF38-C894824D7E37}"/>
                </c:ext>
              </c:extLst>
            </c:dLbl>
            <c:dLbl>
              <c:idx val="1"/>
              <c:spPr>
                <a:solidFill>
                  <a:srgbClr val="FFFFFF"/>
                </a:solidFill>
                <a:ln w="19050">
                  <a:solidFill>
                    <a:srgbClr val="4A4A49"/>
                  </a:solidFill>
                </a:ln>
                <a:effectLst/>
              </c:spPr>
              <c:txPr>
                <a:bodyPr rot="0" spcFirstLastPara="1" vertOverflow="overflow" horzOverflow="overflow" vert="horz" wrap="none" lIns="36000" tIns="36000" rIns="36000" bIns="36000" anchor="ctr" anchorCtr="1">
                  <a:spAutoFit/>
                </a:bodyPr>
                <a:lstStyle/>
                <a:p>
                  <a:pPr>
                    <a:defRPr sz="1000" b="0" i="0" u="none" strike="noStrike" kern="1200" baseline="0" smtId="4294967295">
                      <a:solidFill>
                        <a:srgbClr val="4A4A49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sv-SE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8408-4984-AF38-C894824D7E37}"/>
                </c:ext>
              </c:extLst>
            </c:dLbl>
            <c:dLbl>
              <c:idx val="2"/>
              <c:spPr>
                <a:solidFill>
                  <a:srgbClr val="FFFFFF"/>
                </a:solidFill>
                <a:ln w="19050">
                  <a:solidFill>
                    <a:srgbClr val="4A4A49"/>
                  </a:solidFill>
                </a:ln>
                <a:effectLst/>
              </c:spPr>
              <c:txPr>
                <a:bodyPr rot="0" spcFirstLastPara="1" vertOverflow="overflow" horzOverflow="overflow" vert="horz" wrap="none" lIns="36000" tIns="36000" rIns="36000" bIns="36000" anchor="ctr" anchorCtr="1">
                  <a:spAutoFit/>
                </a:bodyPr>
                <a:lstStyle/>
                <a:p>
                  <a:pPr>
                    <a:defRPr sz="1000" b="0" i="0" u="none" strike="noStrike" kern="1200" baseline="0" smtId="4294967295">
                      <a:solidFill>
                        <a:srgbClr val="4A4A49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sv-SE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8408-4984-AF38-C894824D7E37}"/>
                </c:ext>
              </c:extLst>
            </c:dLbl>
            <c:dLbl>
              <c:idx val="3"/>
              <c:spPr>
                <a:solidFill>
                  <a:srgbClr val="FFFFFF"/>
                </a:solidFill>
                <a:ln w="19050">
                  <a:solidFill>
                    <a:srgbClr val="4A4A49"/>
                  </a:solidFill>
                </a:ln>
                <a:effectLst/>
              </c:spPr>
              <c:txPr>
                <a:bodyPr rot="0" spcFirstLastPara="1" vertOverflow="overflow" horzOverflow="overflow" vert="horz" wrap="none" lIns="36000" tIns="36000" rIns="36000" bIns="36000" anchor="ctr" anchorCtr="1">
                  <a:spAutoFit/>
                </a:bodyPr>
                <a:lstStyle/>
                <a:p>
                  <a:pPr>
                    <a:defRPr sz="1000" b="0" i="0" u="none" strike="noStrike" kern="1200" baseline="0" smtId="4294967295">
                      <a:solidFill>
                        <a:srgbClr val="4A4A49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sv-SE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8408-4984-AF38-C894824D7E37}"/>
                </c:ext>
              </c:extLst>
            </c:dLbl>
            <c:dLbl>
              <c:idx val="4"/>
              <c:spPr>
                <a:solidFill>
                  <a:srgbClr val="FFFFFF"/>
                </a:solidFill>
                <a:ln w="19050">
                  <a:solidFill>
                    <a:srgbClr val="4A4A49"/>
                  </a:solidFill>
                </a:ln>
                <a:effectLst/>
              </c:spPr>
              <c:txPr>
                <a:bodyPr rot="0" spcFirstLastPara="1" vertOverflow="overflow" horzOverflow="overflow" vert="horz" wrap="none" lIns="36000" tIns="36000" rIns="36000" bIns="36000" anchor="ctr" anchorCtr="1">
                  <a:spAutoFit/>
                </a:bodyPr>
                <a:lstStyle/>
                <a:p>
                  <a:pPr>
                    <a:defRPr sz="1000" b="0" i="0" u="none" strike="noStrike" kern="1200" baseline="0" smtId="4294967295">
                      <a:solidFill>
                        <a:srgbClr val="4A4A49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sv-SE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8408-4984-AF38-C894824D7E37}"/>
                </c:ext>
              </c:extLst>
            </c:dLbl>
            <c:dLbl>
              <c:idx val="5"/>
              <c:spPr>
                <a:solidFill>
                  <a:srgbClr val="FFFFFF"/>
                </a:solidFill>
                <a:ln w="19050">
                  <a:solidFill>
                    <a:srgbClr val="4A4A49"/>
                  </a:solidFill>
                </a:ln>
                <a:effectLst/>
              </c:spPr>
              <c:txPr>
                <a:bodyPr rot="0" spcFirstLastPara="1" vertOverflow="overflow" horzOverflow="overflow" vert="horz" wrap="none" lIns="36000" tIns="36000" rIns="36000" bIns="36000" anchor="ctr" anchorCtr="1">
                  <a:spAutoFit/>
                </a:bodyPr>
                <a:lstStyle/>
                <a:p>
                  <a:pPr>
                    <a:defRPr sz="1000" b="0" i="0" u="none" strike="noStrike" kern="1200" baseline="0" smtId="4294967295">
                      <a:solidFill>
                        <a:srgbClr val="4A4A49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sv-SE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5-8408-4984-AF38-C894824D7E37}"/>
                </c:ext>
              </c:extLst>
            </c:dLbl>
            <c:spPr>
              <a:solidFill>
                <a:srgbClr val="FFFFFF"/>
              </a:solidFill>
              <a:ln w="19050">
                <a:solidFill>
                  <a:srgbClr val="4A4A49"/>
                </a:solidFill>
              </a:ln>
              <a:effectLst/>
            </c:spPr>
            <c:txPr>
              <a:bodyPr rot="0" spcFirstLastPara="1" vertOverflow="overflow" horzOverflow="overflow" vert="horz" wrap="none" lIns="36000" tIns="36000" rIns="36000" bIns="36000" anchor="ctr" anchorCtr="1">
                <a:spAutoFit/>
              </a:bodyPr>
              <a:lstStyle/>
              <a:p>
                <a:pPr>
                  <a:defRPr sz="1000" b="1" i="0" u="none" strike="noStrike" kern="1200" baseline="0" smtId="4294967295">
                    <a:solidFill>
                      <a:srgbClr val="4A4A49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sv-SE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Sheet1!$A$2:$A$7</c:f>
              <c:numCache>
                <c:formatCode>m/d/yyyy</c:formatCode>
                <c:ptCount val="6"/>
                <c:pt idx="0">
                  <c:v>43790.25</c:v>
                </c:pt>
                <c:pt idx="1">
                  <c:v>43853.25</c:v>
                </c:pt>
                <c:pt idx="2">
                  <c:v>43895.25</c:v>
                </c:pt>
                <c:pt idx="3">
                  <c:v>43937.208333333299</c:v>
                </c:pt>
                <c:pt idx="4">
                  <c:v>43986.208333333299</c:v>
                </c:pt>
                <c:pt idx="5">
                  <c:v>44070.291666666701</c:v>
                </c:pt>
              </c:numCache>
            </c:numRef>
          </c:cat>
          <c:val>
            <c:numRef>
              <c:f>Sheet1!$E$2:$E$7</c:f>
              <c:numCache>
                <c:formatCode>General</c:formatCode>
                <c:ptCount val="6"/>
                <c:pt idx="5">
                  <c:v>98</c:v>
                </c:pt>
              </c:numCache>
            </c:numRef>
          </c:val>
          <c:smooth val="1"/>
          <c:extLst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4-FA07-4875-A353-E600922465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08179984"/>
        <c:axId val="416675992"/>
      </c:lineChart>
      <c:dateAx>
        <c:axId val="40817998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ysClr val="window" lastClr="FFFFFF">
                  <a:lumMod val="85000"/>
                </a:sysClr>
              </a:solidFill>
              <a:round/>
            </a:ln>
            <a:effectLst/>
          </c:spPr>
        </c:majorGridlines>
        <c:numFmt formatCode="[$-41D]mmm\-yy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600" b="0" i="0" u="none" strike="noStrike" kern="1200" baseline="0" smtId="4294967295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416675992"/>
        <c:crosses val="autoZero"/>
        <c:auto val="0"/>
        <c:lblOffset val="100"/>
        <c:baseTimeUnit val="days"/>
        <c:majorUnit val="1"/>
        <c:majorTimeUnit val="months"/>
        <c:minorUnit val="1"/>
        <c:minorTimeUnit val="months"/>
      </c:dateAx>
      <c:valAx>
        <c:axId val="416675992"/>
        <c:scaling>
          <c:orientation val="minMax"/>
          <c:max val="100"/>
          <c:min val="0"/>
        </c:scaling>
        <c:delete val="0"/>
        <c:axPos val="l"/>
        <c:majorGridlines>
          <c:spPr>
            <a:ln w="9525" cap="flat" cmpd="sng" algn="ctr">
              <a:solidFill>
                <a:sysClr val="window" lastClr="FFFFFF">
                  <a:lumMod val="85000"/>
                </a:sysClr>
              </a:solidFill>
              <a:round/>
            </a:ln>
            <a:effectLst/>
          </c:spPr>
        </c:majorGridlines>
        <c:numFmt formatCode="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 smtId="4294967295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408179984"/>
        <c:crosses val="autoZero"/>
        <c:crossBetween val="midCat"/>
        <c:majorUnit val="33.33"/>
        <c:minorUnit val="10"/>
      </c:valAx>
      <c:spPr>
        <a:noFill/>
        <a:ln w="9525">
          <a:solidFill>
            <a:sysClr val="window" lastClr="FFFFFF">
              <a:lumMod val="85000"/>
            </a:sysClr>
          </a:solidFill>
        </a:ln>
        <a:effectLst/>
      </c:spPr>
    </c:plotArea>
    <c:plotVisOnly val="1"/>
    <c:dispBlanksAs val="span"/>
    <c:showDLblsOverMax val="0"/>
  </c:chart>
  <c:spPr>
    <a:noFill/>
    <a:ln>
      <a:noFill/>
    </a:ln>
    <a:effectLst/>
  </c:spPr>
  <c:txPr>
    <a:bodyPr/>
    <a:lstStyle/>
    <a:p>
      <a:pPr>
        <a:defRPr smtId="4294967295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cs typeface="Arial" panose="020B0604020202020204" pitchFamily="34" charset="0"/>
        </a:defRPr>
      </a:pPr>
      <a:endParaRPr lang="sv-SE"/>
    </a:p>
  </c:txPr>
  <c:externalData r:id="rId4">
    <c:autoUpdate val="0"/>
  </c:externalData>
  <c:userShapes r:id="rId5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6688682436943054"/>
          <c:y val="0"/>
          <c:w val="0.63311314582824707"/>
          <c:h val="1"/>
        </c:manualLayout>
      </c:layout>
      <c:barChart>
        <c:barDir val="bar"/>
        <c:grouping val="clustered"/>
        <c:varyColors val="0"/>
        <c:ser>
          <c:idx val="0"/>
          <c:order val="0"/>
          <c:invertIfNegative val="1"/>
          <c:dPt>
            <c:idx val="0"/>
            <c:invertIfNegative val="1"/>
            <c:bubble3D val="0"/>
            <c:spPr>
              <a:solidFill>
                <a:srgbClr val="54A4E4"/>
              </a:solidFill>
            </c:spPr>
            <c:extLst>
              <c:ext xmlns:c16="http://schemas.microsoft.com/office/drawing/2014/chart" uri="{C3380CC4-5D6E-409C-BE32-E72D297353CC}">
                <c16:uniqueId val="{00000001-A36F-48A2-934D-3DB1B35C58C8}"/>
              </c:ext>
            </c:extLst>
          </c:dPt>
          <c:dPt>
            <c:idx val="1"/>
            <c:invertIfNegative val="1"/>
            <c:bubble3D val="0"/>
            <c:spPr>
              <a:solidFill>
                <a:srgbClr val="83E7AF"/>
              </a:solidFill>
            </c:spPr>
            <c:extLst>
              <c:ext xmlns:c16="http://schemas.microsoft.com/office/drawing/2014/chart" uri="{C3380CC4-5D6E-409C-BE32-E72D297353CC}">
                <c16:uniqueId val="{00000003-A36F-48A2-934D-3DB1B35C58C8}"/>
              </c:ext>
            </c:extLst>
          </c:dPt>
          <c:dPt>
            <c:idx val="2"/>
            <c:invertIfNegative val="1"/>
            <c:bubble3D val="0"/>
            <c:spPr>
              <a:solidFill>
                <a:srgbClr val="FFE59F"/>
              </a:solidFill>
            </c:spPr>
            <c:extLst>
              <c:ext xmlns:c16="http://schemas.microsoft.com/office/drawing/2014/chart" uri="{C3380CC4-5D6E-409C-BE32-E72D297353CC}">
                <c16:uniqueId val="{00000005-A36F-48A2-934D-3DB1B35C58C8}"/>
              </c:ext>
            </c:extLst>
          </c:dPt>
          <c:dPt>
            <c:idx val="3"/>
            <c:invertIfNegative val="1"/>
            <c:bubble3D val="0"/>
            <c:spPr>
              <a:solidFill>
                <a:srgbClr val="FE9D93"/>
              </a:solidFill>
            </c:spPr>
            <c:extLst>
              <c:ext xmlns:c16="http://schemas.microsoft.com/office/drawing/2014/chart" uri="{C3380CC4-5D6E-409C-BE32-E72D297353CC}">
                <c16:uniqueId val="{00000007-A36F-48A2-934D-3DB1B35C58C8}"/>
              </c:ext>
            </c:extLst>
          </c:dPt>
          <c:dPt>
            <c:idx val="4"/>
            <c:invertIfNegative val="1"/>
            <c:bubble3D val="0"/>
            <c:spPr>
              <a:solidFill>
                <a:srgbClr val="F6F6F6"/>
              </a:solidFill>
            </c:spPr>
            <c:extLst>
              <c:ext xmlns:c16="http://schemas.microsoft.com/office/drawing/2014/chart" uri="{C3380CC4-5D6E-409C-BE32-E72D297353CC}">
                <c16:uniqueId val="{00000009-A36F-48A2-934D-3DB1B35C58C8}"/>
              </c:ext>
            </c:extLst>
          </c:dPt>
          <c:dLbls>
            <c:dLbl>
              <c:idx val="0"/>
              <c:spPr/>
              <c:txPr>
                <a:bodyPr/>
                <a:lstStyle/>
                <a:p>
                  <a:pPr>
                    <a:defRPr b="1" smtId="4294967295">
                      <a:solidFill>
                        <a:srgbClr val="FFFFFF"/>
                      </a:solidFill>
                    </a:defRPr>
                  </a:pPr>
                  <a:endParaRPr lang="sv-SE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36F-48A2-934D-3DB1B35C58C8}"/>
                </c:ext>
              </c:extLst>
            </c:dLbl>
            <c:dLbl>
              <c:idx val="1"/>
              <c:spPr/>
              <c:txPr>
                <a:bodyPr/>
                <a:lstStyle/>
                <a:p>
                  <a:pPr>
                    <a:defRPr b="1" smtId="4294967295">
                      <a:solidFill>
                        <a:srgbClr val="FFFFFF"/>
                      </a:solidFill>
                    </a:defRPr>
                  </a:pPr>
                  <a:endParaRPr lang="sv-SE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36F-48A2-934D-3DB1B35C58C8}"/>
                </c:ext>
              </c:extLst>
            </c:dLbl>
            <c:dLbl>
              <c:idx val="2"/>
              <c:spPr/>
              <c:txPr>
                <a:bodyPr/>
                <a:lstStyle/>
                <a:p>
                  <a:pPr>
                    <a:defRPr b="1" smtId="4294967295">
                      <a:solidFill>
                        <a:srgbClr val="4E5758"/>
                      </a:solidFill>
                    </a:defRPr>
                  </a:pPr>
                  <a:endParaRPr lang="sv-SE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36F-48A2-934D-3DB1B35C58C8}"/>
                </c:ext>
              </c:extLst>
            </c:dLbl>
            <c:dLbl>
              <c:idx val="3"/>
              <c:spPr/>
              <c:txPr>
                <a:bodyPr/>
                <a:lstStyle/>
                <a:p>
                  <a:pPr>
                    <a:defRPr b="1" smtId="4294967295">
                      <a:solidFill>
                        <a:srgbClr val="4E5758"/>
                      </a:solidFill>
                    </a:defRPr>
                  </a:pPr>
                  <a:endParaRPr lang="sv-SE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36F-48A2-934D-3DB1B35C58C8}"/>
                </c:ext>
              </c:extLst>
            </c:dLbl>
            <c:dLbl>
              <c:idx val="4"/>
              <c:spPr/>
              <c:txPr>
                <a:bodyPr/>
                <a:lstStyle/>
                <a:p>
                  <a:pPr>
                    <a:defRPr b="1" smtId="4294967295">
                      <a:solidFill>
                        <a:srgbClr val="4E5758"/>
                      </a:solidFill>
                    </a:defRPr>
                  </a:pPr>
                  <a:endParaRPr lang="sv-SE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36F-48A2-934D-3DB1B35C58C8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Känslan är på topp</c:v>
                </c:pt>
                <c:pt idx="1">
                  <c:v>Det är bra</c:v>
                </c:pt>
                <c:pt idx="2">
                  <c:v>Lite nedstämd</c:v>
                </c:pt>
                <c:pt idx="3">
                  <c:v>Det känns inte alls bra</c:v>
                </c:pt>
                <c:pt idx="4">
                  <c:v>Ingen åsikt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29</c:v>
                </c:pt>
                <c:pt idx="1">
                  <c:v>15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36F-48A2-934D-3DB1B35C58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overlap val="100"/>
        <c:axId val="416677168"/>
        <c:axId val="416677560"/>
      </c:barChart>
      <c:catAx>
        <c:axId val="4166771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ysClr val="window" lastClr="FFFFFF">
                <a:lumMod val="85000"/>
              </a:sys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 smtId="4294967295">
                <a:solidFill>
                  <a:schemeClr val="tx1"/>
                </a:solidFill>
                <a:latin typeface="+mj-lt"/>
                <a:ea typeface="Roboto" panose="02000000000000000000" pitchFamily="2" charset="0"/>
                <a:cs typeface="Arial" panose="020B0604020202020204" pitchFamily="34" charset="0"/>
              </a:defRPr>
            </a:pPr>
            <a:endParaRPr lang="sv-SE"/>
          </a:p>
        </c:txPr>
        <c:crossAx val="416677560"/>
        <c:crosses val="autoZero"/>
        <c:auto val="0"/>
        <c:lblAlgn val="ctr"/>
        <c:lblOffset val="100"/>
        <c:noMultiLvlLbl val="0"/>
      </c:catAx>
      <c:valAx>
        <c:axId val="416677560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extTo"/>
        <c:crossAx val="4166771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900" smtId="4294967295">
          <a:latin typeface="Arial" panose="020B0604020202020204" pitchFamily="34" charset="0"/>
          <a:cs typeface="Arial" panose="020B0604020202020204" pitchFamily="34" charset="0"/>
        </a:defRPr>
      </a:pPr>
      <a:endParaRPr lang="sv-SE"/>
    </a:p>
  </c:txPr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731475055217743"/>
          <c:y val="8.2027964293956757E-2"/>
          <c:w val="0.84428179264068604"/>
          <c:h val="0.86696910858154297"/>
        </c:manualLayout>
      </c:layout>
      <c:area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B</c:v>
                </c:pt>
              </c:strCache>
            </c:strRef>
          </c:tx>
          <c:spPr>
            <a:solidFill>
              <a:srgbClr val="FFFFFF">
                <a:lumMod val="95000"/>
                <a:alpha val="50000"/>
              </a:srgbClr>
            </a:solidFill>
            <a:ln>
              <a:noFill/>
            </a:ln>
            <a:effectLst/>
          </c:spPr>
          <c:cat>
            <c:numRef>
              <c:f>Sheet1!$A$2:$A$7</c:f>
              <c:numCache>
                <c:formatCode>m/d/yyyy</c:formatCode>
                <c:ptCount val="6"/>
                <c:pt idx="0">
                  <c:v>43790.25</c:v>
                </c:pt>
                <c:pt idx="1">
                  <c:v>43853.25</c:v>
                </c:pt>
                <c:pt idx="2">
                  <c:v>43895.25</c:v>
                </c:pt>
                <c:pt idx="3">
                  <c:v>43937.208333333299</c:v>
                </c:pt>
                <c:pt idx="4">
                  <c:v>43986.208333333299</c:v>
                </c:pt>
                <c:pt idx="5">
                  <c:v>44070.291666666701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0">
                  <c:v>90</c:v>
                </c:pt>
                <c:pt idx="1">
                  <c:v>88</c:v>
                </c:pt>
                <c:pt idx="2">
                  <c:v>91</c:v>
                </c:pt>
                <c:pt idx="3">
                  <c:v>90</c:v>
                </c:pt>
                <c:pt idx="4">
                  <c:v>89</c:v>
                </c:pt>
                <c:pt idx="5">
                  <c:v>89</c:v>
                </c:pt>
              </c:numCache>
            </c:numRef>
          </c:val>
          <c:extLst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0-FA07-4875-A353-E600922465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16678344"/>
        <c:axId val="416678736"/>
      </c:areaChart>
      <c:lineChart>
        <c:grouping val="standard"/>
        <c:varyColors val="0"/>
        <c:ser>
          <c:idx val="3"/>
          <c:order val="1"/>
          <c:tx>
            <c:strRef>
              <c:f>Sheet1!$E$1</c:f>
              <c:strCache>
                <c:ptCount val="1"/>
                <c:pt idx="0">
                  <c:v>E</c:v>
                </c:pt>
              </c:strCache>
            </c:strRef>
          </c:tx>
          <c:spPr>
            <a:ln w="19050" cap="rnd">
              <a:solidFill>
                <a:sysClr val="window" lastClr="FFFFFF">
                  <a:lumMod val="75000"/>
                </a:sysClr>
              </a:solidFill>
              <a:prstDash val="dash"/>
              <a:round/>
            </a:ln>
            <a:effectLst/>
          </c:spPr>
          <c:marker>
            <c:symbol val="circle"/>
            <c:size val="7"/>
            <c:spPr>
              <a:solidFill>
                <a:sysClr val="window" lastClr="FFFFFF"/>
              </a:solidFill>
              <a:ln w="19050">
                <a:solidFill>
                  <a:sysClr val="window" lastClr="FFFFFF">
                    <a:lumMod val="75000"/>
                  </a:sysClr>
                </a:solidFill>
              </a:ln>
              <a:effectLst/>
            </c:spPr>
          </c:marker>
          <c:cat>
            <c:numRef>
              <c:f>Sheet1!$A$2:$A$7</c:f>
              <c:numCache>
                <c:formatCode>m/d/yyyy</c:formatCode>
                <c:ptCount val="6"/>
                <c:pt idx="0">
                  <c:v>43790.25</c:v>
                </c:pt>
                <c:pt idx="1">
                  <c:v>43853.25</c:v>
                </c:pt>
                <c:pt idx="2">
                  <c:v>43895.25</c:v>
                </c:pt>
                <c:pt idx="3">
                  <c:v>43937.208333333299</c:v>
                </c:pt>
                <c:pt idx="4">
                  <c:v>43986.208333333299</c:v>
                </c:pt>
                <c:pt idx="5">
                  <c:v>44070.291666666701</c:v>
                </c:pt>
              </c:numCache>
            </c:numRef>
          </c:cat>
          <c:val>
            <c:numRef>
              <c:f>Sheet1!$C$2:$C$7</c:f>
              <c:numCache>
                <c:formatCode>General</c:formatCode>
                <c:ptCount val="6"/>
                <c:pt idx="0">
                  <c:v>73</c:v>
                </c:pt>
                <c:pt idx="1">
                  <c:v>71</c:v>
                </c:pt>
                <c:pt idx="2">
                  <c:v>72</c:v>
                </c:pt>
                <c:pt idx="3">
                  <c:v>68</c:v>
                </c:pt>
                <c:pt idx="4">
                  <c:v>71</c:v>
                </c:pt>
                <c:pt idx="5">
                  <c:v>70</c:v>
                </c:pt>
              </c:numCache>
            </c:numRef>
          </c:val>
          <c:smooth val="0"/>
          <c:extLst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1-FA07-4875-A353-E600922465A5}"/>
            </c:ext>
          </c:extLst>
        </c:ser>
        <c:ser>
          <c:idx val="0"/>
          <c:order val="2"/>
          <c:tx>
            <c:strRef>
              <c:f>Sheet1!$C$1</c:f>
              <c:strCache>
                <c:ptCount val="1"/>
                <c:pt idx="0">
                  <c:v>C</c:v>
                </c:pt>
              </c:strCache>
            </c:strRef>
          </c:tx>
          <c:spPr>
            <a:ln w="19050" cap="rnd">
              <a:solidFill>
                <a:srgbClr val="4D4D4D"/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rgbClr val="FAFAFA"/>
              </a:solidFill>
              <a:ln w="19050">
                <a:solidFill>
                  <a:srgbClr val="4D4D4D"/>
                </a:solidFill>
              </a:ln>
              <a:effectLst/>
            </c:spPr>
          </c:marker>
          <c:cat>
            <c:numRef>
              <c:f>Sheet1!$A$2:$A$7</c:f>
              <c:numCache>
                <c:formatCode>m/d/yyyy</c:formatCode>
                <c:ptCount val="6"/>
                <c:pt idx="0">
                  <c:v>43790.25</c:v>
                </c:pt>
                <c:pt idx="1">
                  <c:v>43853.25</c:v>
                </c:pt>
                <c:pt idx="2">
                  <c:v>43895.25</c:v>
                </c:pt>
                <c:pt idx="3">
                  <c:v>43937.208333333299</c:v>
                </c:pt>
                <c:pt idx="4">
                  <c:v>43986.208333333299</c:v>
                </c:pt>
                <c:pt idx="5">
                  <c:v>44070.291666666701</c:v>
                </c:pt>
              </c:numCache>
            </c:numRef>
          </c:cat>
          <c:val>
            <c:numRef>
              <c:f>Sheet1!$D$2:$D$7</c:f>
              <c:numCache>
                <c:formatCode>General</c:formatCode>
                <c:ptCount val="6"/>
                <c:pt idx="0">
                  <c:v>90</c:v>
                </c:pt>
                <c:pt idx="1">
                  <c:v>88</c:v>
                </c:pt>
                <c:pt idx="2">
                  <c:v>91</c:v>
                </c:pt>
                <c:pt idx="3">
                  <c:v>90</c:v>
                </c:pt>
                <c:pt idx="4">
                  <c:v>89</c:v>
                </c:pt>
                <c:pt idx="5">
                  <c:v>89</c:v>
                </c:pt>
              </c:numCache>
            </c:numRef>
          </c:val>
          <c:smooth val="0"/>
          <c:extLst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2-FA07-4875-A353-E600922465A5}"/>
            </c:ext>
          </c:extLst>
        </c:ser>
        <c:ser>
          <c:idx val="2"/>
          <c:order val="3"/>
          <c:tx>
            <c:strRef>
              <c:f>Sheet1!$D$1</c:f>
              <c:strCache>
                <c:ptCount val="1"/>
                <c:pt idx="0">
                  <c:v>D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10"/>
            <c:spPr>
              <a:solidFill>
                <a:srgbClr val="4A4A49"/>
              </a:solidFill>
              <a:ln w="25400">
                <a:solidFill>
                  <a:schemeClr val="bg1"/>
                </a:solidFill>
              </a:ln>
              <a:effectLst/>
            </c:spPr>
          </c:marker>
          <c:dLbls>
            <c:dLbl>
              <c:idx val="0"/>
              <c:spPr>
                <a:solidFill>
                  <a:srgbClr val="FFFFFF"/>
                </a:solidFill>
                <a:ln w="19050">
                  <a:solidFill>
                    <a:srgbClr val="4A4A49"/>
                  </a:solidFill>
                </a:ln>
                <a:effectLst/>
              </c:spPr>
              <c:txPr>
                <a:bodyPr rot="0" spcFirstLastPara="1" vertOverflow="overflow" horzOverflow="overflow" vert="horz" wrap="none" lIns="36000" tIns="36000" rIns="36000" bIns="36000" anchor="ctr" anchorCtr="1">
                  <a:spAutoFit/>
                </a:bodyPr>
                <a:lstStyle/>
                <a:p>
                  <a:pPr>
                    <a:defRPr sz="1000" b="0" i="0" u="none" strike="noStrike" kern="1200" baseline="0" smtId="4294967295">
                      <a:solidFill>
                        <a:srgbClr val="4A4A49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sv-SE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0045-47A6-A00A-FDF92814DFCA}"/>
                </c:ext>
              </c:extLst>
            </c:dLbl>
            <c:dLbl>
              <c:idx val="1"/>
              <c:spPr>
                <a:solidFill>
                  <a:srgbClr val="FFFFFF"/>
                </a:solidFill>
                <a:ln w="19050">
                  <a:solidFill>
                    <a:srgbClr val="4A4A49"/>
                  </a:solidFill>
                </a:ln>
                <a:effectLst/>
              </c:spPr>
              <c:txPr>
                <a:bodyPr rot="0" spcFirstLastPara="1" vertOverflow="overflow" horzOverflow="overflow" vert="horz" wrap="none" lIns="36000" tIns="36000" rIns="36000" bIns="36000" anchor="ctr" anchorCtr="1">
                  <a:spAutoFit/>
                </a:bodyPr>
                <a:lstStyle/>
                <a:p>
                  <a:pPr>
                    <a:defRPr sz="1000" b="0" i="0" u="none" strike="noStrike" kern="1200" baseline="0" smtId="4294967295">
                      <a:solidFill>
                        <a:srgbClr val="4A4A49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sv-SE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0045-47A6-A00A-FDF92814DFCA}"/>
                </c:ext>
              </c:extLst>
            </c:dLbl>
            <c:dLbl>
              <c:idx val="2"/>
              <c:spPr>
                <a:solidFill>
                  <a:srgbClr val="FFFFFF"/>
                </a:solidFill>
                <a:ln w="19050">
                  <a:solidFill>
                    <a:srgbClr val="4A4A49"/>
                  </a:solidFill>
                </a:ln>
                <a:effectLst/>
              </c:spPr>
              <c:txPr>
                <a:bodyPr rot="0" spcFirstLastPara="1" vertOverflow="overflow" horzOverflow="overflow" vert="horz" wrap="none" lIns="36000" tIns="36000" rIns="36000" bIns="36000" anchor="ctr" anchorCtr="1">
                  <a:spAutoFit/>
                </a:bodyPr>
                <a:lstStyle/>
                <a:p>
                  <a:pPr>
                    <a:defRPr sz="1000" b="0" i="0" u="none" strike="noStrike" kern="1200" baseline="0" smtId="4294967295">
                      <a:solidFill>
                        <a:srgbClr val="4A4A49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sv-SE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0045-47A6-A00A-FDF92814DFCA}"/>
                </c:ext>
              </c:extLst>
            </c:dLbl>
            <c:dLbl>
              <c:idx val="3"/>
              <c:spPr>
                <a:solidFill>
                  <a:srgbClr val="FFFFFF"/>
                </a:solidFill>
                <a:ln w="19050">
                  <a:solidFill>
                    <a:srgbClr val="4A4A49"/>
                  </a:solidFill>
                </a:ln>
                <a:effectLst/>
              </c:spPr>
              <c:txPr>
                <a:bodyPr rot="0" spcFirstLastPara="1" vertOverflow="overflow" horzOverflow="overflow" vert="horz" wrap="none" lIns="36000" tIns="36000" rIns="36000" bIns="36000" anchor="ctr" anchorCtr="1">
                  <a:spAutoFit/>
                </a:bodyPr>
                <a:lstStyle/>
                <a:p>
                  <a:pPr>
                    <a:defRPr sz="1000" b="0" i="0" u="none" strike="noStrike" kern="1200" baseline="0" smtId="4294967295">
                      <a:solidFill>
                        <a:srgbClr val="4A4A49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sv-SE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0045-47A6-A00A-FDF92814DFCA}"/>
                </c:ext>
              </c:extLst>
            </c:dLbl>
            <c:dLbl>
              <c:idx val="4"/>
              <c:spPr>
                <a:solidFill>
                  <a:srgbClr val="FFFFFF"/>
                </a:solidFill>
                <a:ln w="19050">
                  <a:solidFill>
                    <a:srgbClr val="4A4A49"/>
                  </a:solidFill>
                </a:ln>
                <a:effectLst/>
              </c:spPr>
              <c:txPr>
                <a:bodyPr rot="0" spcFirstLastPara="1" vertOverflow="overflow" horzOverflow="overflow" vert="horz" wrap="none" lIns="36000" tIns="36000" rIns="36000" bIns="36000" anchor="ctr" anchorCtr="1">
                  <a:spAutoFit/>
                </a:bodyPr>
                <a:lstStyle/>
                <a:p>
                  <a:pPr>
                    <a:defRPr sz="1000" b="0" i="0" u="none" strike="noStrike" kern="1200" baseline="0" smtId="4294967295">
                      <a:solidFill>
                        <a:srgbClr val="4A4A49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sv-SE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0045-47A6-A00A-FDF92814DFCA}"/>
                </c:ext>
              </c:extLst>
            </c:dLbl>
            <c:dLbl>
              <c:idx val="5"/>
              <c:spPr>
                <a:solidFill>
                  <a:srgbClr val="FFFFFF"/>
                </a:solidFill>
                <a:ln w="19050">
                  <a:solidFill>
                    <a:srgbClr val="4A4A49"/>
                  </a:solidFill>
                </a:ln>
                <a:effectLst/>
              </c:spPr>
              <c:txPr>
                <a:bodyPr rot="0" spcFirstLastPara="1" vertOverflow="overflow" horzOverflow="overflow" vert="horz" wrap="none" lIns="36000" tIns="36000" rIns="36000" bIns="36000" anchor="ctr" anchorCtr="1">
                  <a:spAutoFit/>
                </a:bodyPr>
                <a:lstStyle/>
                <a:p>
                  <a:pPr>
                    <a:defRPr sz="1000" b="0" i="0" u="none" strike="noStrike" kern="1200" baseline="0" smtId="4294967295">
                      <a:solidFill>
                        <a:srgbClr val="4A4A49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sv-SE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5-0045-47A6-A00A-FDF92814DFCA}"/>
                </c:ext>
              </c:extLst>
            </c:dLbl>
            <c:spPr>
              <a:solidFill>
                <a:srgbClr val="FFFFFF"/>
              </a:solidFill>
              <a:ln w="19050">
                <a:solidFill>
                  <a:srgbClr val="4A4A49"/>
                </a:solidFill>
              </a:ln>
              <a:effectLst/>
            </c:spPr>
            <c:txPr>
              <a:bodyPr rot="0" spcFirstLastPara="1" vertOverflow="overflow" horzOverflow="overflow" vert="horz" wrap="none" lIns="36000" tIns="36000" rIns="36000" bIns="36000" anchor="ctr" anchorCtr="1">
                <a:spAutoFit/>
              </a:bodyPr>
              <a:lstStyle/>
              <a:p>
                <a:pPr>
                  <a:defRPr sz="1000" b="1" i="0" u="none" strike="noStrike" kern="1200" baseline="0" smtId="4294967295">
                    <a:solidFill>
                      <a:srgbClr val="4A4A49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sv-SE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Sheet1!$A$2:$A$7</c:f>
              <c:numCache>
                <c:formatCode>m/d/yyyy</c:formatCode>
                <c:ptCount val="6"/>
                <c:pt idx="0">
                  <c:v>43790.25</c:v>
                </c:pt>
                <c:pt idx="1">
                  <c:v>43853.25</c:v>
                </c:pt>
                <c:pt idx="2">
                  <c:v>43895.25</c:v>
                </c:pt>
                <c:pt idx="3">
                  <c:v>43937.208333333299</c:v>
                </c:pt>
                <c:pt idx="4">
                  <c:v>43986.208333333299</c:v>
                </c:pt>
                <c:pt idx="5">
                  <c:v>44070.291666666701</c:v>
                </c:pt>
              </c:numCache>
            </c:numRef>
          </c:cat>
          <c:val>
            <c:numRef>
              <c:f>Sheet1!$E$2:$E$7</c:f>
              <c:numCache>
                <c:formatCode>General</c:formatCode>
                <c:ptCount val="6"/>
                <c:pt idx="5">
                  <c:v>89</c:v>
                </c:pt>
              </c:numCache>
            </c:numRef>
          </c:val>
          <c:smooth val="1"/>
          <c:extLst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4-FA07-4875-A353-E600922465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16678344"/>
        <c:axId val="416678736"/>
      </c:lineChart>
      <c:dateAx>
        <c:axId val="4166783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ysClr val="window" lastClr="FFFFFF">
                  <a:lumMod val="85000"/>
                </a:sysClr>
              </a:solidFill>
              <a:round/>
            </a:ln>
            <a:effectLst/>
          </c:spPr>
        </c:majorGridlines>
        <c:numFmt formatCode="[$-41D]mmm\-yy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600" b="0" i="0" u="none" strike="noStrike" kern="1200" baseline="0" smtId="4294967295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416678736"/>
        <c:crosses val="autoZero"/>
        <c:auto val="0"/>
        <c:lblOffset val="100"/>
        <c:baseTimeUnit val="days"/>
        <c:majorUnit val="1"/>
        <c:majorTimeUnit val="months"/>
        <c:minorUnit val="1"/>
        <c:minorTimeUnit val="months"/>
      </c:dateAx>
      <c:valAx>
        <c:axId val="416678736"/>
        <c:scaling>
          <c:orientation val="minMax"/>
          <c:max val="100"/>
          <c:min val="0"/>
        </c:scaling>
        <c:delete val="0"/>
        <c:axPos val="l"/>
        <c:majorGridlines>
          <c:spPr>
            <a:ln w="9525" cap="flat" cmpd="sng" algn="ctr">
              <a:solidFill>
                <a:sysClr val="window" lastClr="FFFFFF">
                  <a:lumMod val="85000"/>
                </a:sysClr>
              </a:solidFill>
              <a:round/>
            </a:ln>
            <a:effectLst/>
          </c:spPr>
        </c:majorGridlines>
        <c:numFmt formatCode="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 smtId="4294967295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416678344"/>
        <c:crosses val="autoZero"/>
        <c:crossBetween val="midCat"/>
        <c:majorUnit val="33.33"/>
        <c:minorUnit val="10"/>
      </c:valAx>
      <c:spPr>
        <a:noFill/>
        <a:ln w="9525">
          <a:solidFill>
            <a:sysClr val="window" lastClr="FFFFFF">
              <a:lumMod val="85000"/>
            </a:sysClr>
          </a:solidFill>
        </a:ln>
        <a:effectLst/>
      </c:spPr>
    </c:plotArea>
    <c:plotVisOnly val="1"/>
    <c:dispBlanksAs val="span"/>
    <c:showDLblsOverMax val="0"/>
  </c:chart>
  <c:spPr>
    <a:noFill/>
    <a:ln>
      <a:noFill/>
    </a:ln>
    <a:effectLst/>
  </c:spPr>
  <c:txPr>
    <a:bodyPr/>
    <a:lstStyle/>
    <a:p>
      <a:pPr>
        <a:defRPr smtId="4294967295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cs typeface="Arial" panose="020B0604020202020204" pitchFamily="34" charset="0"/>
        </a:defRPr>
      </a:pPr>
      <a:endParaRPr lang="sv-SE"/>
    </a:p>
  </c:txPr>
  <c:externalData r:id="rId4">
    <c:autoUpdate val="0"/>
  </c:externalData>
  <c:userShapes r:id="rId5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731475055217743"/>
          <c:y val="8.2027964293956757E-2"/>
          <c:w val="0.84428179264068604"/>
          <c:h val="0.86696910858154297"/>
        </c:manualLayout>
      </c:layout>
      <c:area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B</c:v>
                </c:pt>
              </c:strCache>
            </c:strRef>
          </c:tx>
          <c:spPr>
            <a:solidFill>
              <a:srgbClr val="FFFFFF">
                <a:lumMod val="95000"/>
                <a:alpha val="50000"/>
              </a:srgbClr>
            </a:solidFill>
            <a:ln>
              <a:noFill/>
            </a:ln>
            <a:effectLst/>
          </c:spPr>
          <c:cat>
            <c:numRef>
              <c:f>Sheet1!$A$2:$A$7</c:f>
              <c:numCache>
                <c:formatCode>m/d/yyyy</c:formatCode>
                <c:ptCount val="6"/>
                <c:pt idx="0">
                  <c:v>43790.25</c:v>
                </c:pt>
                <c:pt idx="1">
                  <c:v>43853.25</c:v>
                </c:pt>
                <c:pt idx="2">
                  <c:v>43895.25</c:v>
                </c:pt>
                <c:pt idx="3">
                  <c:v>43937.208333333299</c:v>
                </c:pt>
                <c:pt idx="4">
                  <c:v>43986.208333333299</c:v>
                </c:pt>
                <c:pt idx="5">
                  <c:v>44070.291666666701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0">
                  <c:v>89</c:v>
                </c:pt>
                <c:pt idx="1">
                  <c:v>89</c:v>
                </c:pt>
                <c:pt idx="2">
                  <c:v>92</c:v>
                </c:pt>
                <c:pt idx="3">
                  <c:v>91</c:v>
                </c:pt>
                <c:pt idx="4">
                  <c:v>91</c:v>
                </c:pt>
                <c:pt idx="5">
                  <c:v>92</c:v>
                </c:pt>
              </c:numCache>
            </c:numRef>
          </c:val>
          <c:extLst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0-FA07-4875-A353-E600922465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07759048"/>
        <c:axId val="407759440"/>
      </c:areaChart>
      <c:lineChart>
        <c:grouping val="standard"/>
        <c:varyColors val="0"/>
        <c:ser>
          <c:idx val="3"/>
          <c:order val="1"/>
          <c:tx>
            <c:strRef>
              <c:f>Sheet1!$E$1</c:f>
              <c:strCache>
                <c:ptCount val="1"/>
                <c:pt idx="0">
                  <c:v>E</c:v>
                </c:pt>
              </c:strCache>
            </c:strRef>
          </c:tx>
          <c:spPr>
            <a:ln w="19050" cap="rnd">
              <a:solidFill>
                <a:sysClr val="window" lastClr="FFFFFF">
                  <a:lumMod val="75000"/>
                </a:sysClr>
              </a:solidFill>
              <a:prstDash val="dash"/>
              <a:round/>
            </a:ln>
            <a:effectLst/>
          </c:spPr>
          <c:marker>
            <c:symbol val="circle"/>
            <c:size val="7"/>
            <c:spPr>
              <a:solidFill>
                <a:sysClr val="window" lastClr="FFFFFF"/>
              </a:solidFill>
              <a:ln w="19050">
                <a:solidFill>
                  <a:sysClr val="window" lastClr="FFFFFF">
                    <a:lumMod val="75000"/>
                  </a:sysClr>
                </a:solidFill>
              </a:ln>
              <a:effectLst/>
            </c:spPr>
          </c:marker>
          <c:cat>
            <c:numRef>
              <c:f>Sheet1!$A$2:$A$7</c:f>
              <c:numCache>
                <c:formatCode>m/d/yyyy</c:formatCode>
                <c:ptCount val="6"/>
                <c:pt idx="0">
                  <c:v>43790.25</c:v>
                </c:pt>
                <c:pt idx="1">
                  <c:v>43853.25</c:v>
                </c:pt>
                <c:pt idx="2">
                  <c:v>43895.25</c:v>
                </c:pt>
                <c:pt idx="3">
                  <c:v>43937.208333333299</c:v>
                </c:pt>
                <c:pt idx="4">
                  <c:v>43986.208333333299</c:v>
                </c:pt>
                <c:pt idx="5">
                  <c:v>44070.291666666701</c:v>
                </c:pt>
              </c:numCache>
            </c:numRef>
          </c:cat>
          <c:val>
            <c:numRef>
              <c:f>Sheet1!$C$2:$C$7</c:f>
              <c:numCache>
                <c:formatCode>General</c:formatCode>
                <c:ptCount val="6"/>
                <c:pt idx="0">
                  <c:v>70</c:v>
                </c:pt>
                <c:pt idx="1">
                  <c:v>66</c:v>
                </c:pt>
                <c:pt idx="2">
                  <c:v>68</c:v>
                </c:pt>
                <c:pt idx="3">
                  <c:v>67</c:v>
                </c:pt>
                <c:pt idx="4">
                  <c:v>68</c:v>
                </c:pt>
                <c:pt idx="5">
                  <c:v>68</c:v>
                </c:pt>
              </c:numCache>
            </c:numRef>
          </c:val>
          <c:smooth val="0"/>
          <c:extLst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1-FA07-4875-A353-E600922465A5}"/>
            </c:ext>
          </c:extLst>
        </c:ser>
        <c:ser>
          <c:idx val="0"/>
          <c:order val="2"/>
          <c:tx>
            <c:strRef>
              <c:f>Sheet1!$C$1</c:f>
              <c:strCache>
                <c:ptCount val="1"/>
                <c:pt idx="0">
                  <c:v>C</c:v>
                </c:pt>
              </c:strCache>
            </c:strRef>
          </c:tx>
          <c:spPr>
            <a:ln w="19050" cap="rnd">
              <a:solidFill>
                <a:srgbClr val="4D4D4D"/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rgbClr val="FAFAFA"/>
              </a:solidFill>
              <a:ln w="19050">
                <a:solidFill>
                  <a:srgbClr val="4D4D4D"/>
                </a:solidFill>
              </a:ln>
              <a:effectLst/>
            </c:spPr>
          </c:marker>
          <c:cat>
            <c:numRef>
              <c:f>Sheet1!$A$2:$A$7</c:f>
              <c:numCache>
                <c:formatCode>m/d/yyyy</c:formatCode>
                <c:ptCount val="6"/>
                <c:pt idx="0">
                  <c:v>43790.25</c:v>
                </c:pt>
                <c:pt idx="1">
                  <c:v>43853.25</c:v>
                </c:pt>
                <c:pt idx="2">
                  <c:v>43895.25</c:v>
                </c:pt>
                <c:pt idx="3">
                  <c:v>43937.208333333299</c:v>
                </c:pt>
                <c:pt idx="4">
                  <c:v>43986.208333333299</c:v>
                </c:pt>
                <c:pt idx="5">
                  <c:v>44070.291666666701</c:v>
                </c:pt>
              </c:numCache>
            </c:numRef>
          </c:cat>
          <c:val>
            <c:numRef>
              <c:f>Sheet1!$D$2:$D$7</c:f>
              <c:numCache>
                <c:formatCode>General</c:formatCode>
                <c:ptCount val="6"/>
                <c:pt idx="0">
                  <c:v>89</c:v>
                </c:pt>
                <c:pt idx="1">
                  <c:v>89</c:v>
                </c:pt>
                <c:pt idx="2">
                  <c:v>92</c:v>
                </c:pt>
                <c:pt idx="3">
                  <c:v>91</c:v>
                </c:pt>
                <c:pt idx="4">
                  <c:v>91</c:v>
                </c:pt>
                <c:pt idx="5">
                  <c:v>92</c:v>
                </c:pt>
              </c:numCache>
            </c:numRef>
          </c:val>
          <c:smooth val="0"/>
          <c:extLst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2-FA07-4875-A353-E600922465A5}"/>
            </c:ext>
          </c:extLst>
        </c:ser>
        <c:ser>
          <c:idx val="2"/>
          <c:order val="3"/>
          <c:tx>
            <c:strRef>
              <c:f>Sheet1!$D$1</c:f>
              <c:strCache>
                <c:ptCount val="1"/>
                <c:pt idx="0">
                  <c:v>D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10"/>
            <c:spPr>
              <a:solidFill>
                <a:srgbClr val="4A4A49"/>
              </a:solidFill>
              <a:ln w="25400">
                <a:solidFill>
                  <a:schemeClr val="bg1"/>
                </a:solidFill>
              </a:ln>
              <a:effectLst/>
            </c:spPr>
          </c:marker>
          <c:dLbls>
            <c:dLbl>
              <c:idx val="0"/>
              <c:spPr>
                <a:solidFill>
                  <a:srgbClr val="FFFFFF"/>
                </a:solidFill>
                <a:ln w="19050">
                  <a:solidFill>
                    <a:srgbClr val="4A4A49"/>
                  </a:solidFill>
                </a:ln>
                <a:effectLst/>
              </c:spPr>
              <c:txPr>
                <a:bodyPr rot="0" spcFirstLastPara="1" vertOverflow="overflow" horzOverflow="overflow" vert="horz" wrap="none" lIns="36000" tIns="36000" rIns="36000" bIns="36000" anchor="ctr" anchorCtr="1">
                  <a:spAutoFit/>
                </a:bodyPr>
                <a:lstStyle/>
                <a:p>
                  <a:pPr>
                    <a:defRPr sz="1000" b="0" i="0" u="none" strike="noStrike" kern="1200" baseline="0" smtId="4294967295">
                      <a:solidFill>
                        <a:srgbClr val="4A4A49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sv-SE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91BB-4F94-B195-EE54082584F1}"/>
                </c:ext>
              </c:extLst>
            </c:dLbl>
            <c:dLbl>
              <c:idx val="1"/>
              <c:spPr>
                <a:solidFill>
                  <a:srgbClr val="FFFFFF"/>
                </a:solidFill>
                <a:ln w="19050">
                  <a:solidFill>
                    <a:srgbClr val="4A4A49"/>
                  </a:solidFill>
                </a:ln>
                <a:effectLst/>
              </c:spPr>
              <c:txPr>
                <a:bodyPr rot="0" spcFirstLastPara="1" vertOverflow="overflow" horzOverflow="overflow" vert="horz" wrap="none" lIns="36000" tIns="36000" rIns="36000" bIns="36000" anchor="ctr" anchorCtr="1">
                  <a:spAutoFit/>
                </a:bodyPr>
                <a:lstStyle/>
                <a:p>
                  <a:pPr>
                    <a:defRPr sz="1000" b="0" i="0" u="none" strike="noStrike" kern="1200" baseline="0" smtId="4294967295">
                      <a:solidFill>
                        <a:srgbClr val="4A4A49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sv-SE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91BB-4F94-B195-EE54082584F1}"/>
                </c:ext>
              </c:extLst>
            </c:dLbl>
            <c:dLbl>
              <c:idx val="2"/>
              <c:spPr>
                <a:solidFill>
                  <a:srgbClr val="FFFFFF"/>
                </a:solidFill>
                <a:ln w="19050">
                  <a:solidFill>
                    <a:srgbClr val="4A4A49"/>
                  </a:solidFill>
                </a:ln>
                <a:effectLst/>
              </c:spPr>
              <c:txPr>
                <a:bodyPr rot="0" spcFirstLastPara="1" vertOverflow="overflow" horzOverflow="overflow" vert="horz" wrap="none" lIns="36000" tIns="36000" rIns="36000" bIns="36000" anchor="ctr" anchorCtr="1">
                  <a:spAutoFit/>
                </a:bodyPr>
                <a:lstStyle/>
                <a:p>
                  <a:pPr>
                    <a:defRPr sz="1000" b="0" i="0" u="none" strike="noStrike" kern="1200" baseline="0" smtId="4294967295">
                      <a:solidFill>
                        <a:srgbClr val="4A4A49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sv-SE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91BB-4F94-B195-EE54082584F1}"/>
                </c:ext>
              </c:extLst>
            </c:dLbl>
            <c:dLbl>
              <c:idx val="3"/>
              <c:spPr>
                <a:solidFill>
                  <a:srgbClr val="FFFFFF"/>
                </a:solidFill>
                <a:ln w="19050">
                  <a:solidFill>
                    <a:srgbClr val="4A4A49"/>
                  </a:solidFill>
                </a:ln>
                <a:effectLst/>
              </c:spPr>
              <c:txPr>
                <a:bodyPr rot="0" spcFirstLastPara="1" vertOverflow="overflow" horzOverflow="overflow" vert="horz" wrap="none" lIns="36000" tIns="36000" rIns="36000" bIns="36000" anchor="ctr" anchorCtr="1">
                  <a:spAutoFit/>
                </a:bodyPr>
                <a:lstStyle/>
                <a:p>
                  <a:pPr>
                    <a:defRPr sz="1000" b="0" i="0" u="none" strike="noStrike" kern="1200" baseline="0" smtId="4294967295">
                      <a:solidFill>
                        <a:srgbClr val="4A4A49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sv-SE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91BB-4F94-B195-EE54082584F1}"/>
                </c:ext>
              </c:extLst>
            </c:dLbl>
            <c:dLbl>
              <c:idx val="4"/>
              <c:spPr>
                <a:solidFill>
                  <a:srgbClr val="FFFFFF"/>
                </a:solidFill>
                <a:ln w="19050">
                  <a:solidFill>
                    <a:srgbClr val="4A4A49"/>
                  </a:solidFill>
                </a:ln>
                <a:effectLst/>
              </c:spPr>
              <c:txPr>
                <a:bodyPr rot="0" spcFirstLastPara="1" vertOverflow="overflow" horzOverflow="overflow" vert="horz" wrap="none" lIns="36000" tIns="36000" rIns="36000" bIns="36000" anchor="ctr" anchorCtr="1">
                  <a:spAutoFit/>
                </a:bodyPr>
                <a:lstStyle/>
                <a:p>
                  <a:pPr>
                    <a:defRPr sz="1000" b="0" i="0" u="none" strike="noStrike" kern="1200" baseline="0" smtId="4294967295">
                      <a:solidFill>
                        <a:srgbClr val="4A4A49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sv-SE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91BB-4F94-B195-EE54082584F1}"/>
                </c:ext>
              </c:extLst>
            </c:dLbl>
            <c:dLbl>
              <c:idx val="5"/>
              <c:spPr>
                <a:solidFill>
                  <a:srgbClr val="FFFFFF"/>
                </a:solidFill>
                <a:ln w="19050">
                  <a:solidFill>
                    <a:srgbClr val="4A4A49"/>
                  </a:solidFill>
                </a:ln>
                <a:effectLst/>
              </c:spPr>
              <c:txPr>
                <a:bodyPr rot="0" spcFirstLastPara="1" vertOverflow="overflow" horzOverflow="overflow" vert="horz" wrap="none" lIns="36000" tIns="36000" rIns="36000" bIns="36000" anchor="ctr" anchorCtr="1">
                  <a:spAutoFit/>
                </a:bodyPr>
                <a:lstStyle/>
                <a:p>
                  <a:pPr>
                    <a:defRPr sz="1000" b="0" i="0" u="none" strike="noStrike" kern="1200" baseline="0" smtId="4294967295">
                      <a:solidFill>
                        <a:srgbClr val="4A4A49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sv-SE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5-91BB-4F94-B195-EE54082584F1}"/>
                </c:ext>
              </c:extLst>
            </c:dLbl>
            <c:spPr>
              <a:solidFill>
                <a:srgbClr val="FFFFFF"/>
              </a:solidFill>
              <a:ln w="19050">
                <a:solidFill>
                  <a:srgbClr val="4A4A49"/>
                </a:solidFill>
              </a:ln>
              <a:effectLst/>
            </c:spPr>
            <c:txPr>
              <a:bodyPr rot="0" spcFirstLastPara="1" vertOverflow="overflow" horzOverflow="overflow" vert="horz" wrap="none" lIns="36000" tIns="36000" rIns="36000" bIns="36000" anchor="ctr" anchorCtr="1">
                <a:spAutoFit/>
              </a:bodyPr>
              <a:lstStyle/>
              <a:p>
                <a:pPr>
                  <a:defRPr sz="1000" b="1" i="0" u="none" strike="noStrike" kern="1200" baseline="0" smtId="4294967295">
                    <a:solidFill>
                      <a:srgbClr val="4A4A49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sv-SE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Sheet1!$A$2:$A$7</c:f>
              <c:numCache>
                <c:formatCode>m/d/yyyy</c:formatCode>
                <c:ptCount val="6"/>
                <c:pt idx="0">
                  <c:v>43790.25</c:v>
                </c:pt>
                <c:pt idx="1">
                  <c:v>43853.25</c:v>
                </c:pt>
                <c:pt idx="2">
                  <c:v>43895.25</c:v>
                </c:pt>
                <c:pt idx="3">
                  <c:v>43937.208333333299</c:v>
                </c:pt>
                <c:pt idx="4">
                  <c:v>43986.208333333299</c:v>
                </c:pt>
                <c:pt idx="5">
                  <c:v>44070.291666666701</c:v>
                </c:pt>
              </c:numCache>
            </c:numRef>
          </c:cat>
          <c:val>
            <c:numRef>
              <c:f>Sheet1!$E$2:$E$7</c:f>
              <c:numCache>
                <c:formatCode>General</c:formatCode>
                <c:ptCount val="6"/>
                <c:pt idx="5">
                  <c:v>92</c:v>
                </c:pt>
              </c:numCache>
            </c:numRef>
          </c:val>
          <c:smooth val="1"/>
          <c:extLst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4-FA07-4875-A353-E600922465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07759048"/>
        <c:axId val="407759440"/>
      </c:lineChart>
      <c:dateAx>
        <c:axId val="4077590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ysClr val="window" lastClr="FFFFFF">
                  <a:lumMod val="85000"/>
                </a:sysClr>
              </a:solidFill>
              <a:round/>
            </a:ln>
            <a:effectLst/>
          </c:spPr>
        </c:majorGridlines>
        <c:numFmt formatCode="[$-41D]mmm\-yy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600" b="0" i="0" u="none" strike="noStrike" kern="1200" baseline="0" smtId="4294967295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407759440"/>
        <c:crosses val="autoZero"/>
        <c:auto val="0"/>
        <c:lblOffset val="100"/>
        <c:baseTimeUnit val="days"/>
        <c:majorUnit val="1"/>
        <c:majorTimeUnit val="months"/>
        <c:minorUnit val="1"/>
        <c:minorTimeUnit val="months"/>
      </c:dateAx>
      <c:valAx>
        <c:axId val="407759440"/>
        <c:scaling>
          <c:orientation val="minMax"/>
          <c:max val="100"/>
          <c:min val="0"/>
        </c:scaling>
        <c:delete val="0"/>
        <c:axPos val="l"/>
        <c:majorGridlines>
          <c:spPr>
            <a:ln w="9525" cap="flat" cmpd="sng" algn="ctr">
              <a:solidFill>
                <a:sysClr val="window" lastClr="FFFFFF">
                  <a:lumMod val="85000"/>
                </a:sysClr>
              </a:solidFill>
              <a:round/>
            </a:ln>
            <a:effectLst/>
          </c:spPr>
        </c:majorGridlines>
        <c:numFmt formatCode="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 smtId="4294967295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407759048"/>
        <c:crosses val="autoZero"/>
        <c:crossBetween val="midCat"/>
        <c:majorUnit val="33.33"/>
        <c:minorUnit val="10"/>
      </c:valAx>
      <c:spPr>
        <a:noFill/>
        <a:ln w="9525">
          <a:solidFill>
            <a:sysClr val="window" lastClr="FFFFFF">
              <a:lumMod val="85000"/>
            </a:sysClr>
          </a:solidFill>
        </a:ln>
        <a:effectLst/>
      </c:spPr>
    </c:plotArea>
    <c:plotVisOnly val="1"/>
    <c:dispBlanksAs val="span"/>
    <c:showDLblsOverMax val="0"/>
  </c:chart>
  <c:spPr>
    <a:noFill/>
    <a:ln>
      <a:noFill/>
    </a:ln>
    <a:effectLst/>
  </c:spPr>
  <c:txPr>
    <a:bodyPr/>
    <a:lstStyle/>
    <a:p>
      <a:pPr>
        <a:defRPr smtId="4294967295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cs typeface="Arial" panose="020B0604020202020204" pitchFamily="34" charset="0"/>
        </a:defRPr>
      </a:pPr>
      <a:endParaRPr lang="sv-SE"/>
    </a:p>
  </c:txPr>
  <c:externalData r:id="rId4">
    <c:autoUpdate val="0"/>
  </c:externalData>
  <c:userShapes r:id="rId5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6688682436943054"/>
          <c:y val="0"/>
          <c:w val="0.63311314582824707"/>
          <c:h val="1"/>
        </c:manualLayout>
      </c:layout>
      <c:barChart>
        <c:barDir val="bar"/>
        <c:grouping val="clustered"/>
        <c:varyColors val="0"/>
        <c:ser>
          <c:idx val="0"/>
          <c:order val="0"/>
          <c:invertIfNegative val="1"/>
          <c:dPt>
            <c:idx val="0"/>
            <c:invertIfNegative val="1"/>
            <c:bubble3D val="0"/>
            <c:spPr>
              <a:solidFill>
                <a:srgbClr val="54A4E4"/>
              </a:solidFill>
            </c:spPr>
            <c:extLst>
              <c:ext xmlns:c16="http://schemas.microsoft.com/office/drawing/2014/chart" uri="{C3380CC4-5D6E-409C-BE32-E72D297353CC}">
                <c16:uniqueId val="{00000001-7520-4F8B-919D-A0D1355E9177}"/>
              </c:ext>
            </c:extLst>
          </c:dPt>
          <c:dPt>
            <c:idx val="1"/>
            <c:invertIfNegative val="1"/>
            <c:bubble3D val="0"/>
            <c:spPr>
              <a:solidFill>
                <a:srgbClr val="83E7AF"/>
              </a:solidFill>
            </c:spPr>
            <c:extLst>
              <c:ext xmlns:c16="http://schemas.microsoft.com/office/drawing/2014/chart" uri="{C3380CC4-5D6E-409C-BE32-E72D297353CC}">
                <c16:uniqueId val="{00000003-7520-4F8B-919D-A0D1355E9177}"/>
              </c:ext>
            </c:extLst>
          </c:dPt>
          <c:dPt>
            <c:idx val="2"/>
            <c:invertIfNegative val="1"/>
            <c:bubble3D val="0"/>
            <c:spPr>
              <a:solidFill>
                <a:srgbClr val="FFE59F"/>
              </a:solidFill>
            </c:spPr>
            <c:extLst>
              <c:ext xmlns:c16="http://schemas.microsoft.com/office/drawing/2014/chart" uri="{C3380CC4-5D6E-409C-BE32-E72D297353CC}">
                <c16:uniqueId val="{00000005-7520-4F8B-919D-A0D1355E9177}"/>
              </c:ext>
            </c:extLst>
          </c:dPt>
          <c:dPt>
            <c:idx val="3"/>
            <c:invertIfNegative val="1"/>
            <c:bubble3D val="0"/>
            <c:spPr>
              <a:solidFill>
                <a:srgbClr val="FE9D93"/>
              </a:solidFill>
            </c:spPr>
            <c:extLst>
              <c:ext xmlns:c16="http://schemas.microsoft.com/office/drawing/2014/chart" uri="{C3380CC4-5D6E-409C-BE32-E72D297353CC}">
                <c16:uniqueId val="{00000007-7520-4F8B-919D-A0D1355E9177}"/>
              </c:ext>
            </c:extLst>
          </c:dPt>
          <c:dPt>
            <c:idx val="4"/>
            <c:invertIfNegative val="1"/>
            <c:bubble3D val="0"/>
            <c:spPr>
              <a:solidFill>
                <a:srgbClr val="F6F6F6"/>
              </a:solidFill>
            </c:spPr>
            <c:extLst>
              <c:ext xmlns:c16="http://schemas.microsoft.com/office/drawing/2014/chart" uri="{C3380CC4-5D6E-409C-BE32-E72D297353CC}">
                <c16:uniqueId val="{00000009-7520-4F8B-919D-A0D1355E9177}"/>
              </c:ext>
            </c:extLst>
          </c:dPt>
          <c:dLbls>
            <c:dLbl>
              <c:idx val="0"/>
              <c:spPr/>
              <c:txPr>
                <a:bodyPr/>
                <a:lstStyle/>
                <a:p>
                  <a:pPr>
                    <a:defRPr b="1" smtId="4294967295">
                      <a:solidFill>
                        <a:srgbClr val="FFFFFF"/>
                      </a:solidFill>
                    </a:defRPr>
                  </a:pPr>
                  <a:endParaRPr lang="sv-SE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520-4F8B-919D-A0D1355E9177}"/>
                </c:ext>
              </c:extLst>
            </c:dLbl>
            <c:dLbl>
              <c:idx val="1"/>
              <c:spPr/>
              <c:txPr>
                <a:bodyPr/>
                <a:lstStyle/>
                <a:p>
                  <a:pPr>
                    <a:defRPr b="1" smtId="4294967295">
                      <a:solidFill>
                        <a:srgbClr val="FFFFFF"/>
                      </a:solidFill>
                    </a:defRPr>
                  </a:pPr>
                  <a:endParaRPr lang="sv-SE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520-4F8B-919D-A0D1355E9177}"/>
                </c:ext>
              </c:extLst>
            </c:dLbl>
            <c:dLbl>
              <c:idx val="2"/>
              <c:spPr/>
              <c:txPr>
                <a:bodyPr/>
                <a:lstStyle/>
                <a:p>
                  <a:pPr>
                    <a:defRPr b="1" smtId="4294967295">
                      <a:solidFill>
                        <a:srgbClr val="4E5758"/>
                      </a:solidFill>
                    </a:defRPr>
                  </a:pPr>
                  <a:endParaRPr lang="sv-SE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520-4F8B-919D-A0D1355E9177}"/>
                </c:ext>
              </c:extLst>
            </c:dLbl>
            <c:dLbl>
              <c:idx val="3"/>
              <c:spPr/>
              <c:txPr>
                <a:bodyPr/>
                <a:lstStyle/>
                <a:p>
                  <a:pPr>
                    <a:defRPr b="1" smtId="4294967295">
                      <a:solidFill>
                        <a:srgbClr val="4E5758"/>
                      </a:solidFill>
                    </a:defRPr>
                  </a:pPr>
                  <a:endParaRPr lang="sv-SE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520-4F8B-919D-A0D1355E9177}"/>
                </c:ext>
              </c:extLst>
            </c:dLbl>
            <c:dLbl>
              <c:idx val="4"/>
              <c:spPr/>
              <c:txPr>
                <a:bodyPr/>
                <a:lstStyle/>
                <a:p>
                  <a:pPr>
                    <a:defRPr b="1" smtId="4294967295">
                      <a:solidFill>
                        <a:srgbClr val="4E5758"/>
                      </a:solidFill>
                    </a:defRPr>
                  </a:pPr>
                  <a:endParaRPr lang="sv-SE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520-4F8B-919D-A0D1355E9177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Helt och hållet</c:v>
                </c:pt>
                <c:pt idx="1">
                  <c:v>Huvudsakligen</c:v>
                </c:pt>
                <c:pt idx="2">
                  <c:v>Delvis</c:v>
                </c:pt>
                <c:pt idx="3">
                  <c:v>Inte alls</c:v>
                </c:pt>
                <c:pt idx="4">
                  <c:v>Ingen åsikt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35</c:v>
                </c:pt>
                <c:pt idx="1">
                  <c:v>9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520-4F8B-919D-A0D1355E91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overlap val="100"/>
        <c:axId val="407761008"/>
        <c:axId val="407761400"/>
      </c:barChart>
      <c:catAx>
        <c:axId val="40776100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ysClr val="window" lastClr="FFFFFF">
                <a:lumMod val="85000"/>
              </a:sys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 smtId="4294967295">
                <a:solidFill>
                  <a:schemeClr val="tx1"/>
                </a:solidFill>
                <a:latin typeface="+mj-lt"/>
                <a:ea typeface="Roboto" panose="02000000000000000000" pitchFamily="2" charset="0"/>
                <a:cs typeface="Arial" panose="020B0604020202020204" pitchFamily="34" charset="0"/>
              </a:defRPr>
            </a:pPr>
            <a:endParaRPr lang="sv-SE"/>
          </a:p>
        </c:txPr>
        <c:crossAx val="407761400"/>
        <c:crosses val="autoZero"/>
        <c:auto val="0"/>
        <c:lblAlgn val="ctr"/>
        <c:lblOffset val="100"/>
        <c:noMultiLvlLbl val="0"/>
      </c:catAx>
      <c:valAx>
        <c:axId val="407761400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extTo"/>
        <c:crossAx val="407761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900" smtId="4294967295">
          <a:latin typeface="Arial" panose="020B0604020202020204" pitchFamily="34" charset="0"/>
          <a:cs typeface="Arial" panose="020B0604020202020204" pitchFamily="34" charset="0"/>
        </a:defRPr>
      </a:pPr>
      <a:endParaRPr lang="sv-SE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731475055217743"/>
          <c:y val="8.2027964293956757E-2"/>
          <c:w val="0.84428179264068604"/>
          <c:h val="0.86696910858154297"/>
        </c:manualLayout>
      </c:layout>
      <c:area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B</c:v>
                </c:pt>
              </c:strCache>
            </c:strRef>
          </c:tx>
          <c:spPr>
            <a:solidFill>
              <a:srgbClr val="FFFFFF">
                <a:lumMod val="95000"/>
                <a:alpha val="50000"/>
              </a:srgbClr>
            </a:solidFill>
            <a:ln>
              <a:noFill/>
            </a:ln>
            <a:effectLst/>
          </c:spPr>
          <c:cat>
            <c:numRef>
              <c:f>Sheet1!$A$2:$A$7</c:f>
              <c:numCache>
                <c:formatCode>m/d/yyyy</c:formatCode>
                <c:ptCount val="6"/>
                <c:pt idx="0">
                  <c:v>43790.25</c:v>
                </c:pt>
                <c:pt idx="1">
                  <c:v>43853.25</c:v>
                </c:pt>
                <c:pt idx="2">
                  <c:v>43895.25</c:v>
                </c:pt>
                <c:pt idx="3">
                  <c:v>43937.208333333299</c:v>
                </c:pt>
                <c:pt idx="4">
                  <c:v>43986.208333333299</c:v>
                </c:pt>
                <c:pt idx="5">
                  <c:v>44070.291666666701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0">
                  <c:v>94</c:v>
                </c:pt>
                <c:pt idx="1">
                  <c:v>91</c:v>
                </c:pt>
                <c:pt idx="2">
                  <c:v>97</c:v>
                </c:pt>
                <c:pt idx="3">
                  <c:v>92</c:v>
                </c:pt>
                <c:pt idx="4">
                  <c:v>94</c:v>
                </c:pt>
                <c:pt idx="5">
                  <c:v>93</c:v>
                </c:pt>
              </c:numCache>
            </c:numRef>
          </c:val>
          <c:extLst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0-FA07-4875-A353-E600922465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07762184"/>
        <c:axId val="407762576"/>
      </c:areaChart>
      <c:lineChart>
        <c:grouping val="standard"/>
        <c:varyColors val="0"/>
        <c:ser>
          <c:idx val="3"/>
          <c:order val="1"/>
          <c:tx>
            <c:strRef>
              <c:f>Sheet1!$E$1</c:f>
              <c:strCache>
                <c:ptCount val="1"/>
                <c:pt idx="0">
                  <c:v>E</c:v>
                </c:pt>
              </c:strCache>
            </c:strRef>
          </c:tx>
          <c:spPr>
            <a:ln w="19050" cap="rnd">
              <a:solidFill>
                <a:sysClr val="window" lastClr="FFFFFF">
                  <a:lumMod val="75000"/>
                </a:sysClr>
              </a:solidFill>
              <a:prstDash val="dash"/>
              <a:round/>
            </a:ln>
            <a:effectLst/>
          </c:spPr>
          <c:marker>
            <c:symbol val="circle"/>
            <c:size val="7"/>
            <c:spPr>
              <a:solidFill>
                <a:sysClr val="window" lastClr="FFFFFF"/>
              </a:solidFill>
              <a:ln w="19050">
                <a:solidFill>
                  <a:sysClr val="window" lastClr="FFFFFF">
                    <a:lumMod val="75000"/>
                  </a:sysClr>
                </a:solidFill>
              </a:ln>
              <a:effectLst/>
            </c:spPr>
          </c:marker>
          <c:cat>
            <c:numRef>
              <c:f>Sheet1!$A$2:$A$7</c:f>
              <c:numCache>
                <c:formatCode>m/d/yyyy</c:formatCode>
                <c:ptCount val="6"/>
                <c:pt idx="0">
                  <c:v>43790.25</c:v>
                </c:pt>
                <c:pt idx="1">
                  <c:v>43853.25</c:v>
                </c:pt>
                <c:pt idx="2">
                  <c:v>43895.25</c:v>
                </c:pt>
                <c:pt idx="3">
                  <c:v>43937.208333333299</c:v>
                </c:pt>
                <c:pt idx="4">
                  <c:v>43986.208333333299</c:v>
                </c:pt>
                <c:pt idx="5">
                  <c:v>44070.291666666701</c:v>
                </c:pt>
              </c:numCache>
            </c:numRef>
          </c:cat>
          <c:val>
            <c:numRef>
              <c:f>Sheet1!$C$2:$C$7</c:f>
              <c:numCache>
                <c:formatCode>General</c:formatCode>
                <c:ptCount val="6"/>
                <c:pt idx="0">
                  <c:v>71</c:v>
                </c:pt>
                <c:pt idx="1">
                  <c:v>68</c:v>
                </c:pt>
                <c:pt idx="2">
                  <c:v>70</c:v>
                </c:pt>
                <c:pt idx="3">
                  <c:v>69</c:v>
                </c:pt>
                <c:pt idx="4">
                  <c:v>70</c:v>
                </c:pt>
                <c:pt idx="5">
                  <c:v>67</c:v>
                </c:pt>
              </c:numCache>
            </c:numRef>
          </c:val>
          <c:smooth val="0"/>
          <c:extLst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1-FA07-4875-A353-E600922465A5}"/>
            </c:ext>
          </c:extLst>
        </c:ser>
        <c:ser>
          <c:idx val="0"/>
          <c:order val="2"/>
          <c:tx>
            <c:strRef>
              <c:f>Sheet1!$C$1</c:f>
              <c:strCache>
                <c:ptCount val="1"/>
                <c:pt idx="0">
                  <c:v>C</c:v>
                </c:pt>
              </c:strCache>
            </c:strRef>
          </c:tx>
          <c:spPr>
            <a:ln w="19050" cap="rnd">
              <a:solidFill>
                <a:srgbClr val="4D4D4D"/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rgbClr val="FAFAFA"/>
              </a:solidFill>
              <a:ln w="19050">
                <a:solidFill>
                  <a:srgbClr val="4D4D4D"/>
                </a:solidFill>
              </a:ln>
              <a:effectLst/>
            </c:spPr>
          </c:marker>
          <c:cat>
            <c:numRef>
              <c:f>Sheet1!$A$2:$A$7</c:f>
              <c:numCache>
                <c:formatCode>m/d/yyyy</c:formatCode>
                <c:ptCount val="6"/>
                <c:pt idx="0">
                  <c:v>43790.25</c:v>
                </c:pt>
                <c:pt idx="1">
                  <c:v>43853.25</c:v>
                </c:pt>
                <c:pt idx="2">
                  <c:v>43895.25</c:v>
                </c:pt>
                <c:pt idx="3">
                  <c:v>43937.208333333299</c:v>
                </c:pt>
                <c:pt idx="4">
                  <c:v>43986.208333333299</c:v>
                </c:pt>
                <c:pt idx="5">
                  <c:v>44070.291666666701</c:v>
                </c:pt>
              </c:numCache>
            </c:numRef>
          </c:cat>
          <c:val>
            <c:numRef>
              <c:f>Sheet1!$D$2:$D$7</c:f>
              <c:numCache>
                <c:formatCode>General</c:formatCode>
                <c:ptCount val="6"/>
                <c:pt idx="0">
                  <c:v>94</c:v>
                </c:pt>
                <c:pt idx="1">
                  <c:v>91</c:v>
                </c:pt>
                <c:pt idx="2">
                  <c:v>97</c:v>
                </c:pt>
                <c:pt idx="3">
                  <c:v>92</c:v>
                </c:pt>
                <c:pt idx="4">
                  <c:v>94</c:v>
                </c:pt>
                <c:pt idx="5">
                  <c:v>93</c:v>
                </c:pt>
              </c:numCache>
            </c:numRef>
          </c:val>
          <c:smooth val="0"/>
          <c:extLst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2-FA07-4875-A353-E600922465A5}"/>
            </c:ext>
          </c:extLst>
        </c:ser>
        <c:ser>
          <c:idx val="2"/>
          <c:order val="3"/>
          <c:tx>
            <c:strRef>
              <c:f>Sheet1!$D$1</c:f>
              <c:strCache>
                <c:ptCount val="1"/>
                <c:pt idx="0">
                  <c:v>D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10"/>
            <c:spPr>
              <a:solidFill>
                <a:srgbClr val="4A4A49"/>
              </a:solidFill>
              <a:ln w="25400">
                <a:solidFill>
                  <a:schemeClr val="bg1"/>
                </a:solidFill>
              </a:ln>
              <a:effectLst/>
            </c:spPr>
          </c:marker>
          <c:dLbls>
            <c:dLbl>
              <c:idx val="0"/>
              <c:spPr>
                <a:solidFill>
                  <a:srgbClr val="FFFFFF"/>
                </a:solidFill>
                <a:ln w="19050">
                  <a:solidFill>
                    <a:srgbClr val="4A4A49"/>
                  </a:solidFill>
                </a:ln>
                <a:effectLst/>
              </c:spPr>
              <c:txPr>
                <a:bodyPr rot="0" spcFirstLastPara="1" vertOverflow="overflow" horzOverflow="overflow" vert="horz" wrap="none" lIns="36000" tIns="36000" rIns="36000" bIns="36000" anchor="ctr" anchorCtr="1">
                  <a:spAutoFit/>
                </a:bodyPr>
                <a:lstStyle/>
                <a:p>
                  <a:pPr>
                    <a:defRPr sz="1000" b="0" i="0" u="none" strike="noStrike" kern="1200" baseline="0" smtId="4294967295">
                      <a:solidFill>
                        <a:srgbClr val="4A4A49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sv-SE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9885-4202-BEAB-1E8D9D34C252}"/>
                </c:ext>
              </c:extLst>
            </c:dLbl>
            <c:dLbl>
              <c:idx val="1"/>
              <c:spPr>
                <a:solidFill>
                  <a:srgbClr val="FFFFFF"/>
                </a:solidFill>
                <a:ln w="19050">
                  <a:solidFill>
                    <a:srgbClr val="4A4A49"/>
                  </a:solidFill>
                </a:ln>
                <a:effectLst/>
              </c:spPr>
              <c:txPr>
                <a:bodyPr rot="0" spcFirstLastPara="1" vertOverflow="overflow" horzOverflow="overflow" vert="horz" wrap="none" lIns="36000" tIns="36000" rIns="36000" bIns="36000" anchor="ctr" anchorCtr="1">
                  <a:spAutoFit/>
                </a:bodyPr>
                <a:lstStyle/>
                <a:p>
                  <a:pPr>
                    <a:defRPr sz="1000" b="0" i="0" u="none" strike="noStrike" kern="1200" baseline="0" smtId="4294967295">
                      <a:solidFill>
                        <a:srgbClr val="4A4A49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sv-SE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9885-4202-BEAB-1E8D9D34C252}"/>
                </c:ext>
              </c:extLst>
            </c:dLbl>
            <c:dLbl>
              <c:idx val="2"/>
              <c:spPr>
                <a:solidFill>
                  <a:srgbClr val="FFFFFF"/>
                </a:solidFill>
                <a:ln w="19050">
                  <a:solidFill>
                    <a:srgbClr val="4A4A49"/>
                  </a:solidFill>
                </a:ln>
                <a:effectLst/>
              </c:spPr>
              <c:txPr>
                <a:bodyPr rot="0" spcFirstLastPara="1" vertOverflow="overflow" horzOverflow="overflow" vert="horz" wrap="none" lIns="36000" tIns="36000" rIns="36000" bIns="36000" anchor="ctr" anchorCtr="1">
                  <a:spAutoFit/>
                </a:bodyPr>
                <a:lstStyle/>
                <a:p>
                  <a:pPr>
                    <a:defRPr sz="1000" b="0" i="0" u="none" strike="noStrike" kern="1200" baseline="0" smtId="4294967295">
                      <a:solidFill>
                        <a:srgbClr val="4A4A49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sv-SE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9885-4202-BEAB-1E8D9D34C252}"/>
                </c:ext>
              </c:extLst>
            </c:dLbl>
            <c:dLbl>
              <c:idx val="3"/>
              <c:spPr>
                <a:solidFill>
                  <a:srgbClr val="FFFFFF"/>
                </a:solidFill>
                <a:ln w="19050">
                  <a:solidFill>
                    <a:srgbClr val="4A4A49"/>
                  </a:solidFill>
                </a:ln>
                <a:effectLst/>
              </c:spPr>
              <c:txPr>
                <a:bodyPr rot="0" spcFirstLastPara="1" vertOverflow="overflow" horzOverflow="overflow" vert="horz" wrap="none" lIns="36000" tIns="36000" rIns="36000" bIns="36000" anchor="ctr" anchorCtr="1">
                  <a:spAutoFit/>
                </a:bodyPr>
                <a:lstStyle/>
                <a:p>
                  <a:pPr>
                    <a:defRPr sz="1000" b="0" i="0" u="none" strike="noStrike" kern="1200" baseline="0" smtId="4294967295">
                      <a:solidFill>
                        <a:srgbClr val="4A4A49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sv-SE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9885-4202-BEAB-1E8D9D34C252}"/>
                </c:ext>
              </c:extLst>
            </c:dLbl>
            <c:dLbl>
              <c:idx val="4"/>
              <c:spPr>
                <a:solidFill>
                  <a:srgbClr val="FFFFFF"/>
                </a:solidFill>
                <a:ln w="19050">
                  <a:solidFill>
                    <a:srgbClr val="4A4A49"/>
                  </a:solidFill>
                </a:ln>
                <a:effectLst/>
              </c:spPr>
              <c:txPr>
                <a:bodyPr rot="0" spcFirstLastPara="1" vertOverflow="overflow" horzOverflow="overflow" vert="horz" wrap="none" lIns="36000" tIns="36000" rIns="36000" bIns="36000" anchor="ctr" anchorCtr="1">
                  <a:spAutoFit/>
                </a:bodyPr>
                <a:lstStyle/>
                <a:p>
                  <a:pPr>
                    <a:defRPr sz="1000" b="0" i="0" u="none" strike="noStrike" kern="1200" baseline="0" smtId="4294967295">
                      <a:solidFill>
                        <a:srgbClr val="4A4A49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sv-SE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9885-4202-BEAB-1E8D9D34C252}"/>
                </c:ext>
              </c:extLst>
            </c:dLbl>
            <c:dLbl>
              <c:idx val="5"/>
              <c:spPr>
                <a:solidFill>
                  <a:srgbClr val="FFFFFF"/>
                </a:solidFill>
                <a:ln w="19050">
                  <a:solidFill>
                    <a:srgbClr val="4A4A49"/>
                  </a:solidFill>
                </a:ln>
                <a:effectLst/>
              </c:spPr>
              <c:txPr>
                <a:bodyPr rot="0" spcFirstLastPara="1" vertOverflow="overflow" horzOverflow="overflow" vert="horz" wrap="none" lIns="36000" tIns="36000" rIns="36000" bIns="36000" anchor="ctr" anchorCtr="1">
                  <a:spAutoFit/>
                </a:bodyPr>
                <a:lstStyle/>
                <a:p>
                  <a:pPr>
                    <a:defRPr sz="1000" b="0" i="0" u="none" strike="noStrike" kern="1200" baseline="0" smtId="4294967295">
                      <a:solidFill>
                        <a:srgbClr val="4A4A49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sv-SE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5-9885-4202-BEAB-1E8D9D34C252}"/>
                </c:ext>
              </c:extLst>
            </c:dLbl>
            <c:spPr>
              <a:solidFill>
                <a:srgbClr val="FFFFFF"/>
              </a:solidFill>
              <a:ln w="19050">
                <a:solidFill>
                  <a:srgbClr val="4A4A49"/>
                </a:solidFill>
              </a:ln>
              <a:effectLst/>
            </c:spPr>
            <c:txPr>
              <a:bodyPr rot="0" spcFirstLastPara="1" vertOverflow="overflow" horzOverflow="overflow" vert="horz" wrap="none" lIns="36000" tIns="36000" rIns="36000" bIns="36000" anchor="ctr" anchorCtr="1">
                <a:spAutoFit/>
              </a:bodyPr>
              <a:lstStyle/>
              <a:p>
                <a:pPr>
                  <a:defRPr sz="1000" b="1" i="0" u="none" strike="noStrike" kern="1200" baseline="0" smtId="4294967295">
                    <a:solidFill>
                      <a:srgbClr val="4A4A49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sv-SE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Sheet1!$A$2:$A$7</c:f>
              <c:numCache>
                <c:formatCode>m/d/yyyy</c:formatCode>
                <c:ptCount val="6"/>
                <c:pt idx="0">
                  <c:v>43790.25</c:v>
                </c:pt>
                <c:pt idx="1">
                  <c:v>43853.25</c:v>
                </c:pt>
                <c:pt idx="2">
                  <c:v>43895.25</c:v>
                </c:pt>
                <c:pt idx="3">
                  <c:v>43937.208333333299</c:v>
                </c:pt>
                <c:pt idx="4">
                  <c:v>43986.208333333299</c:v>
                </c:pt>
                <c:pt idx="5">
                  <c:v>44070.291666666701</c:v>
                </c:pt>
              </c:numCache>
            </c:numRef>
          </c:cat>
          <c:val>
            <c:numRef>
              <c:f>Sheet1!$E$2:$E$7</c:f>
              <c:numCache>
                <c:formatCode>General</c:formatCode>
                <c:ptCount val="6"/>
                <c:pt idx="5">
                  <c:v>93</c:v>
                </c:pt>
              </c:numCache>
            </c:numRef>
          </c:val>
          <c:smooth val="1"/>
          <c:extLst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4-FA07-4875-A353-E600922465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07762184"/>
        <c:axId val="407762576"/>
      </c:lineChart>
      <c:dateAx>
        <c:axId val="40776218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ysClr val="window" lastClr="FFFFFF">
                  <a:lumMod val="85000"/>
                </a:sysClr>
              </a:solidFill>
              <a:round/>
            </a:ln>
            <a:effectLst/>
          </c:spPr>
        </c:majorGridlines>
        <c:numFmt formatCode="[$-41D]mmm\-yy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600" b="0" i="0" u="none" strike="noStrike" kern="1200" baseline="0" smtId="4294967295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407762576"/>
        <c:crosses val="autoZero"/>
        <c:auto val="0"/>
        <c:lblOffset val="100"/>
        <c:baseTimeUnit val="days"/>
        <c:majorUnit val="1"/>
        <c:majorTimeUnit val="months"/>
        <c:minorUnit val="1"/>
        <c:minorTimeUnit val="months"/>
      </c:dateAx>
      <c:valAx>
        <c:axId val="407762576"/>
        <c:scaling>
          <c:orientation val="minMax"/>
          <c:max val="100"/>
          <c:min val="0"/>
        </c:scaling>
        <c:delete val="0"/>
        <c:axPos val="l"/>
        <c:majorGridlines>
          <c:spPr>
            <a:ln w="9525" cap="flat" cmpd="sng" algn="ctr">
              <a:solidFill>
                <a:sysClr val="window" lastClr="FFFFFF">
                  <a:lumMod val="85000"/>
                </a:sysClr>
              </a:solidFill>
              <a:round/>
            </a:ln>
            <a:effectLst/>
          </c:spPr>
        </c:majorGridlines>
        <c:numFmt formatCode="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 smtId="4294967295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407762184"/>
        <c:crosses val="autoZero"/>
        <c:crossBetween val="midCat"/>
        <c:majorUnit val="33.33"/>
        <c:minorUnit val="10"/>
      </c:valAx>
      <c:spPr>
        <a:noFill/>
        <a:ln w="9525">
          <a:solidFill>
            <a:sysClr val="window" lastClr="FFFFFF">
              <a:lumMod val="85000"/>
            </a:sysClr>
          </a:solidFill>
        </a:ln>
        <a:effectLst/>
      </c:spPr>
    </c:plotArea>
    <c:plotVisOnly val="1"/>
    <c:dispBlanksAs val="span"/>
    <c:showDLblsOverMax val="0"/>
  </c:chart>
  <c:spPr>
    <a:noFill/>
    <a:ln>
      <a:noFill/>
    </a:ln>
    <a:effectLst/>
  </c:spPr>
  <c:txPr>
    <a:bodyPr/>
    <a:lstStyle/>
    <a:p>
      <a:pPr>
        <a:defRPr smtId="4294967295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cs typeface="Arial" panose="020B0604020202020204" pitchFamily="34" charset="0"/>
        </a:defRPr>
      </a:pPr>
      <a:endParaRPr lang="sv-SE"/>
    </a:p>
  </c:txPr>
  <c:externalData r:id="rId4">
    <c:autoUpdate val="0"/>
  </c:externalData>
  <c:userShapes r:id="rId5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6688682436943054"/>
          <c:y val="0"/>
          <c:w val="0.63311314582824707"/>
          <c:h val="1"/>
        </c:manualLayout>
      </c:layout>
      <c:barChart>
        <c:barDir val="bar"/>
        <c:grouping val="clustered"/>
        <c:varyColors val="0"/>
        <c:ser>
          <c:idx val="0"/>
          <c:order val="0"/>
          <c:invertIfNegative val="1"/>
          <c:dPt>
            <c:idx val="0"/>
            <c:invertIfNegative val="1"/>
            <c:bubble3D val="0"/>
            <c:spPr>
              <a:solidFill>
                <a:srgbClr val="54A4E4"/>
              </a:solidFill>
            </c:spPr>
            <c:extLst>
              <c:ext xmlns:c16="http://schemas.microsoft.com/office/drawing/2014/chart" uri="{C3380CC4-5D6E-409C-BE32-E72D297353CC}">
                <c16:uniqueId val="{00000001-1BC4-4AD0-9D56-21EED2D044BC}"/>
              </c:ext>
            </c:extLst>
          </c:dPt>
          <c:dPt>
            <c:idx val="1"/>
            <c:invertIfNegative val="1"/>
            <c:bubble3D val="0"/>
            <c:spPr>
              <a:solidFill>
                <a:srgbClr val="83E7AF"/>
              </a:solidFill>
            </c:spPr>
            <c:extLst>
              <c:ext xmlns:c16="http://schemas.microsoft.com/office/drawing/2014/chart" uri="{C3380CC4-5D6E-409C-BE32-E72D297353CC}">
                <c16:uniqueId val="{00000003-1BC4-4AD0-9D56-21EED2D044BC}"/>
              </c:ext>
            </c:extLst>
          </c:dPt>
          <c:dPt>
            <c:idx val="2"/>
            <c:invertIfNegative val="1"/>
            <c:bubble3D val="0"/>
            <c:spPr>
              <a:solidFill>
                <a:srgbClr val="FFE59F"/>
              </a:solidFill>
            </c:spPr>
            <c:extLst>
              <c:ext xmlns:c16="http://schemas.microsoft.com/office/drawing/2014/chart" uri="{C3380CC4-5D6E-409C-BE32-E72D297353CC}">
                <c16:uniqueId val="{00000005-1BC4-4AD0-9D56-21EED2D044BC}"/>
              </c:ext>
            </c:extLst>
          </c:dPt>
          <c:dPt>
            <c:idx val="3"/>
            <c:invertIfNegative val="1"/>
            <c:bubble3D val="0"/>
            <c:spPr>
              <a:solidFill>
                <a:srgbClr val="FE9D93"/>
              </a:solidFill>
            </c:spPr>
            <c:extLst>
              <c:ext xmlns:c16="http://schemas.microsoft.com/office/drawing/2014/chart" uri="{C3380CC4-5D6E-409C-BE32-E72D297353CC}">
                <c16:uniqueId val="{00000007-1BC4-4AD0-9D56-21EED2D044BC}"/>
              </c:ext>
            </c:extLst>
          </c:dPt>
          <c:dPt>
            <c:idx val="4"/>
            <c:invertIfNegative val="1"/>
            <c:bubble3D val="0"/>
            <c:spPr>
              <a:solidFill>
                <a:srgbClr val="F6F6F6"/>
              </a:solidFill>
            </c:spPr>
            <c:extLst>
              <c:ext xmlns:c16="http://schemas.microsoft.com/office/drawing/2014/chart" uri="{C3380CC4-5D6E-409C-BE32-E72D297353CC}">
                <c16:uniqueId val="{00000009-1BC4-4AD0-9D56-21EED2D044BC}"/>
              </c:ext>
            </c:extLst>
          </c:dPt>
          <c:dLbls>
            <c:dLbl>
              <c:idx val="0"/>
              <c:spPr/>
              <c:txPr>
                <a:bodyPr/>
                <a:lstStyle/>
                <a:p>
                  <a:pPr>
                    <a:defRPr b="1" smtId="4294967295">
                      <a:solidFill>
                        <a:srgbClr val="FFFFFF"/>
                      </a:solidFill>
                    </a:defRPr>
                  </a:pPr>
                  <a:endParaRPr lang="sv-SE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BC4-4AD0-9D56-21EED2D044BC}"/>
                </c:ext>
              </c:extLst>
            </c:dLbl>
            <c:dLbl>
              <c:idx val="1"/>
              <c:spPr/>
              <c:txPr>
                <a:bodyPr/>
                <a:lstStyle/>
                <a:p>
                  <a:pPr>
                    <a:defRPr b="1" smtId="4294967295">
                      <a:solidFill>
                        <a:srgbClr val="FFFFFF"/>
                      </a:solidFill>
                    </a:defRPr>
                  </a:pPr>
                  <a:endParaRPr lang="sv-SE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BC4-4AD0-9D56-21EED2D044BC}"/>
                </c:ext>
              </c:extLst>
            </c:dLbl>
            <c:dLbl>
              <c:idx val="2"/>
              <c:spPr/>
              <c:txPr>
                <a:bodyPr/>
                <a:lstStyle/>
                <a:p>
                  <a:pPr>
                    <a:defRPr b="1" smtId="4294967295">
                      <a:solidFill>
                        <a:srgbClr val="4E5758"/>
                      </a:solidFill>
                    </a:defRPr>
                  </a:pPr>
                  <a:endParaRPr lang="sv-SE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BC4-4AD0-9D56-21EED2D044BC}"/>
                </c:ext>
              </c:extLst>
            </c:dLbl>
            <c:dLbl>
              <c:idx val="3"/>
              <c:spPr/>
              <c:txPr>
                <a:bodyPr/>
                <a:lstStyle/>
                <a:p>
                  <a:pPr>
                    <a:defRPr b="1" smtId="4294967295">
                      <a:solidFill>
                        <a:srgbClr val="4E5758"/>
                      </a:solidFill>
                    </a:defRPr>
                  </a:pPr>
                  <a:endParaRPr lang="sv-SE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BC4-4AD0-9D56-21EED2D044BC}"/>
                </c:ext>
              </c:extLst>
            </c:dLbl>
            <c:dLbl>
              <c:idx val="4"/>
              <c:spPr/>
              <c:txPr>
                <a:bodyPr/>
                <a:lstStyle/>
                <a:p>
                  <a:pPr>
                    <a:defRPr b="1" smtId="4294967295">
                      <a:solidFill>
                        <a:srgbClr val="4E5758"/>
                      </a:solidFill>
                    </a:defRPr>
                  </a:pPr>
                  <a:endParaRPr lang="sv-SE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BC4-4AD0-9D56-21EED2D044BC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Allt är på plats</c:v>
                </c:pt>
                <c:pt idx="1">
                  <c:v>Det fungerar</c:v>
                </c:pt>
                <c:pt idx="2">
                  <c:v>Utrymme för förbättringar</c:v>
                </c:pt>
                <c:pt idx="3">
                  <c:v>Nödvändigt med förbättringar</c:v>
                </c:pt>
                <c:pt idx="4">
                  <c:v>Ingen åsikt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36</c:v>
                </c:pt>
                <c:pt idx="1">
                  <c:v>7</c:v>
                </c:pt>
                <c:pt idx="2">
                  <c:v>1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BC4-4AD0-9D56-21EED2D044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overlap val="100"/>
        <c:axId val="408904376"/>
        <c:axId val="408904768"/>
      </c:barChart>
      <c:catAx>
        <c:axId val="40890437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ysClr val="window" lastClr="FFFFFF">
                <a:lumMod val="85000"/>
              </a:sys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 smtId="4294967295">
                <a:solidFill>
                  <a:schemeClr val="tx1"/>
                </a:solidFill>
                <a:latin typeface="+mj-lt"/>
                <a:ea typeface="Roboto" panose="02000000000000000000" pitchFamily="2" charset="0"/>
                <a:cs typeface="Arial" panose="020B0604020202020204" pitchFamily="34" charset="0"/>
              </a:defRPr>
            </a:pPr>
            <a:endParaRPr lang="sv-SE"/>
          </a:p>
        </c:txPr>
        <c:crossAx val="408904768"/>
        <c:crosses val="autoZero"/>
        <c:auto val="0"/>
        <c:lblAlgn val="ctr"/>
        <c:lblOffset val="100"/>
        <c:noMultiLvlLbl val="0"/>
      </c:catAx>
      <c:valAx>
        <c:axId val="408904768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extTo"/>
        <c:crossAx val="4089043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900" smtId="4294967295">
          <a:latin typeface="Arial" panose="020B0604020202020204" pitchFamily="34" charset="0"/>
          <a:cs typeface="Arial" panose="020B0604020202020204" pitchFamily="34" charset="0"/>
        </a:defRPr>
      </a:pPr>
      <a:endParaRPr lang="sv-SE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731475055217743"/>
          <c:y val="8.2027964293956757E-2"/>
          <c:w val="0.84428179264068604"/>
          <c:h val="0.86696910858154297"/>
        </c:manualLayout>
      </c:layout>
      <c:area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B</c:v>
                </c:pt>
              </c:strCache>
            </c:strRef>
          </c:tx>
          <c:spPr>
            <a:solidFill>
              <a:srgbClr val="FFFFFF">
                <a:lumMod val="95000"/>
                <a:alpha val="50000"/>
              </a:srgbClr>
            </a:solidFill>
            <a:ln>
              <a:noFill/>
            </a:ln>
            <a:effectLst/>
          </c:spPr>
          <c:cat>
            <c:numRef>
              <c:f>Sheet1!$A$2:$A$7</c:f>
              <c:numCache>
                <c:formatCode>m/d/yyyy</c:formatCode>
                <c:ptCount val="6"/>
                <c:pt idx="0">
                  <c:v>43790.25</c:v>
                </c:pt>
                <c:pt idx="1">
                  <c:v>43853.25</c:v>
                </c:pt>
                <c:pt idx="2">
                  <c:v>43895.25</c:v>
                </c:pt>
                <c:pt idx="3">
                  <c:v>43937.208333333299</c:v>
                </c:pt>
                <c:pt idx="4">
                  <c:v>43986.208333333299</c:v>
                </c:pt>
                <c:pt idx="5">
                  <c:v>44070.291666666701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0">
                  <c:v>93</c:v>
                </c:pt>
                <c:pt idx="1">
                  <c:v>92</c:v>
                </c:pt>
                <c:pt idx="2">
                  <c:v>95</c:v>
                </c:pt>
                <c:pt idx="3">
                  <c:v>93</c:v>
                </c:pt>
                <c:pt idx="4">
                  <c:v>95</c:v>
                </c:pt>
                <c:pt idx="5">
                  <c:v>93</c:v>
                </c:pt>
              </c:numCache>
            </c:numRef>
          </c:val>
          <c:extLst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0-FA07-4875-A353-E600922465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08905552"/>
        <c:axId val="408905944"/>
      </c:areaChart>
      <c:lineChart>
        <c:grouping val="standard"/>
        <c:varyColors val="0"/>
        <c:ser>
          <c:idx val="3"/>
          <c:order val="1"/>
          <c:tx>
            <c:strRef>
              <c:f>Sheet1!$E$1</c:f>
              <c:strCache>
                <c:ptCount val="1"/>
                <c:pt idx="0">
                  <c:v>E</c:v>
                </c:pt>
              </c:strCache>
            </c:strRef>
          </c:tx>
          <c:spPr>
            <a:ln w="19050" cap="rnd">
              <a:solidFill>
                <a:sysClr val="window" lastClr="FFFFFF">
                  <a:lumMod val="75000"/>
                </a:sysClr>
              </a:solidFill>
              <a:prstDash val="dash"/>
              <a:round/>
            </a:ln>
            <a:effectLst/>
          </c:spPr>
          <c:marker>
            <c:symbol val="circle"/>
            <c:size val="7"/>
            <c:spPr>
              <a:solidFill>
                <a:sysClr val="window" lastClr="FFFFFF"/>
              </a:solidFill>
              <a:ln w="19050">
                <a:solidFill>
                  <a:sysClr val="window" lastClr="FFFFFF">
                    <a:lumMod val="75000"/>
                  </a:sysClr>
                </a:solidFill>
              </a:ln>
              <a:effectLst/>
            </c:spPr>
          </c:marker>
          <c:cat>
            <c:numRef>
              <c:f>Sheet1!$A$2:$A$7</c:f>
              <c:numCache>
                <c:formatCode>m/d/yyyy</c:formatCode>
                <c:ptCount val="6"/>
                <c:pt idx="0">
                  <c:v>43790.25</c:v>
                </c:pt>
                <c:pt idx="1">
                  <c:v>43853.25</c:v>
                </c:pt>
                <c:pt idx="2">
                  <c:v>43895.25</c:v>
                </c:pt>
                <c:pt idx="3">
                  <c:v>43937.208333333299</c:v>
                </c:pt>
                <c:pt idx="4">
                  <c:v>43986.208333333299</c:v>
                </c:pt>
                <c:pt idx="5">
                  <c:v>44070.291666666701</c:v>
                </c:pt>
              </c:numCache>
            </c:numRef>
          </c:cat>
          <c:val>
            <c:numRef>
              <c:f>Sheet1!$C$2:$C$7</c:f>
              <c:numCache>
                <c:formatCode>General</c:formatCode>
                <c:ptCount val="6"/>
                <c:pt idx="0">
                  <c:v>73</c:v>
                </c:pt>
                <c:pt idx="1">
                  <c:v>70</c:v>
                </c:pt>
                <c:pt idx="2">
                  <c:v>72</c:v>
                </c:pt>
                <c:pt idx="3">
                  <c:v>71</c:v>
                </c:pt>
                <c:pt idx="4">
                  <c:v>72</c:v>
                </c:pt>
                <c:pt idx="5">
                  <c:v>73</c:v>
                </c:pt>
              </c:numCache>
            </c:numRef>
          </c:val>
          <c:smooth val="0"/>
          <c:extLst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1-FA07-4875-A353-E600922465A5}"/>
            </c:ext>
          </c:extLst>
        </c:ser>
        <c:ser>
          <c:idx val="0"/>
          <c:order val="2"/>
          <c:tx>
            <c:strRef>
              <c:f>Sheet1!$C$1</c:f>
              <c:strCache>
                <c:ptCount val="1"/>
                <c:pt idx="0">
                  <c:v>C</c:v>
                </c:pt>
              </c:strCache>
            </c:strRef>
          </c:tx>
          <c:spPr>
            <a:ln w="19050" cap="rnd">
              <a:solidFill>
                <a:srgbClr val="4D4D4D"/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rgbClr val="FAFAFA"/>
              </a:solidFill>
              <a:ln w="19050">
                <a:solidFill>
                  <a:srgbClr val="4D4D4D"/>
                </a:solidFill>
              </a:ln>
              <a:effectLst/>
            </c:spPr>
          </c:marker>
          <c:cat>
            <c:numRef>
              <c:f>Sheet1!$A$2:$A$7</c:f>
              <c:numCache>
                <c:formatCode>m/d/yyyy</c:formatCode>
                <c:ptCount val="6"/>
                <c:pt idx="0">
                  <c:v>43790.25</c:v>
                </c:pt>
                <c:pt idx="1">
                  <c:v>43853.25</c:v>
                </c:pt>
                <c:pt idx="2">
                  <c:v>43895.25</c:v>
                </c:pt>
                <c:pt idx="3">
                  <c:v>43937.208333333299</c:v>
                </c:pt>
                <c:pt idx="4">
                  <c:v>43986.208333333299</c:v>
                </c:pt>
                <c:pt idx="5">
                  <c:v>44070.291666666701</c:v>
                </c:pt>
              </c:numCache>
            </c:numRef>
          </c:cat>
          <c:val>
            <c:numRef>
              <c:f>Sheet1!$D$2:$D$7</c:f>
              <c:numCache>
                <c:formatCode>General</c:formatCode>
                <c:ptCount val="6"/>
                <c:pt idx="0">
                  <c:v>93</c:v>
                </c:pt>
                <c:pt idx="1">
                  <c:v>92</c:v>
                </c:pt>
                <c:pt idx="2">
                  <c:v>95</c:v>
                </c:pt>
                <c:pt idx="3">
                  <c:v>93</c:v>
                </c:pt>
                <c:pt idx="4">
                  <c:v>95</c:v>
                </c:pt>
                <c:pt idx="5">
                  <c:v>93</c:v>
                </c:pt>
              </c:numCache>
            </c:numRef>
          </c:val>
          <c:smooth val="0"/>
          <c:extLst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2-FA07-4875-A353-E600922465A5}"/>
            </c:ext>
          </c:extLst>
        </c:ser>
        <c:ser>
          <c:idx val="2"/>
          <c:order val="3"/>
          <c:tx>
            <c:strRef>
              <c:f>Sheet1!$D$1</c:f>
              <c:strCache>
                <c:ptCount val="1"/>
                <c:pt idx="0">
                  <c:v>D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10"/>
            <c:spPr>
              <a:solidFill>
                <a:srgbClr val="4A4A49"/>
              </a:solidFill>
              <a:ln w="25400">
                <a:solidFill>
                  <a:schemeClr val="bg1"/>
                </a:solidFill>
              </a:ln>
              <a:effectLst/>
            </c:spPr>
          </c:marker>
          <c:dLbls>
            <c:dLbl>
              <c:idx val="0"/>
              <c:spPr>
                <a:solidFill>
                  <a:srgbClr val="FFFFFF"/>
                </a:solidFill>
                <a:ln w="19050">
                  <a:solidFill>
                    <a:srgbClr val="4A4A49"/>
                  </a:solidFill>
                </a:ln>
                <a:effectLst/>
              </c:spPr>
              <c:txPr>
                <a:bodyPr rot="0" spcFirstLastPara="1" vertOverflow="overflow" horzOverflow="overflow" vert="horz" wrap="none" lIns="36000" tIns="36000" rIns="36000" bIns="36000" anchor="ctr" anchorCtr="1">
                  <a:spAutoFit/>
                </a:bodyPr>
                <a:lstStyle/>
                <a:p>
                  <a:pPr>
                    <a:defRPr sz="1000" b="0" i="0" u="none" strike="noStrike" kern="1200" baseline="0" smtId="4294967295">
                      <a:solidFill>
                        <a:srgbClr val="4A4A49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sv-SE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93AB-44DA-95FB-EFC740B76C52}"/>
                </c:ext>
              </c:extLst>
            </c:dLbl>
            <c:dLbl>
              <c:idx val="1"/>
              <c:spPr>
                <a:solidFill>
                  <a:srgbClr val="FFFFFF"/>
                </a:solidFill>
                <a:ln w="19050">
                  <a:solidFill>
                    <a:srgbClr val="4A4A49"/>
                  </a:solidFill>
                </a:ln>
                <a:effectLst/>
              </c:spPr>
              <c:txPr>
                <a:bodyPr rot="0" spcFirstLastPara="1" vertOverflow="overflow" horzOverflow="overflow" vert="horz" wrap="none" lIns="36000" tIns="36000" rIns="36000" bIns="36000" anchor="ctr" anchorCtr="1">
                  <a:spAutoFit/>
                </a:bodyPr>
                <a:lstStyle/>
                <a:p>
                  <a:pPr>
                    <a:defRPr sz="1000" b="0" i="0" u="none" strike="noStrike" kern="1200" baseline="0" smtId="4294967295">
                      <a:solidFill>
                        <a:srgbClr val="4A4A49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sv-SE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93AB-44DA-95FB-EFC740B76C52}"/>
                </c:ext>
              </c:extLst>
            </c:dLbl>
            <c:dLbl>
              <c:idx val="2"/>
              <c:spPr>
                <a:solidFill>
                  <a:srgbClr val="FFFFFF"/>
                </a:solidFill>
                <a:ln w="19050">
                  <a:solidFill>
                    <a:srgbClr val="4A4A49"/>
                  </a:solidFill>
                </a:ln>
                <a:effectLst/>
              </c:spPr>
              <c:txPr>
                <a:bodyPr rot="0" spcFirstLastPara="1" vertOverflow="overflow" horzOverflow="overflow" vert="horz" wrap="none" lIns="36000" tIns="36000" rIns="36000" bIns="36000" anchor="ctr" anchorCtr="1">
                  <a:spAutoFit/>
                </a:bodyPr>
                <a:lstStyle/>
                <a:p>
                  <a:pPr>
                    <a:defRPr sz="1000" b="0" i="0" u="none" strike="noStrike" kern="1200" baseline="0" smtId="4294967295">
                      <a:solidFill>
                        <a:srgbClr val="4A4A49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sv-SE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93AB-44DA-95FB-EFC740B76C52}"/>
                </c:ext>
              </c:extLst>
            </c:dLbl>
            <c:dLbl>
              <c:idx val="3"/>
              <c:spPr>
                <a:solidFill>
                  <a:srgbClr val="FFFFFF"/>
                </a:solidFill>
                <a:ln w="19050">
                  <a:solidFill>
                    <a:srgbClr val="4A4A49"/>
                  </a:solidFill>
                </a:ln>
                <a:effectLst/>
              </c:spPr>
              <c:txPr>
                <a:bodyPr rot="0" spcFirstLastPara="1" vertOverflow="overflow" horzOverflow="overflow" vert="horz" wrap="none" lIns="36000" tIns="36000" rIns="36000" bIns="36000" anchor="ctr" anchorCtr="1">
                  <a:spAutoFit/>
                </a:bodyPr>
                <a:lstStyle/>
                <a:p>
                  <a:pPr>
                    <a:defRPr sz="1000" b="0" i="0" u="none" strike="noStrike" kern="1200" baseline="0" smtId="4294967295">
                      <a:solidFill>
                        <a:srgbClr val="4A4A49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sv-SE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93AB-44DA-95FB-EFC740B76C52}"/>
                </c:ext>
              </c:extLst>
            </c:dLbl>
            <c:dLbl>
              <c:idx val="4"/>
              <c:spPr>
                <a:solidFill>
                  <a:srgbClr val="FFFFFF"/>
                </a:solidFill>
                <a:ln w="19050">
                  <a:solidFill>
                    <a:srgbClr val="4A4A49"/>
                  </a:solidFill>
                </a:ln>
                <a:effectLst/>
              </c:spPr>
              <c:txPr>
                <a:bodyPr rot="0" spcFirstLastPara="1" vertOverflow="overflow" horzOverflow="overflow" vert="horz" wrap="none" lIns="36000" tIns="36000" rIns="36000" bIns="36000" anchor="ctr" anchorCtr="1">
                  <a:spAutoFit/>
                </a:bodyPr>
                <a:lstStyle/>
                <a:p>
                  <a:pPr>
                    <a:defRPr sz="1000" b="0" i="0" u="none" strike="noStrike" kern="1200" baseline="0" smtId="4294967295">
                      <a:solidFill>
                        <a:srgbClr val="4A4A49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sv-SE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93AB-44DA-95FB-EFC740B76C52}"/>
                </c:ext>
              </c:extLst>
            </c:dLbl>
            <c:dLbl>
              <c:idx val="5"/>
              <c:spPr>
                <a:solidFill>
                  <a:srgbClr val="FFFFFF"/>
                </a:solidFill>
                <a:ln w="19050">
                  <a:solidFill>
                    <a:srgbClr val="4A4A49"/>
                  </a:solidFill>
                </a:ln>
                <a:effectLst/>
              </c:spPr>
              <c:txPr>
                <a:bodyPr rot="0" spcFirstLastPara="1" vertOverflow="overflow" horzOverflow="overflow" vert="horz" wrap="none" lIns="36000" tIns="36000" rIns="36000" bIns="36000" anchor="ctr" anchorCtr="1">
                  <a:spAutoFit/>
                </a:bodyPr>
                <a:lstStyle/>
                <a:p>
                  <a:pPr>
                    <a:defRPr sz="1000" b="0" i="0" u="none" strike="noStrike" kern="1200" baseline="0" smtId="4294967295">
                      <a:solidFill>
                        <a:srgbClr val="4A4A49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sv-SE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5-93AB-44DA-95FB-EFC740B76C52}"/>
                </c:ext>
              </c:extLst>
            </c:dLbl>
            <c:spPr>
              <a:solidFill>
                <a:srgbClr val="FFFFFF"/>
              </a:solidFill>
              <a:ln w="19050">
                <a:solidFill>
                  <a:srgbClr val="4A4A49"/>
                </a:solidFill>
              </a:ln>
              <a:effectLst/>
            </c:spPr>
            <c:txPr>
              <a:bodyPr rot="0" spcFirstLastPara="1" vertOverflow="overflow" horzOverflow="overflow" vert="horz" wrap="none" lIns="36000" tIns="36000" rIns="36000" bIns="36000" anchor="ctr" anchorCtr="1">
                <a:spAutoFit/>
              </a:bodyPr>
              <a:lstStyle/>
              <a:p>
                <a:pPr>
                  <a:defRPr sz="1000" b="1" i="0" u="none" strike="noStrike" kern="1200" baseline="0" smtId="4294967295">
                    <a:solidFill>
                      <a:srgbClr val="4A4A49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sv-SE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Sheet1!$A$2:$A$7</c:f>
              <c:numCache>
                <c:formatCode>m/d/yyyy</c:formatCode>
                <c:ptCount val="6"/>
                <c:pt idx="0">
                  <c:v>43790.25</c:v>
                </c:pt>
                <c:pt idx="1">
                  <c:v>43853.25</c:v>
                </c:pt>
                <c:pt idx="2">
                  <c:v>43895.25</c:v>
                </c:pt>
                <c:pt idx="3">
                  <c:v>43937.208333333299</c:v>
                </c:pt>
                <c:pt idx="4">
                  <c:v>43986.208333333299</c:v>
                </c:pt>
                <c:pt idx="5">
                  <c:v>44070.291666666701</c:v>
                </c:pt>
              </c:numCache>
            </c:numRef>
          </c:cat>
          <c:val>
            <c:numRef>
              <c:f>Sheet1!$E$2:$E$7</c:f>
              <c:numCache>
                <c:formatCode>General</c:formatCode>
                <c:ptCount val="6"/>
                <c:pt idx="5">
                  <c:v>93</c:v>
                </c:pt>
              </c:numCache>
            </c:numRef>
          </c:val>
          <c:smooth val="1"/>
          <c:extLst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4-FA07-4875-A353-E600922465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08905552"/>
        <c:axId val="408905944"/>
      </c:lineChart>
      <c:dateAx>
        <c:axId val="4089055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ysClr val="window" lastClr="FFFFFF">
                  <a:lumMod val="85000"/>
                </a:sysClr>
              </a:solidFill>
              <a:round/>
            </a:ln>
            <a:effectLst/>
          </c:spPr>
        </c:majorGridlines>
        <c:numFmt formatCode="[$-41D]mmm\-yy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600" b="0" i="0" u="none" strike="noStrike" kern="1200" baseline="0" smtId="4294967295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408905944"/>
        <c:crosses val="autoZero"/>
        <c:auto val="0"/>
        <c:lblOffset val="100"/>
        <c:baseTimeUnit val="days"/>
        <c:majorUnit val="1"/>
        <c:majorTimeUnit val="months"/>
        <c:minorUnit val="1"/>
        <c:minorTimeUnit val="months"/>
      </c:dateAx>
      <c:valAx>
        <c:axId val="408905944"/>
        <c:scaling>
          <c:orientation val="minMax"/>
          <c:max val="100"/>
          <c:min val="0"/>
        </c:scaling>
        <c:delete val="0"/>
        <c:axPos val="l"/>
        <c:majorGridlines>
          <c:spPr>
            <a:ln w="9525" cap="flat" cmpd="sng" algn="ctr">
              <a:solidFill>
                <a:sysClr val="window" lastClr="FFFFFF">
                  <a:lumMod val="85000"/>
                </a:sysClr>
              </a:solidFill>
              <a:round/>
            </a:ln>
            <a:effectLst/>
          </c:spPr>
        </c:majorGridlines>
        <c:numFmt formatCode="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 smtId="4294967295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408905552"/>
        <c:crosses val="autoZero"/>
        <c:crossBetween val="midCat"/>
        <c:majorUnit val="33.33"/>
        <c:minorUnit val="10"/>
      </c:valAx>
      <c:spPr>
        <a:noFill/>
        <a:ln w="9525">
          <a:solidFill>
            <a:sysClr val="window" lastClr="FFFFFF">
              <a:lumMod val="85000"/>
            </a:sysClr>
          </a:solidFill>
        </a:ln>
        <a:effectLst/>
      </c:spPr>
    </c:plotArea>
    <c:plotVisOnly val="1"/>
    <c:dispBlanksAs val="span"/>
    <c:showDLblsOverMax val="0"/>
  </c:chart>
  <c:spPr>
    <a:noFill/>
    <a:ln>
      <a:noFill/>
    </a:ln>
    <a:effectLst/>
  </c:spPr>
  <c:txPr>
    <a:bodyPr/>
    <a:lstStyle/>
    <a:p>
      <a:pPr>
        <a:defRPr smtId="4294967295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cs typeface="Arial" panose="020B0604020202020204" pitchFamily="34" charset="0"/>
        </a:defRPr>
      </a:pPr>
      <a:endParaRPr lang="sv-SE"/>
    </a:p>
  </c:txPr>
  <c:externalData r:id="rId4">
    <c:autoUpdate val="0"/>
  </c:externalData>
  <c:userShapes r:id="rId5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6688682436943054"/>
          <c:y val="0"/>
          <c:w val="0.63311314582824707"/>
          <c:h val="1"/>
        </c:manualLayout>
      </c:layout>
      <c:barChart>
        <c:barDir val="bar"/>
        <c:grouping val="clustered"/>
        <c:varyColors val="0"/>
        <c:ser>
          <c:idx val="0"/>
          <c:order val="0"/>
          <c:invertIfNegative val="1"/>
          <c:dPt>
            <c:idx val="0"/>
            <c:invertIfNegative val="1"/>
            <c:bubble3D val="0"/>
            <c:spPr>
              <a:solidFill>
                <a:srgbClr val="54A4E4"/>
              </a:solidFill>
            </c:spPr>
            <c:extLst>
              <c:ext xmlns:c16="http://schemas.microsoft.com/office/drawing/2014/chart" uri="{C3380CC4-5D6E-409C-BE32-E72D297353CC}">
                <c16:uniqueId val="{00000001-D8CD-47AC-840F-4CE75DD1E76F}"/>
              </c:ext>
            </c:extLst>
          </c:dPt>
          <c:dPt>
            <c:idx val="1"/>
            <c:invertIfNegative val="1"/>
            <c:bubble3D val="0"/>
            <c:spPr>
              <a:solidFill>
                <a:srgbClr val="83E7AF"/>
              </a:solidFill>
            </c:spPr>
            <c:extLst>
              <c:ext xmlns:c16="http://schemas.microsoft.com/office/drawing/2014/chart" uri="{C3380CC4-5D6E-409C-BE32-E72D297353CC}">
                <c16:uniqueId val="{00000003-D8CD-47AC-840F-4CE75DD1E76F}"/>
              </c:ext>
            </c:extLst>
          </c:dPt>
          <c:dPt>
            <c:idx val="2"/>
            <c:invertIfNegative val="1"/>
            <c:bubble3D val="0"/>
            <c:spPr>
              <a:solidFill>
                <a:srgbClr val="FFE59F"/>
              </a:solidFill>
            </c:spPr>
            <c:extLst>
              <c:ext xmlns:c16="http://schemas.microsoft.com/office/drawing/2014/chart" uri="{C3380CC4-5D6E-409C-BE32-E72D297353CC}">
                <c16:uniqueId val="{00000005-D8CD-47AC-840F-4CE75DD1E76F}"/>
              </c:ext>
            </c:extLst>
          </c:dPt>
          <c:dPt>
            <c:idx val="3"/>
            <c:invertIfNegative val="1"/>
            <c:bubble3D val="0"/>
            <c:spPr>
              <a:solidFill>
                <a:srgbClr val="FE9D93"/>
              </a:solidFill>
            </c:spPr>
            <c:extLst>
              <c:ext xmlns:c16="http://schemas.microsoft.com/office/drawing/2014/chart" uri="{C3380CC4-5D6E-409C-BE32-E72D297353CC}">
                <c16:uniqueId val="{00000007-D8CD-47AC-840F-4CE75DD1E76F}"/>
              </c:ext>
            </c:extLst>
          </c:dPt>
          <c:dPt>
            <c:idx val="4"/>
            <c:invertIfNegative val="1"/>
            <c:bubble3D val="0"/>
            <c:spPr>
              <a:solidFill>
                <a:srgbClr val="F6F6F6"/>
              </a:solidFill>
            </c:spPr>
            <c:extLst>
              <c:ext xmlns:c16="http://schemas.microsoft.com/office/drawing/2014/chart" uri="{C3380CC4-5D6E-409C-BE32-E72D297353CC}">
                <c16:uniqueId val="{00000009-D8CD-47AC-840F-4CE75DD1E76F}"/>
              </c:ext>
            </c:extLst>
          </c:dPt>
          <c:dLbls>
            <c:dLbl>
              <c:idx val="0"/>
              <c:spPr/>
              <c:txPr>
                <a:bodyPr/>
                <a:lstStyle/>
                <a:p>
                  <a:pPr>
                    <a:defRPr b="1" smtId="4294967295">
                      <a:solidFill>
                        <a:srgbClr val="FFFFFF"/>
                      </a:solidFill>
                    </a:defRPr>
                  </a:pPr>
                  <a:endParaRPr lang="sv-SE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8CD-47AC-840F-4CE75DD1E76F}"/>
                </c:ext>
              </c:extLst>
            </c:dLbl>
            <c:dLbl>
              <c:idx val="1"/>
              <c:spPr/>
              <c:txPr>
                <a:bodyPr/>
                <a:lstStyle/>
                <a:p>
                  <a:pPr>
                    <a:defRPr b="1" smtId="4294967295">
                      <a:solidFill>
                        <a:srgbClr val="FFFFFF"/>
                      </a:solidFill>
                    </a:defRPr>
                  </a:pPr>
                  <a:endParaRPr lang="sv-SE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8CD-47AC-840F-4CE75DD1E76F}"/>
                </c:ext>
              </c:extLst>
            </c:dLbl>
            <c:dLbl>
              <c:idx val="2"/>
              <c:spPr/>
              <c:txPr>
                <a:bodyPr/>
                <a:lstStyle/>
                <a:p>
                  <a:pPr>
                    <a:defRPr b="1" smtId="4294967295">
                      <a:solidFill>
                        <a:srgbClr val="4E5758"/>
                      </a:solidFill>
                    </a:defRPr>
                  </a:pPr>
                  <a:endParaRPr lang="sv-SE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8CD-47AC-840F-4CE75DD1E76F}"/>
                </c:ext>
              </c:extLst>
            </c:dLbl>
            <c:dLbl>
              <c:idx val="3"/>
              <c:spPr/>
              <c:txPr>
                <a:bodyPr/>
                <a:lstStyle/>
                <a:p>
                  <a:pPr>
                    <a:defRPr b="1" smtId="4294967295">
                      <a:solidFill>
                        <a:srgbClr val="4E5758"/>
                      </a:solidFill>
                    </a:defRPr>
                  </a:pPr>
                  <a:endParaRPr lang="sv-SE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8CD-47AC-840F-4CE75DD1E76F}"/>
                </c:ext>
              </c:extLst>
            </c:dLbl>
            <c:dLbl>
              <c:idx val="4"/>
              <c:spPr/>
              <c:txPr>
                <a:bodyPr/>
                <a:lstStyle/>
                <a:p>
                  <a:pPr>
                    <a:defRPr b="1" smtId="4294967295">
                      <a:solidFill>
                        <a:srgbClr val="4E5758"/>
                      </a:solidFill>
                    </a:defRPr>
                  </a:pPr>
                  <a:endParaRPr lang="sv-SE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8CD-47AC-840F-4CE75DD1E76F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Det är OK</c:v>
                </c:pt>
                <c:pt idx="1">
                  <c:v>Lite stressigt</c:v>
                </c:pt>
                <c:pt idx="2">
                  <c:v>Det är kämpigt</c:v>
                </c:pt>
                <c:pt idx="3">
                  <c:v>Situationen är ohållbar</c:v>
                </c:pt>
                <c:pt idx="4">
                  <c:v>Ingen åsikt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34</c:v>
                </c:pt>
                <c:pt idx="1">
                  <c:v>9</c:v>
                </c:pt>
                <c:pt idx="2">
                  <c:v>1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8CD-47AC-840F-4CE75DD1E7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overlap val="100"/>
        <c:axId val="408907120"/>
        <c:axId val="408176456"/>
      </c:barChart>
      <c:catAx>
        <c:axId val="40890712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ysClr val="window" lastClr="FFFFFF">
                <a:lumMod val="85000"/>
              </a:sys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 smtId="4294967295">
                <a:solidFill>
                  <a:schemeClr val="tx1"/>
                </a:solidFill>
                <a:latin typeface="+mj-lt"/>
                <a:ea typeface="Roboto" panose="02000000000000000000" pitchFamily="2" charset="0"/>
                <a:cs typeface="Arial" panose="020B0604020202020204" pitchFamily="34" charset="0"/>
              </a:defRPr>
            </a:pPr>
            <a:endParaRPr lang="sv-SE"/>
          </a:p>
        </c:txPr>
        <c:crossAx val="408176456"/>
        <c:crosses val="autoZero"/>
        <c:auto val="0"/>
        <c:lblAlgn val="ctr"/>
        <c:lblOffset val="100"/>
        <c:noMultiLvlLbl val="0"/>
      </c:catAx>
      <c:valAx>
        <c:axId val="408176456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extTo"/>
        <c:crossAx val="4089071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900" smtId="4294967295">
          <a:latin typeface="Arial" panose="020B0604020202020204" pitchFamily="34" charset="0"/>
          <a:cs typeface="Arial" panose="020B0604020202020204" pitchFamily="34" charset="0"/>
        </a:defRPr>
      </a:pPr>
      <a:endParaRPr lang="sv-SE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731475055217743"/>
          <c:y val="8.2027964293956757E-2"/>
          <c:w val="0.84428179264068604"/>
          <c:h val="0.86696910858154297"/>
        </c:manualLayout>
      </c:layout>
      <c:area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B</c:v>
                </c:pt>
              </c:strCache>
            </c:strRef>
          </c:tx>
          <c:spPr>
            <a:solidFill>
              <a:srgbClr val="FFFFFF">
                <a:lumMod val="95000"/>
                <a:alpha val="50000"/>
              </a:srgbClr>
            </a:solidFill>
            <a:ln>
              <a:noFill/>
            </a:ln>
            <a:effectLst/>
          </c:spPr>
          <c:cat>
            <c:numRef>
              <c:f>Sheet1!$A$2:$A$7</c:f>
              <c:numCache>
                <c:formatCode>m/d/yyyy</c:formatCode>
                <c:ptCount val="6"/>
                <c:pt idx="0">
                  <c:v>43790.25</c:v>
                </c:pt>
                <c:pt idx="1">
                  <c:v>43853.25</c:v>
                </c:pt>
                <c:pt idx="2">
                  <c:v>43895.25</c:v>
                </c:pt>
                <c:pt idx="3">
                  <c:v>43937.208333333299</c:v>
                </c:pt>
                <c:pt idx="4">
                  <c:v>43986.208333333299</c:v>
                </c:pt>
                <c:pt idx="5">
                  <c:v>44070.291666666701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0">
                  <c:v>93</c:v>
                </c:pt>
                <c:pt idx="1">
                  <c:v>91</c:v>
                </c:pt>
                <c:pt idx="2">
                  <c:v>95</c:v>
                </c:pt>
                <c:pt idx="3">
                  <c:v>95</c:v>
                </c:pt>
                <c:pt idx="4">
                  <c:v>94</c:v>
                </c:pt>
                <c:pt idx="5">
                  <c:v>92</c:v>
                </c:pt>
              </c:numCache>
            </c:numRef>
          </c:val>
          <c:extLst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0-FA07-4875-A353-E600922465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08177240"/>
        <c:axId val="408177632"/>
      </c:areaChart>
      <c:lineChart>
        <c:grouping val="standard"/>
        <c:varyColors val="0"/>
        <c:ser>
          <c:idx val="3"/>
          <c:order val="1"/>
          <c:tx>
            <c:strRef>
              <c:f>Sheet1!$E$1</c:f>
              <c:strCache>
                <c:ptCount val="1"/>
                <c:pt idx="0">
                  <c:v>E</c:v>
                </c:pt>
              </c:strCache>
            </c:strRef>
          </c:tx>
          <c:spPr>
            <a:ln w="19050" cap="rnd">
              <a:solidFill>
                <a:sysClr val="window" lastClr="FFFFFF">
                  <a:lumMod val="75000"/>
                </a:sysClr>
              </a:solidFill>
              <a:prstDash val="dash"/>
              <a:round/>
            </a:ln>
            <a:effectLst/>
          </c:spPr>
          <c:marker>
            <c:symbol val="circle"/>
            <c:size val="7"/>
            <c:spPr>
              <a:solidFill>
                <a:sysClr val="window" lastClr="FFFFFF"/>
              </a:solidFill>
              <a:ln w="19050">
                <a:solidFill>
                  <a:sysClr val="window" lastClr="FFFFFF">
                    <a:lumMod val="75000"/>
                  </a:sysClr>
                </a:solidFill>
              </a:ln>
              <a:effectLst/>
            </c:spPr>
          </c:marker>
          <c:cat>
            <c:numRef>
              <c:f>Sheet1!$A$2:$A$7</c:f>
              <c:numCache>
                <c:formatCode>m/d/yyyy</c:formatCode>
                <c:ptCount val="6"/>
                <c:pt idx="0">
                  <c:v>43790.25</c:v>
                </c:pt>
                <c:pt idx="1">
                  <c:v>43853.25</c:v>
                </c:pt>
                <c:pt idx="2">
                  <c:v>43895.25</c:v>
                </c:pt>
                <c:pt idx="3">
                  <c:v>43937.208333333299</c:v>
                </c:pt>
                <c:pt idx="4">
                  <c:v>43986.208333333299</c:v>
                </c:pt>
                <c:pt idx="5">
                  <c:v>44070.291666666701</c:v>
                </c:pt>
              </c:numCache>
            </c:numRef>
          </c:cat>
          <c:val>
            <c:numRef>
              <c:f>Sheet1!$C$2:$C$7</c:f>
              <c:numCache>
                <c:formatCode>General</c:formatCode>
                <c:ptCount val="6"/>
                <c:pt idx="0">
                  <c:v>77</c:v>
                </c:pt>
                <c:pt idx="1">
                  <c:v>77</c:v>
                </c:pt>
                <c:pt idx="2">
                  <c:v>79</c:v>
                </c:pt>
                <c:pt idx="3">
                  <c:v>79</c:v>
                </c:pt>
                <c:pt idx="4">
                  <c:v>79</c:v>
                </c:pt>
                <c:pt idx="5">
                  <c:v>79</c:v>
                </c:pt>
              </c:numCache>
            </c:numRef>
          </c:val>
          <c:smooth val="0"/>
          <c:extLst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1-FA07-4875-A353-E600922465A5}"/>
            </c:ext>
          </c:extLst>
        </c:ser>
        <c:ser>
          <c:idx val="0"/>
          <c:order val="2"/>
          <c:tx>
            <c:strRef>
              <c:f>Sheet1!$C$1</c:f>
              <c:strCache>
                <c:ptCount val="1"/>
                <c:pt idx="0">
                  <c:v>C</c:v>
                </c:pt>
              </c:strCache>
            </c:strRef>
          </c:tx>
          <c:spPr>
            <a:ln w="19050" cap="rnd">
              <a:solidFill>
                <a:srgbClr val="4D4D4D"/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rgbClr val="FAFAFA"/>
              </a:solidFill>
              <a:ln w="19050">
                <a:solidFill>
                  <a:srgbClr val="4D4D4D"/>
                </a:solidFill>
              </a:ln>
              <a:effectLst/>
            </c:spPr>
          </c:marker>
          <c:cat>
            <c:numRef>
              <c:f>Sheet1!$A$2:$A$7</c:f>
              <c:numCache>
                <c:formatCode>m/d/yyyy</c:formatCode>
                <c:ptCount val="6"/>
                <c:pt idx="0">
                  <c:v>43790.25</c:v>
                </c:pt>
                <c:pt idx="1">
                  <c:v>43853.25</c:v>
                </c:pt>
                <c:pt idx="2">
                  <c:v>43895.25</c:v>
                </c:pt>
                <c:pt idx="3">
                  <c:v>43937.208333333299</c:v>
                </c:pt>
                <c:pt idx="4">
                  <c:v>43986.208333333299</c:v>
                </c:pt>
                <c:pt idx="5">
                  <c:v>44070.291666666701</c:v>
                </c:pt>
              </c:numCache>
            </c:numRef>
          </c:cat>
          <c:val>
            <c:numRef>
              <c:f>Sheet1!$D$2:$D$7</c:f>
              <c:numCache>
                <c:formatCode>General</c:formatCode>
                <c:ptCount val="6"/>
                <c:pt idx="0">
                  <c:v>93</c:v>
                </c:pt>
                <c:pt idx="1">
                  <c:v>91</c:v>
                </c:pt>
                <c:pt idx="2">
                  <c:v>95</c:v>
                </c:pt>
                <c:pt idx="3">
                  <c:v>95</c:v>
                </c:pt>
                <c:pt idx="4">
                  <c:v>94</c:v>
                </c:pt>
                <c:pt idx="5">
                  <c:v>92</c:v>
                </c:pt>
              </c:numCache>
            </c:numRef>
          </c:val>
          <c:smooth val="0"/>
          <c:extLst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2-FA07-4875-A353-E600922465A5}"/>
            </c:ext>
          </c:extLst>
        </c:ser>
        <c:ser>
          <c:idx val="2"/>
          <c:order val="3"/>
          <c:tx>
            <c:strRef>
              <c:f>Sheet1!$D$1</c:f>
              <c:strCache>
                <c:ptCount val="1"/>
                <c:pt idx="0">
                  <c:v>D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10"/>
            <c:spPr>
              <a:solidFill>
                <a:srgbClr val="4A4A49"/>
              </a:solidFill>
              <a:ln w="25400">
                <a:solidFill>
                  <a:schemeClr val="bg1"/>
                </a:solidFill>
              </a:ln>
              <a:effectLst/>
            </c:spPr>
          </c:marker>
          <c:dLbls>
            <c:dLbl>
              <c:idx val="0"/>
              <c:spPr>
                <a:solidFill>
                  <a:srgbClr val="FFFFFF"/>
                </a:solidFill>
                <a:ln w="19050">
                  <a:solidFill>
                    <a:srgbClr val="4A4A49"/>
                  </a:solidFill>
                </a:ln>
                <a:effectLst/>
              </c:spPr>
              <c:txPr>
                <a:bodyPr rot="0" spcFirstLastPara="1" vertOverflow="overflow" horzOverflow="overflow" vert="horz" wrap="none" lIns="36000" tIns="36000" rIns="36000" bIns="36000" anchor="ctr" anchorCtr="1">
                  <a:spAutoFit/>
                </a:bodyPr>
                <a:lstStyle/>
                <a:p>
                  <a:pPr>
                    <a:defRPr sz="1000" b="0" i="0" u="none" strike="noStrike" kern="1200" baseline="0" smtId="4294967295">
                      <a:solidFill>
                        <a:srgbClr val="4A4A49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sv-SE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1A06-45B4-9969-7012869EC133}"/>
                </c:ext>
              </c:extLst>
            </c:dLbl>
            <c:dLbl>
              <c:idx val="1"/>
              <c:spPr>
                <a:solidFill>
                  <a:srgbClr val="FFFFFF"/>
                </a:solidFill>
                <a:ln w="19050">
                  <a:solidFill>
                    <a:srgbClr val="4A4A49"/>
                  </a:solidFill>
                </a:ln>
                <a:effectLst/>
              </c:spPr>
              <c:txPr>
                <a:bodyPr rot="0" spcFirstLastPara="1" vertOverflow="overflow" horzOverflow="overflow" vert="horz" wrap="none" lIns="36000" tIns="36000" rIns="36000" bIns="36000" anchor="ctr" anchorCtr="1">
                  <a:spAutoFit/>
                </a:bodyPr>
                <a:lstStyle/>
                <a:p>
                  <a:pPr>
                    <a:defRPr sz="1000" b="0" i="0" u="none" strike="noStrike" kern="1200" baseline="0" smtId="4294967295">
                      <a:solidFill>
                        <a:srgbClr val="4A4A49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sv-SE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1A06-45B4-9969-7012869EC133}"/>
                </c:ext>
              </c:extLst>
            </c:dLbl>
            <c:dLbl>
              <c:idx val="2"/>
              <c:spPr>
                <a:solidFill>
                  <a:srgbClr val="FFFFFF"/>
                </a:solidFill>
                <a:ln w="19050">
                  <a:solidFill>
                    <a:srgbClr val="4A4A49"/>
                  </a:solidFill>
                </a:ln>
                <a:effectLst/>
              </c:spPr>
              <c:txPr>
                <a:bodyPr rot="0" spcFirstLastPara="1" vertOverflow="overflow" horzOverflow="overflow" vert="horz" wrap="none" lIns="36000" tIns="36000" rIns="36000" bIns="36000" anchor="ctr" anchorCtr="1">
                  <a:spAutoFit/>
                </a:bodyPr>
                <a:lstStyle/>
                <a:p>
                  <a:pPr>
                    <a:defRPr sz="1000" b="0" i="0" u="none" strike="noStrike" kern="1200" baseline="0" smtId="4294967295">
                      <a:solidFill>
                        <a:srgbClr val="4A4A49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sv-SE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1A06-45B4-9969-7012869EC133}"/>
                </c:ext>
              </c:extLst>
            </c:dLbl>
            <c:dLbl>
              <c:idx val="3"/>
              <c:spPr>
                <a:solidFill>
                  <a:srgbClr val="FFFFFF"/>
                </a:solidFill>
                <a:ln w="19050">
                  <a:solidFill>
                    <a:srgbClr val="4A4A49"/>
                  </a:solidFill>
                </a:ln>
                <a:effectLst/>
              </c:spPr>
              <c:txPr>
                <a:bodyPr rot="0" spcFirstLastPara="1" vertOverflow="overflow" horzOverflow="overflow" vert="horz" wrap="none" lIns="36000" tIns="36000" rIns="36000" bIns="36000" anchor="ctr" anchorCtr="1">
                  <a:spAutoFit/>
                </a:bodyPr>
                <a:lstStyle/>
                <a:p>
                  <a:pPr>
                    <a:defRPr sz="1000" b="0" i="0" u="none" strike="noStrike" kern="1200" baseline="0" smtId="4294967295">
                      <a:solidFill>
                        <a:srgbClr val="4A4A49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sv-SE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1A06-45B4-9969-7012869EC133}"/>
                </c:ext>
              </c:extLst>
            </c:dLbl>
            <c:dLbl>
              <c:idx val="4"/>
              <c:spPr>
                <a:solidFill>
                  <a:srgbClr val="FFFFFF"/>
                </a:solidFill>
                <a:ln w="19050">
                  <a:solidFill>
                    <a:srgbClr val="4A4A49"/>
                  </a:solidFill>
                </a:ln>
                <a:effectLst/>
              </c:spPr>
              <c:txPr>
                <a:bodyPr rot="0" spcFirstLastPara="1" vertOverflow="overflow" horzOverflow="overflow" vert="horz" wrap="none" lIns="36000" tIns="36000" rIns="36000" bIns="36000" anchor="ctr" anchorCtr="1">
                  <a:spAutoFit/>
                </a:bodyPr>
                <a:lstStyle/>
                <a:p>
                  <a:pPr>
                    <a:defRPr sz="1000" b="0" i="0" u="none" strike="noStrike" kern="1200" baseline="0" smtId="4294967295">
                      <a:solidFill>
                        <a:srgbClr val="4A4A49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sv-SE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1A06-45B4-9969-7012869EC133}"/>
                </c:ext>
              </c:extLst>
            </c:dLbl>
            <c:dLbl>
              <c:idx val="5"/>
              <c:spPr>
                <a:solidFill>
                  <a:srgbClr val="FFFFFF"/>
                </a:solidFill>
                <a:ln w="19050">
                  <a:solidFill>
                    <a:srgbClr val="4A4A49"/>
                  </a:solidFill>
                </a:ln>
                <a:effectLst/>
              </c:spPr>
              <c:txPr>
                <a:bodyPr rot="0" spcFirstLastPara="1" vertOverflow="overflow" horzOverflow="overflow" vert="horz" wrap="none" lIns="36000" tIns="36000" rIns="36000" bIns="36000" anchor="ctr" anchorCtr="1">
                  <a:spAutoFit/>
                </a:bodyPr>
                <a:lstStyle/>
                <a:p>
                  <a:pPr>
                    <a:defRPr sz="1000" b="0" i="0" u="none" strike="noStrike" kern="1200" baseline="0" smtId="4294967295">
                      <a:solidFill>
                        <a:srgbClr val="4A4A49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sv-SE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5-1A06-45B4-9969-7012869EC133}"/>
                </c:ext>
              </c:extLst>
            </c:dLbl>
            <c:spPr>
              <a:solidFill>
                <a:srgbClr val="FFFFFF"/>
              </a:solidFill>
              <a:ln w="19050">
                <a:solidFill>
                  <a:srgbClr val="4A4A49"/>
                </a:solidFill>
              </a:ln>
              <a:effectLst/>
            </c:spPr>
            <c:txPr>
              <a:bodyPr rot="0" spcFirstLastPara="1" vertOverflow="overflow" horzOverflow="overflow" vert="horz" wrap="none" lIns="36000" tIns="36000" rIns="36000" bIns="36000" anchor="ctr" anchorCtr="1">
                <a:spAutoFit/>
              </a:bodyPr>
              <a:lstStyle/>
              <a:p>
                <a:pPr>
                  <a:defRPr sz="1000" b="1" i="0" u="none" strike="noStrike" kern="1200" baseline="0" smtId="4294967295">
                    <a:solidFill>
                      <a:srgbClr val="4A4A49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sv-SE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Sheet1!$A$2:$A$7</c:f>
              <c:numCache>
                <c:formatCode>m/d/yyyy</c:formatCode>
                <c:ptCount val="6"/>
                <c:pt idx="0">
                  <c:v>43790.25</c:v>
                </c:pt>
                <c:pt idx="1">
                  <c:v>43853.25</c:v>
                </c:pt>
                <c:pt idx="2">
                  <c:v>43895.25</c:v>
                </c:pt>
                <c:pt idx="3">
                  <c:v>43937.208333333299</c:v>
                </c:pt>
                <c:pt idx="4">
                  <c:v>43986.208333333299</c:v>
                </c:pt>
                <c:pt idx="5">
                  <c:v>44070.291666666701</c:v>
                </c:pt>
              </c:numCache>
            </c:numRef>
          </c:cat>
          <c:val>
            <c:numRef>
              <c:f>Sheet1!$E$2:$E$7</c:f>
              <c:numCache>
                <c:formatCode>General</c:formatCode>
                <c:ptCount val="6"/>
                <c:pt idx="5">
                  <c:v>92</c:v>
                </c:pt>
              </c:numCache>
            </c:numRef>
          </c:val>
          <c:smooth val="1"/>
          <c:extLst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4-FA07-4875-A353-E600922465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08177240"/>
        <c:axId val="408177632"/>
      </c:lineChart>
      <c:dateAx>
        <c:axId val="4081772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ysClr val="window" lastClr="FFFFFF">
                  <a:lumMod val="85000"/>
                </a:sysClr>
              </a:solidFill>
              <a:round/>
            </a:ln>
            <a:effectLst/>
          </c:spPr>
        </c:majorGridlines>
        <c:numFmt formatCode="[$-41D]mmm\-yy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600" b="0" i="0" u="none" strike="noStrike" kern="1200" baseline="0" smtId="4294967295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408177632"/>
        <c:crosses val="autoZero"/>
        <c:auto val="0"/>
        <c:lblOffset val="100"/>
        <c:baseTimeUnit val="days"/>
        <c:majorUnit val="1"/>
        <c:majorTimeUnit val="months"/>
        <c:minorUnit val="1"/>
        <c:minorTimeUnit val="months"/>
      </c:dateAx>
      <c:valAx>
        <c:axId val="408177632"/>
        <c:scaling>
          <c:orientation val="minMax"/>
          <c:max val="100"/>
          <c:min val="0"/>
        </c:scaling>
        <c:delete val="0"/>
        <c:axPos val="l"/>
        <c:majorGridlines>
          <c:spPr>
            <a:ln w="9525" cap="flat" cmpd="sng" algn="ctr">
              <a:solidFill>
                <a:sysClr val="window" lastClr="FFFFFF">
                  <a:lumMod val="85000"/>
                </a:sysClr>
              </a:solidFill>
              <a:round/>
            </a:ln>
            <a:effectLst/>
          </c:spPr>
        </c:majorGridlines>
        <c:numFmt formatCode="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 smtId="4294967295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408177240"/>
        <c:crosses val="autoZero"/>
        <c:crossBetween val="midCat"/>
        <c:majorUnit val="33.33"/>
        <c:minorUnit val="10"/>
      </c:valAx>
      <c:spPr>
        <a:noFill/>
        <a:ln w="9525">
          <a:solidFill>
            <a:sysClr val="window" lastClr="FFFFFF">
              <a:lumMod val="85000"/>
            </a:sysClr>
          </a:solidFill>
        </a:ln>
        <a:effectLst/>
      </c:spPr>
    </c:plotArea>
    <c:plotVisOnly val="1"/>
    <c:dispBlanksAs val="span"/>
    <c:showDLblsOverMax val="0"/>
  </c:chart>
  <c:spPr>
    <a:noFill/>
    <a:ln>
      <a:noFill/>
    </a:ln>
    <a:effectLst/>
  </c:spPr>
  <c:txPr>
    <a:bodyPr/>
    <a:lstStyle/>
    <a:p>
      <a:pPr>
        <a:defRPr smtId="4294967295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cs typeface="Arial" panose="020B0604020202020204" pitchFamily="34" charset="0"/>
        </a:defRPr>
      </a:pPr>
      <a:endParaRPr lang="sv-SE"/>
    </a:p>
  </c:txPr>
  <c:externalData r:id="rId4">
    <c:autoUpdate val="0"/>
  </c:externalData>
  <c:userShapes r:id="rId5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6688682436943054"/>
          <c:y val="0"/>
          <c:w val="0.63311314582824707"/>
          <c:h val="1"/>
        </c:manualLayout>
      </c:layout>
      <c:barChart>
        <c:barDir val="bar"/>
        <c:grouping val="clustered"/>
        <c:varyColors val="0"/>
        <c:ser>
          <c:idx val="0"/>
          <c:order val="0"/>
          <c:invertIfNegative val="1"/>
          <c:dPt>
            <c:idx val="0"/>
            <c:invertIfNegative val="1"/>
            <c:bubble3D val="0"/>
            <c:spPr>
              <a:solidFill>
                <a:srgbClr val="54A4E4"/>
              </a:solidFill>
            </c:spPr>
            <c:extLst>
              <c:ext xmlns:c16="http://schemas.microsoft.com/office/drawing/2014/chart" uri="{C3380CC4-5D6E-409C-BE32-E72D297353CC}">
                <c16:uniqueId val="{00000001-C4C6-42B6-B02E-999F29B2F63E}"/>
              </c:ext>
            </c:extLst>
          </c:dPt>
          <c:dPt>
            <c:idx val="1"/>
            <c:invertIfNegative val="1"/>
            <c:bubble3D val="0"/>
            <c:spPr>
              <a:solidFill>
                <a:srgbClr val="83E7AF"/>
              </a:solidFill>
            </c:spPr>
            <c:extLst>
              <c:ext xmlns:c16="http://schemas.microsoft.com/office/drawing/2014/chart" uri="{C3380CC4-5D6E-409C-BE32-E72D297353CC}">
                <c16:uniqueId val="{00000003-C4C6-42B6-B02E-999F29B2F63E}"/>
              </c:ext>
            </c:extLst>
          </c:dPt>
          <c:dPt>
            <c:idx val="2"/>
            <c:invertIfNegative val="1"/>
            <c:bubble3D val="0"/>
            <c:spPr>
              <a:solidFill>
                <a:srgbClr val="FFE59F"/>
              </a:solidFill>
            </c:spPr>
            <c:extLst>
              <c:ext xmlns:c16="http://schemas.microsoft.com/office/drawing/2014/chart" uri="{C3380CC4-5D6E-409C-BE32-E72D297353CC}">
                <c16:uniqueId val="{00000005-C4C6-42B6-B02E-999F29B2F63E}"/>
              </c:ext>
            </c:extLst>
          </c:dPt>
          <c:dPt>
            <c:idx val="3"/>
            <c:invertIfNegative val="1"/>
            <c:bubble3D val="0"/>
            <c:spPr>
              <a:solidFill>
                <a:srgbClr val="FE9D93"/>
              </a:solidFill>
            </c:spPr>
            <c:extLst>
              <c:ext xmlns:c16="http://schemas.microsoft.com/office/drawing/2014/chart" uri="{C3380CC4-5D6E-409C-BE32-E72D297353CC}">
                <c16:uniqueId val="{00000007-C4C6-42B6-B02E-999F29B2F63E}"/>
              </c:ext>
            </c:extLst>
          </c:dPt>
          <c:dPt>
            <c:idx val="4"/>
            <c:invertIfNegative val="1"/>
            <c:bubble3D val="0"/>
            <c:spPr>
              <a:solidFill>
                <a:srgbClr val="F6F6F6"/>
              </a:solidFill>
            </c:spPr>
            <c:extLst>
              <c:ext xmlns:c16="http://schemas.microsoft.com/office/drawing/2014/chart" uri="{C3380CC4-5D6E-409C-BE32-E72D297353CC}">
                <c16:uniqueId val="{00000009-C4C6-42B6-B02E-999F29B2F63E}"/>
              </c:ext>
            </c:extLst>
          </c:dPt>
          <c:dLbls>
            <c:dLbl>
              <c:idx val="0"/>
              <c:spPr/>
              <c:txPr>
                <a:bodyPr/>
                <a:lstStyle/>
                <a:p>
                  <a:pPr>
                    <a:defRPr b="1" smtId="4294967295">
                      <a:solidFill>
                        <a:srgbClr val="FFFFFF"/>
                      </a:solidFill>
                    </a:defRPr>
                  </a:pPr>
                  <a:endParaRPr lang="sv-SE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4C6-42B6-B02E-999F29B2F63E}"/>
                </c:ext>
              </c:extLst>
            </c:dLbl>
            <c:dLbl>
              <c:idx val="1"/>
              <c:spPr/>
              <c:txPr>
                <a:bodyPr/>
                <a:lstStyle/>
                <a:p>
                  <a:pPr>
                    <a:defRPr b="1" smtId="4294967295">
                      <a:solidFill>
                        <a:srgbClr val="4E5758"/>
                      </a:solidFill>
                    </a:defRPr>
                  </a:pPr>
                  <a:endParaRPr lang="sv-SE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4C6-42B6-B02E-999F29B2F63E}"/>
                </c:ext>
              </c:extLst>
            </c:dLbl>
            <c:dLbl>
              <c:idx val="2"/>
              <c:spPr/>
              <c:txPr>
                <a:bodyPr/>
                <a:lstStyle/>
                <a:p>
                  <a:pPr>
                    <a:defRPr b="1" smtId="4294967295">
                      <a:solidFill>
                        <a:srgbClr val="4E5758"/>
                      </a:solidFill>
                    </a:defRPr>
                  </a:pPr>
                  <a:endParaRPr lang="sv-SE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4C6-42B6-B02E-999F29B2F63E}"/>
                </c:ext>
              </c:extLst>
            </c:dLbl>
            <c:dLbl>
              <c:idx val="3"/>
              <c:spPr/>
              <c:txPr>
                <a:bodyPr/>
                <a:lstStyle/>
                <a:p>
                  <a:pPr>
                    <a:defRPr b="1" smtId="4294967295">
                      <a:solidFill>
                        <a:srgbClr val="4E5758"/>
                      </a:solidFill>
                    </a:defRPr>
                  </a:pPr>
                  <a:endParaRPr lang="sv-SE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4C6-42B6-B02E-999F29B2F63E}"/>
                </c:ext>
              </c:extLst>
            </c:dLbl>
            <c:dLbl>
              <c:idx val="4"/>
              <c:spPr/>
              <c:txPr>
                <a:bodyPr/>
                <a:lstStyle/>
                <a:p>
                  <a:pPr>
                    <a:defRPr b="1" smtId="4294967295">
                      <a:solidFill>
                        <a:srgbClr val="4E5758"/>
                      </a:solidFill>
                    </a:defRPr>
                  </a:pPr>
                  <a:endParaRPr lang="sv-SE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4C6-42B6-B02E-999F29B2F63E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Känner mig helt inkluderad</c:v>
                </c:pt>
                <c:pt idx="1">
                  <c:v>Tillräckligt inkluderad</c:v>
                </c:pt>
                <c:pt idx="2">
                  <c:v>Ibland exkluderad</c:v>
                </c:pt>
                <c:pt idx="3">
                  <c:v>Känner mig exkluderad</c:v>
                </c:pt>
                <c:pt idx="4">
                  <c:v>Ingen åsikt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42</c:v>
                </c:pt>
                <c:pt idx="1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4C6-42B6-B02E-999F29B2F6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overlap val="100"/>
        <c:axId val="408178808"/>
        <c:axId val="408179200"/>
      </c:barChart>
      <c:catAx>
        <c:axId val="40817880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ysClr val="window" lastClr="FFFFFF">
                <a:lumMod val="85000"/>
              </a:sys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 smtId="4294967295">
                <a:solidFill>
                  <a:schemeClr val="tx1"/>
                </a:solidFill>
                <a:latin typeface="+mj-lt"/>
                <a:ea typeface="Roboto" panose="02000000000000000000" pitchFamily="2" charset="0"/>
                <a:cs typeface="Arial" panose="020B0604020202020204" pitchFamily="34" charset="0"/>
              </a:defRPr>
            </a:pPr>
            <a:endParaRPr lang="sv-SE"/>
          </a:p>
        </c:txPr>
        <c:crossAx val="408179200"/>
        <c:crosses val="autoZero"/>
        <c:auto val="0"/>
        <c:lblAlgn val="ctr"/>
        <c:lblOffset val="100"/>
        <c:noMultiLvlLbl val="0"/>
      </c:catAx>
      <c:valAx>
        <c:axId val="408179200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extTo"/>
        <c:crossAx val="4081788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900" smtId="4294967295">
          <a:latin typeface="Arial" panose="020B0604020202020204" pitchFamily="34" charset="0"/>
          <a:cs typeface="Arial" panose="020B0604020202020204" pitchFamily="34" charset="0"/>
        </a:defRPr>
      </a:pPr>
      <a:endParaRPr lang="sv-SE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  <a:effectLst/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  <a:effectLst/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  <a:effectLst/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  <a:effectLst/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  <a:effectLst/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  <a:effectLst/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  <a:effectLst/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  <a:effectLst/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  <a:effectLst/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  <a:effectLst/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  <a:effectLst/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  <a:effectLst/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  <a:effectLst/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  <a:effectLst/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  <a:effectLst/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  <a:effectLst/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  <a:effectLst/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  <a:effectLst/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  <a:effectLst/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  <a:effectLst/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  <a:effectLst/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  <a:effectLst/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  <a:effectLst/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  <a:effectLst/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  <a:effectLst/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  <a:effectLst/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  <a:effectLst/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  <a:effectLst/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  <a:effectLst/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  <a:effectLst/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  <a:effectLst/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  <a:effectLst/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  <a:effectLst/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  <a:effectLst/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  <a:effectLst/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  <a:effectLst/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  <a:effectLst/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  <a:effectLst/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  <a:effectLst/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  <a:effectLst/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  <a:effectLst/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  <a:effectLst/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  <a:effectLst/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  <a:effectLst/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  <a:effectLst/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  <a:effectLst/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  <a:effectLst/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  <a:effectLst/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  <a:effectLst/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  <a:effectLst/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  <a:effectLst/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  <a:effectLst/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  <a:effectLst/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  <a:effectLst/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  <a:effectLst/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  <a:effectLst/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  <a:effectLst/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  <a:effectLst/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  <a:effectLst/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  <a:effectLst/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  <a:effectLst/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  <a:effectLst/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  <a:effectLst/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  <a:effectLst/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  <a:effectLst/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  <a:effectLst/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  <a:effectLst/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  <a:effectLst/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  <a:effectLst/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  <a:effectLst/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  <a:effectLst/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  <a:effectLst/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  <a:effectLst/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  <a:effectLst/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  <a:effectLst/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  <a:effectLst/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  <a:effectLst/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  <a:effectLst/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  <a:effectLst/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  <a:effectLst/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  <a:effectLst/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  <a:effectLst/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  <a:effectLst/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  <a:effectLst/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  <a:effectLst/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  <a:effectLst/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  <a:effectLst/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  <a:effectLst/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  <a:effectLst/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  <a:effectLst/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  <a:effectLst/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  <a:effectLst/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  <a:effectLst/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  <a:effectLst/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  <a:effectLst/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  <a:effectLst/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  <a:effectLst/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  <a:effectLst/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  <a:effectLst/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  <a:effectLst/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  <a:effectLst/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  <a:effectLst/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  <a:effectLst/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  <a:effectLst/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  <a:effectLst/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  <a:effectLst/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  <a:effectLst/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  <a:effectLst/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  <a:effectLst/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  <a:effectLst/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  <a:effectLst/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  <a:effectLst/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  <a:effectLst/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  <a:effectLst/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0.01169</cdr:x>
      <cdr:y>0.06752</cdr:y>
    </cdr:from>
    <cdr:to>
      <cdr:x>0.03615</cdr:x>
      <cdr:y>0.09748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60198" y="283972"/>
          <a:ext cx="125984" cy="125984"/>
        </a:xfrm>
        <a:prstGeom xmlns:a="http://schemas.openxmlformats.org/drawingml/2006/main" prst="rect">
          <a:avLst/>
        </a:prstGeom>
        <a:solidFill xmlns:a="http://schemas.openxmlformats.org/drawingml/2006/main">
          <a:srgbClr val="71AFE5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>
            <a:latin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0.01169</cdr:x>
      <cdr:y>0.35732</cdr:y>
    </cdr:from>
    <cdr:to>
      <cdr:x>0.03615</cdr:x>
      <cdr:y>0.38728</cdr:y>
    </cdr:to>
    <cdr:sp macro="" textlink="">
      <cdr:nvSpPr>
        <cdr:cNvPr id="3" name="Rectangle 5"/>
        <cdr:cNvSpPr/>
      </cdr:nvSpPr>
      <cdr:spPr>
        <a:xfrm xmlns:a="http://schemas.openxmlformats.org/drawingml/2006/main">
          <a:off x="60198" y="1502791"/>
          <a:ext cx="125984" cy="125984"/>
        </a:xfrm>
        <a:prstGeom xmlns:a="http://schemas.openxmlformats.org/drawingml/2006/main" prst="rect">
          <a:avLst/>
        </a:prstGeom>
        <a:solidFill xmlns:a="http://schemas.openxmlformats.org/drawingml/2006/main">
          <a:srgbClr val="83E7AF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>
            <a:latin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0.01169</cdr:x>
      <cdr:y>0.64712</cdr:y>
    </cdr:from>
    <cdr:to>
      <cdr:x>0.03615</cdr:x>
      <cdr:y>0.67708</cdr:y>
    </cdr:to>
    <cdr:sp macro="" textlink="">
      <cdr:nvSpPr>
        <cdr:cNvPr id="4" name="Rectangle 6"/>
        <cdr:cNvSpPr/>
      </cdr:nvSpPr>
      <cdr:spPr>
        <a:xfrm xmlns:a="http://schemas.openxmlformats.org/drawingml/2006/main">
          <a:off x="60198" y="2721610"/>
          <a:ext cx="125984" cy="125984"/>
        </a:xfrm>
        <a:prstGeom xmlns:a="http://schemas.openxmlformats.org/drawingml/2006/main" prst="rect">
          <a:avLst/>
        </a:prstGeom>
        <a:solidFill xmlns:a="http://schemas.openxmlformats.org/drawingml/2006/main">
          <a:srgbClr val="FFE59F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>
            <a:latin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0.01169</cdr:x>
      <cdr:y>0.93693</cdr:y>
    </cdr:from>
    <cdr:to>
      <cdr:x>0.03615</cdr:x>
      <cdr:y>0.96688</cdr:y>
    </cdr:to>
    <cdr:sp macro="" textlink="">
      <cdr:nvSpPr>
        <cdr:cNvPr id="5" name="Rectangle 7"/>
        <cdr:cNvSpPr/>
      </cdr:nvSpPr>
      <cdr:spPr>
        <a:xfrm xmlns:a="http://schemas.openxmlformats.org/drawingml/2006/main">
          <a:off x="60198" y="3940429"/>
          <a:ext cx="125984" cy="125984"/>
        </a:xfrm>
        <a:prstGeom xmlns:a="http://schemas.openxmlformats.org/drawingml/2006/main" prst="rect">
          <a:avLst/>
        </a:prstGeom>
        <a:solidFill xmlns:a="http://schemas.openxmlformats.org/drawingml/2006/main">
          <a:srgbClr val="FE9D93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>
            <a:latin typeface="Arial" panose="020B0604020202020204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0.01169</cdr:x>
      <cdr:y>0.06752</cdr:y>
    </cdr:from>
    <cdr:to>
      <cdr:x>0.03615</cdr:x>
      <cdr:y>0.09748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60198" y="283972"/>
          <a:ext cx="125984" cy="125984"/>
        </a:xfrm>
        <a:prstGeom xmlns:a="http://schemas.openxmlformats.org/drawingml/2006/main" prst="rect">
          <a:avLst/>
        </a:prstGeom>
        <a:solidFill xmlns:a="http://schemas.openxmlformats.org/drawingml/2006/main">
          <a:srgbClr val="71AFE5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>
            <a:latin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0.01169</cdr:x>
      <cdr:y>0.35732</cdr:y>
    </cdr:from>
    <cdr:to>
      <cdr:x>0.03615</cdr:x>
      <cdr:y>0.38728</cdr:y>
    </cdr:to>
    <cdr:sp macro="" textlink="">
      <cdr:nvSpPr>
        <cdr:cNvPr id="3" name="Rectangle 5"/>
        <cdr:cNvSpPr/>
      </cdr:nvSpPr>
      <cdr:spPr>
        <a:xfrm xmlns:a="http://schemas.openxmlformats.org/drawingml/2006/main">
          <a:off x="60198" y="1502791"/>
          <a:ext cx="125984" cy="125984"/>
        </a:xfrm>
        <a:prstGeom xmlns:a="http://schemas.openxmlformats.org/drawingml/2006/main" prst="rect">
          <a:avLst/>
        </a:prstGeom>
        <a:solidFill xmlns:a="http://schemas.openxmlformats.org/drawingml/2006/main">
          <a:srgbClr val="83E7AF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>
            <a:latin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0.01169</cdr:x>
      <cdr:y>0.64712</cdr:y>
    </cdr:from>
    <cdr:to>
      <cdr:x>0.03615</cdr:x>
      <cdr:y>0.67708</cdr:y>
    </cdr:to>
    <cdr:sp macro="" textlink="">
      <cdr:nvSpPr>
        <cdr:cNvPr id="4" name="Rectangle 6"/>
        <cdr:cNvSpPr/>
      </cdr:nvSpPr>
      <cdr:spPr>
        <a:xfrm xmlns:a="http://schemas.openxmlformats.org/drawingml/2006/main">
          <a:off x="60198" y="2721610"/>
          <a:ext cx="125984" cy="125984"/>
        </a:xfrm>
        <a:prstGeom xmlns:a="http://schemas.openxmlformats.org/drawingml/2006/main" prst="rect">
          <a:avLst/>
        </a:prstGeom>
        <a:solidFill xmlns:a="http://schemas.openxmlformats.org/drawingml/2006/main">
          <a:srgbClr val="FFE59F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>
            <a:latin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0.01169</cdr:x>
      <cdr:y>0.93693</cdr:y>
    </cdr:from>
    <cdr:to>
      <cdr:x>0.03615</cdr:x>
      <cdr:y>0.96688</cdr:y>
    </cdr:to>
    <cdr:sp macro="" textlink="">
      <cdr:nvSpPr>
        <cdr:cNvPr id="5" name="Rectangle 7"/>
        <cdr:cNvSpPr/>
      </cdr:nvSpPr>
      <cdr:spPr>
        <a:xfrm xmlns:a="http://schemas.openxmlformats.org/drawingml/2006/main">
          <a:off x="60198" y="3940429"/>
          <a:ext cx="125984" cy="125984"/>
        </a:xfrm>
        <a:prstGeom xmlns:a="http://schemas.openxmlformats.org/drawingml/2006/main" prst="rect">
          <a:avLst/>
        </a:prstGeom>
        <a:solidFill xmlns:a="http://schemas.openxmlformats.org/drawingml/2006/main">
          <a:srgbClr val="FE9D93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>
            <a:latin typeface="Arial" panose="020B0604020202020204" pitchFamily="34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0.01169</cdr:x>
      <cdr:y>0.06752</cdr:y>
    </cdr:from>
    <cdr:to>
      <cdr:x>0.03615</cdr:x>
      <cdr:y>0.09748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60198" y="283972"/>
          <a:ext cx="125984" cy="125984"/>
        </a:xfrm>
        <a:prstGeom xmlns:a="http://schemas.openxmlformats.org/drawingml/2006/main" prst="rect">
          <a:avLst/>
        </a:prstGeom>
        <a:solidFill xmlns:a="http://schemas.openxmlformats.org/drawingml/2006/main">
          <a:srgbClr val="71AFE5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>
            <a:latin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0.01169</cdr:x>
      <cdr:y>0.35732</cdr:y>
    </cdr:from>
    <cdr:to>
      <cdr:x>0.03615</cdr:x>
      <cdr:y>0.38728</cdr:y>
    </cdr:to>
    <cdr:sp macro="" textlink="">
      <cdr:nvSpPr>
        <cdr:cNvPr id="3" name="Rectangle 5"/>
        <cdr:cNvSpPr/>
      </cdr:nvSpPr>
      <cdr:spPr>
        <a:xfrm xmlns:a="http://schemas.openxmlformats.org/drawingml/2006/main">
          <a:off x="60198" y="1502791"/>
          <a:ext cx="125984" cy="125984"/>
        </a:xfrm>
        <a:prstGeom xmlns:a="http://schemas.openxmlformats.org/drawingml/2006/main" prst="rect">
          <a:avLst/>
        </a:prstGeom>
        <a:solidFill xmlns:a="http://schemas.openxmlformats.org/drawingml/2006/main">
          <a:srgbClr val="83E7AF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>
            <a:latin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0.01169</cdr:x>
      <cdr:y>0.64712</cdr:y>
    </cdr:from>
    <cdr:to>
      <cdr:x>0.03615</cdr:x>
      <cdr:y>0.67708</cdr:y>
    </cdr:to>
    <cdr:sp macro="" textlink="">
      <cdr:nvSpPr>
        <cdr:cNvPr id="4" name="Rectangle 6"/>
        <cdr:cNvSpPr/>
      </cdr:nvSpPr>
      <cdr:spPr>
        <a:xfrm xmlns:a="http://schemas.openxmlformats.org/drawingml/2006/main">
          <a:off x="60198" y="2721610"/>
          <a:ext cx="125984" cy="125984"/>
        </a:xfrm>
        <a:prstGeom xmlns:a="http://schemas.openxmlformats.org/drawingml/2006/main" prst="rect">
          <a:avLst/>
        </a:prstGeom>
        <a:solidFill xmlns:a="http://schemas.openxmlformats.org/drawingml/2006/main">
          <a:srgbClr val="FFE59F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>
            <a:latin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0.01169</cdr:x>
      <cdr:y>0.93693</cdr:y>
    </cdr:from>
    <cdr:to>
      <cdr:x>0.03615</cdr:x>
      <cdr:y>0.96688</cdr:y>
    </cdr:to>
    <cdr:sp macro="" textlink="">
      <cdr:nvSpPr>
        <cdr:cNvPr id="5" name="Rectangle 7"/>
        <cdr:cNvSpPr/>
      </cdr:nvSpPr>
      <cdr:spPr>
        <a:xfrm xmlns:a="http://schemas.openxmlformats.org/drawingml/2006/main">
          <a:off x="60198" y="3940429"/>
          <a:ext cx="125984" cy="125984"/>
        </a:xfrm>
        <a:prstGeom xmlns:a="http://schemas.openxmlformats.org/drawingml/2006/main" prst="rect">
          <a:avLst/>
        </a:prstGeom>
        <a:solidFill xmlns:a="http://schemas.openxmlformats.org/drawingml/2006/main">
          <a:srgbClr val="FE9D93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>
            <a:latin typeface="Arial" panose="020B0604020202020204" pitchFamily="34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0.01169</cdr:x>
      <cdr:y>0.06752</cdr:y>
    </cdr:from>
    <cdr:to>
      <cdr:x>0.03615</cdr:x>
      <cdr:y>0.09748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60198" y="283972"/>
          <a:ext cx="125984" cy="125984"/>
        </a:xfrm>
        <a:prstGeom xmlns:a="http://schemas.openxmlformats.org/drawingml/2006/main" prst="rect">
          <a:avLst/>
        </a:prstGeom>
        <a:solidFill xmlns:a="http://schemas.openxmlformats.org/drawingml/2006/main">
          <a:srgbClr val="71AFE5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>
            <a:latin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0.01169</cdr:x>
      <cdr:y>0.35732</cdr:y>
    </cdr:from>
    <cdr:to>
      <cdr:x>0.03615</cdr:x>
      <cdr:y>0.38728</cdr:y>
    </cdr:to>
    <cdr:sp macro="" textlink="">
      <cdr:nvSpPr>
        <cdr:cNvPr id="3" name="Rectangle 5"/>
        <cdr:cNvSpPr/>
      </cdr:nvSpPr>
      <cdr:spPr>
        <a:xfrm xmlns:a="http://schemas.openxmlformats.org/drawingml/2006/main">
          <a:off x="60198" y="1502791"/>
          <a:ext cx="125984" cy="125984"/>
        </a:xfrm>
        <a:prstGeom xmlns:a="http://schemas.openxmlformats.org/drawingml/2006/main" prst="rect">
          <a:avLst/>
        </a:prstGeom>
        <a:solidFill xmlns:a="http://schemas.openxmlformats.org/drawingml/2006/main">
          <a:srgbClr val="83E7AF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>
            <a:latin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0.01169</cdr:x>
      <cdr:y>0.64712</cdr:y>
    </cdr:from>
    <cdr:to>
      <cdr:x>0.03615</cdr:x>
      <cdr:y>0.67708</cdr:y>
    </cdr:to>
    <cdr:sp macro="" textlink="">
      <cdr:nvSpPr>
        <cdr:cNvPr id="4" name="Rectangle 6"/>
        <cdr:cNvSpPr/>
      </cdr:nvSpPr>
      <cdr:spPr>
        <a:xfrm xmlns:a="http://schemas.openxmlformats.org/drawingml/2006/main">
          <a:off x="60198" y="2721610"/>
          <a:ext cx="125984" cy="125984"/>
        </a:xfrm>
        <a:prstGeom xmlns:a="http://schemas.openxmlformats.org/drawingml/2006/main" prst="rect">
          <a:avLst/>
        </a:prstGeom>
        <a:solidFill xmlns:a="http://schemas.openxmlformats.org/drawingml/2006/main">
          <a:srgbClr val="FFE59F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>
            <a:latin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0.01169</cdr:x>
      <cdr:y>0.93693</cdr:y>
    </cdr:from>
    <cdr:to>
      <cdr:x>0.03615</cdr:x>
      <cdr:y>0.96688</cdr:y>
    </cdr:to>
    <cdr:sp macro="" textlink="">
      <cdr:nvSpPr>
        <cdr:cNvPr id="5" name="Rectangle 7"/>
        <cdr:cNvSpPr/>
      </cdr:nvSpPr>
      <cdr:spPr>
        <a:xfrm xmlns:a="http://schemas.openxmlformats.org/drawingml/2006/main">
          <a:off x="60198" y="3940429"/>
          <a:ext cx="125984" cy="125984"/>
        </a:xfrm>
        <a:prstGeom xmlns:a="http://schemas.openxmlformats.org/drawingml/2006/main" prst="rect">
          <a:avLst/>
        </a:prstGeom>
        <a:solidFill xmlns:a="http://schemas.openxmlformats.org/drawingml/2006/main">
          <a:srgbClr val="FE9D93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>
            <a:latin typeface="Arial" panose="020B0604020202020204" pitchFamily="34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0.01169</cdr:x>
      <cdr:y>0.06752</cdr:y>
    </cdr:from>
    <cdr:to>
      <cdr:x>0.03615</cdr:x>
      <cdr:y>0.09748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60198" y="283972"/>
          <a:ext cx="125984" cy="125984"/>
        </a:xfrm>
        <a:prstGeom xmlns:a="http://schemas.openxmlformats.org/drawingml/2006/main" prst="rect">
          <a:avLst/>
        </a:prstGeom>
        <a:solidFill xmlns:a="http://schemas.openxmlformats.org/drawingml/2006/main">
          <a:srgbClr val="71AFE5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>
            <a:latin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0.01169</cdr:x>
      <cdr:y>0.35732</cdr:y>
    </cdr:from>
    <cdr:to>
      <cdr:x>0.03615</cdr:x>
      <cdr:y>0.38728</cdr:y>
    </cdr:to>
    <cdr:sp macro="" textlink="">
      <cdr:nvSpPr>
        <cdr:cNvPr id="3" name="Rectangle 5"/>
        <cdr:cNvSpPr/>
      </cdr:nvSpPr>
      <cdr:spPr>
        <a:xfrm xmlns:a="http://schemas.openxmlformats.org/drawingml/2006/main">
          <a:off x="60198" y="1502791"/>
          <a:ext cx="125984" cy="125984"/>
        </a:xfrm>
        <a:prstGeom xmlns:a="http://schemas.openxmlformats.org/drawingml/2006/main" prst="rect">
          <a:avLst/>
        </a:prstGeom>
        <a:solidFill xmlns:a="http://schemas.openxmlformats.org/drawingml/2006/main">
          <a:srgbClr val="83E7AF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>
            <a:latin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0.01169</cdr:x>
      <cdr:y>0.64712</cdr:y>
    </cdr:from>
    <cdr:to>
      <cdr:x>0.03615</cdr:x>
      <cdr:y>0.67708</cdr:y>
    </cdr:to>
    <cdr:sp macro="" textlink="">
      <cdr:nvSpPr>
        <cdr:cNvPr id="4" name="Rectangle 6"/>
        <cdr:cNvSpPr/>
      </cdr:nvSpPr>
      <cdr:spPr>
        <a:xfrm xmlns:a="http://schemas.openxmlformats.org/drawingml/2006/main">
          <a:off x="60198" y="2721610"/>
          <a:ext cx="125984" cy="125984"/>
        </a:xfrm>
        <a:prstGeom xmlns:a="http://schemas.openxmlformats.org/drawingml/2006/main" prst="rect">
          <a:avLst/>
        </a:prstGeom>
        <a:solidFill xmlns:a="http://schemas.openxmlformats.org/drawingml/2006/main">
          <a:srgbClr val="FFE59F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>
            <a:latin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0.01169</cdr:x>
      <cdr:y>0.93693</cdr:y>
    </cdr:from>
    <cdr:to>
      <cdr:x>0.03615</cdr:x>
      <cdr:y>0.96688</cdr:y>
    </cdr:to>
    <cdr:sp macro="" textlink="">
      <cdr:nvSpPr>
        <cdr:cNvPr id="5" name="Rectangle 7"/>
        <cdr:cNvSpPr/>
      </cdr:nvSpPr>
      <cdr:spPr>
        <a:xfrm xmlns:a="http://schemas.openxmlformats.org/drawingml/2006/main">
          <a:off x="60198" y="3940429"/>
          <a:ext cx="125984" cy="125984"/>
        </a:xfrm>
        <a:prstGeom xmlns:a="http://schemas.openxmlformats.org/drawingml/2006/main" prst="rect">
          <a:avLst/>
        </a:prstGeom>
        <a:solidFill xmlns:a="http://schemas.openxmlformats.org/drawingml/2006/main">
          <a:srgbClr val="FE9D93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>
            <a:latin typeface="Arial" panose="020B0604020202020204" pitchFamily="34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0.01169</cdr:x>
      <cdr:y>0.06752</cdr:y>
    </cdr:from>
    <cdr:to>
      <cdr:x>0.03615</cdr:x>
      <cdr:y>0.09748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60198" y="283972"/>
          <a:ext cx="125984" cy="125984"/>
        </a:xfrm>
        <a:prstGeom xmlns:a="http://schemas.openxmlformats.org/drawingml/2006/main" prst="rect">
          <a:avLst/>
        </a:prstGeom>
        <a:solidFill xmlns:a="http://schemas.openxmlformats.org/drawingml/2006/main">
          <a:srgbClr val="71AFE5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>
            <a:latin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0.01169</cdr:x>
      <cdr:y>0.35732</cdr:y>
    </cdr:from>
    <cdr:to>
      <cdr:x>0.03615</cdr:x>
      <cdr:y>0.38728</cdr:y>
    </cdr:to>
    <cdr:sp macro="" textlink="">
      <cdr:nvSpPr>
        <cdr:cNvPr id="3" name="Rectangle 5"/>
        <cdr:cNvSpPr/>
      </cdr:nvSpPr>
      <cdr:spPr>
        <a:xfrm xmlns:a="http://schemas.openxmlformats.org/drawingml/2006/main">
          <a:off x="60198" y="1502791"/>
          <a:ext cx="125984" cy="125984"/>
        </a:xfrm>
        <a:prstGeom xmlns:a="http://schemas.openxmlformats.org/drawingml/2006/main" prst="rect">
          <a:avLst/>
        </a:prstGeom>
        <a:solidFill xmlns:a="http://schemas.openxmlformats.org/drawingml/2006/main">
          <a:srgbClr val="83E7AF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>
            <a:latin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0.01169</cdr:x>
      <cdr:y>0.64712</cdr:y>
    </cdr:from>
    <cdr:to>
      <cdr:x>0.03615</cdr:x>
      <cdr:y>0.67708</cdr:y>
    </cdr:to>
    <cdr:sp macro="" textlink="">
      <cdr:nvSpPr>
        <cdr:cNvPr id="4" name="Rectangle 6"/>
        <cdr:cNvSpPr/>
      </cdr:nvSpPr>
      <cdr:spPr>
        <a:xfrm xmlns:a="http://schemas.openxmlformats.org/drawingml/2006/main">
          <a:off x="60198" y="2721610"/>
          <a:ext cx="125984" cy="125984"/>
        </a:xfrm>
        <a:prstGeom xmlns:a="http://schemas.openxmlformats.org/drawingml/2006/main" prst="rect">
          <a:avLst/>
        </a:prstGeom>
        <a:solidFill xmlns:a="http://schemas.openxmlformats.org/drawingml/2006/main">
          <a:srgbClr val="FFE59F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>
            <a:latin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0.01169</cdr:x>
      <cdr:y>0.93693</cdr:y>
    </cdr:from>
    <cdr:to>
      <cdr:x>0.03615</cdr:x>
      <cdr:y>0.96688</cdr:y>
    </cdr:to>
    <cdr:sp macro="" textlink="">
      <cdr:nvSpPr>
        <cdr:cNvPr id="5" name="Rectangle 7"/>
        <cdr:cNvSpPr/>
      </cdr:nvSpPr>
      <cdr:spPr>
        <a:xfrm xmlns:a="http://schemas.openxmlformats.org/drawingml/2006/main">
          <a:off x="60198" y="3940429"/>
          <a:ext cx="125984" cy="125984"/>
        </a:xfrm>
        <a:prstGeom xmlns:a="http://schemas.openxmlformats.org/drawingml/2006/main" prst="rect">
          <a:avLst/>
        </a:prstGeom>
        <a:solidFill xmlns:a="http://schemas.openxmlformats.org/drawingml/2006/main">
          <a:srgbClr val="FE9D93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>
            <a:latin typeface="Arial" panose="020B0604020202020204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765B4E73-1E9B-4950-84BB-960361216E94}" type="datetimeFigureOut">
              <a:rPr lang="sv-SE" smtClean="0"/>
              <a:t>2020-09-11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ADCEE400-4744-44E3-97AC-39F1651120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929998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F5B74ADE-0421-41F4-B26B-BE65CA6C0F4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30" name="Bildobjekt 29" descr="En bild som visar person, inomhus, kvinna, bord&#10;&#10;Automatiskt genererad beskrivning">
            <a:extLst>
              <a:ext uri="{FF2B5EF4-FFF2-40B4-BE49-F238E27FC236}">
                <a16:creationId xmlns:a16="http://schemas.microsoft.com/office/drawing/2014/main" id="{53B438CD-9B1F-4851-9BE0-A6CC9D11D35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15000"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cxnSp>
        <p:nvCxnSpPr>
          <p:cNvPr id="11" name="Rak 6">
            <a:extLst>
              <a:ext uri="{FF2B5EF4-FFF2-40B4-BE49-F238E27FC236}">
                <a16:creationId xmlns:a16="http://schemas.microsoft.com/office/drawing/2014/main" id="{7C3750C5-07A3-465B-BAEF-DC6310B9863C}"/>
              </a:ext>
            </a:extLst>
          </p:cNvPr>
          <p:cNvCxnSpPr/>
          <p:nvPr userDrawn="1"/>
        </p:nvCxnSpPr>
        <p:spPr>
          <a:xfrm>
            <a:off x="600600" y="5822392"/>
            <a:ext cx="10990800" cy="0"/>
          </a:xfrm>
          <a:prstGeom prst="line">
            <a:avLst/>
          </a:prstGeom>
          <a:ln w="254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ubrik 7">
            <a:extLst>
              <a:ext uri="{FF2B5EF4-FFF2-40B4-BE49-F238E27FC236}">
                <a16:creationId xmlns:a16="http://schemas.microsoft.com/office/drawing/2014/main" id="{80AD8A63-22D0-46E4-AE3C-D6EABED30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000" y="4023240"/>
            <a:ext cx="10515600" cy="9874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21" name="Platshållare för text 7">
            <a:extLst>
              <a:ext uri="{FF2B5EF4-FFF2-40B4-BE49-F238E27FC236}">
                <a16:creationId xmlns:a16="http://schemas.microsoft.com/office/drawing/2014/main" id="{F7A8E285-E7F3-42D8-A82C-2C81AA0FF26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00000" y="5047178"/>
            <a:ext cx="10515600" cy="454025"/>
          </a:xfrm>
          <a:prstGeom prst="rect">
            <a:avLst/>
          </a:prstGeom>
        </p:spPr>
        <p:txBody>
          <a:bodyPr lIns="0"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sv-SE"/>
              <a:t>Underrubrik</a:t>
            </a:r>
          </a:p>
        </p:txBody>
      </p:sp>
      <p:sp>
        <p:nvSpPr>
          <p:cNvPr id="25" name="Platshållare för datum 3">
            <a:extLst>
              <a:ext uri="{FF2B5EF4-FFF2-40B4-BE49-F238E27FC236}">
                <a16:creationId xmlns:a16="http://schemas.microsoft.com/office/drawing/2014/main" id="{08D140F5-1D49-4BC3-AB4E-8047CF9417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919063" y="6066036"/>
            <a:ext cx="14472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fld id="{4DE5FAB8-D6E9-48D7-9A7F-47A4E1BF9976}" type="datetime1">
              <a:rPr lang="en-GB" smtClean="0"/>
              <a:t>11/09/2020</a:t>
            </a:fld>
            <a:endParaRPr lang="en-GB"/>
          </a:p>
        </p:txBody>
      </p:sp>
      <p:sp>
        <p:nvSpPr>
          <p:cNvPr id="26" name="Platshållare för sidfot 4">
            <a:extLst>
              <a:ext uri="{FF2B5EF4-FFF2-40B4-BE49-F238E27FC236}">
                <a16:creationId xmlns:a16="http://schemas.microsoft.com/office/drawing/2014/main" id="{E1D541AD-7F42-4922-A221-96C0AA3BF7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842456" y="6066036"/>
            <a:ext cx="70766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27" name="Platshållare för bildnummer 5">
            <a:extLst>
              <a:ext uri="{FF2B5EF4-FFF2-40B4-BE49-F238E27FC236}">
                <a16:creationId xmlns:a16="http://schemas.microsoft.com/office/drawing/2014/main" id="{8BD15515-0FE4-4848-93ED-394743F0C5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66317" y="6066036"/>
            <a:ext cx="224481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fld id="{F4D95898-5D7B-4E7D-84EB-BBB49E1CFF1A}" type="slidenum">
              <a:rPr lang="en-GB" smtClean="0"/>
              <a:t>‹#›</a:t>
            </a:fld>
            <a:endParaRPr lang="en-GB"/>
          </a:p>
        </p:txBody>
      </p:sp>
      <p:pic>
        <p:nvPicPr>
          <p:cNvPr id="1026" name="Picture 2" descr="Vardaga - Äldreomsorg och äldreboende">
            <a:extLst>
              <a:ext uri="{FF2B5EF4-FFF2-40B4-BE49-F238E27FC236}">
                <a16:creationId xmlns:a16="http://schemas.microsoft.com/office/drawing/2014/main" id="{FBDA4399-221E-4D62-8B02-F6C83F1888F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0600" y="6000749"/>
            <a:ext cx="2058053" cy="608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Ellips 11">
            <a:extLst>
              <a:ext uri="{FF2B5EF4-FFF2-40B4-BE49-F238E27FC236}">
                <a16:creationId xmlns:a16="http://schemas.microsoft.com/office/drawing/2014/main" id="{B2004BA2-D634-48F0-AC55-345DDDF7CA81}"/>
              </a:ext>
            </a:extLst>
          </p:cNvPr>
          <p:cNvSpPr/>
          <p:nvPr userDrawn="1"/>
        </p:nvSpPr>
        <p:spPr>
          <a:xfrm>
            <a:off x="10667268" y="231710"/>
            <a:ext cx="1173907" cy="1173907"/>
          </a:xfrm>
          <a:prstGeom prst="ellipse">
            <a:avLst/>
          </a:prstGeom>
          <a:solidFill>
            <a:srgbClr val="FFFFFF">
              <a:alpha val="5000"/>
            </a:srgbClr>
          </a:solidFill>
          <a:ln>
            <a:noFill/>
          </a:ln>
          <a:effectLst>
            <a:glow rad="203200">
              <a:schemeClr val="bg1">
                <a:alpha val="31000"/>
              </a:schemeClr>
            </a:glo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Ellips 12">
            <a:extLst>
              <a:ext uri="{FF2B5EF4-FFF2-40B4-BE49-F238E27FC236}">
                <a16:creationId xmlns:a16="http://schemas.microsoft.com/office/drawing/2014/main" id="{2BFE9F93-C908-453D-A237-B50845675D4D}"/>
              </a:ext>
            </a:extLst>
          </p:cNvPr>
          <p:cNvSpPr/>
          <p:nvPr userDrawn="1"/>
        </p:nvSpPr>
        <p:spPr>
          <a:xfrm>
            <a:off x="10896965" y="1673594"/>
            <a:ext cx="676507" cy="676507"/>
          </a:xfrm>
          <a:prstGeom prst="ellipse">
            <a:avLst/>
          </a:prstGeom>
          <a:solidFill>
            <a:srgbClr val="FFFFFF">
              <a:alpha val="5000"/>
            </a:srgbClr>
          </a:solidFill>
          <a:ln>
            <a:noFill/>
          </a:ln>
          <a:effectLst>
            <a:glow rad="203200">
              <a:schemeClr val="bg1">
                <a:alpha val="31000"/>
              </a:schemeClr>
            </a:glo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Ellips 13">
            <a:extLst>
              <a:ext uri="{FF2B5EF4-FFF2-40B4-BE49-F238E27FC236}">
                <a16:creationId xmlns:a16="http://schemas.microsoft.com/office/drawing/2014/main" id="{438532C2-05E1-45A3-ABF4-6486B8815B9F}"/>
              </a:ext>
            </a:extLst>
          </p:cNvPr>
          <p:cNvSpPr/>
          <p:nvPr userDrawn="1"/>
        </p:nvSpPr>
        <p:spPr>
          <a:xfrm>
            <a:off x="10029871" y="784133"/>
            <a:ext cx="894891" cy="894891"/>
          </a:xfrm>
          <a:prstGeom prst="ellipse">
            <a:avLst/>
          </a:prstGeom>
          <a:solidFill>
            <a:srgbClr val="FFFFFF">
              <a:alpha val="5000"/>
            </a:srgbClr>
          </a:solidFill>
          <a:ln>
            <a:noFill/>
          </a:ln>
          <a:effectLst>
            <a:glow rad="203200">
              <a:schemeClr val="bg1">
                <a:alpha val="31000"/>
              </a:schemeClr>
            </a:glo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Ellips 15">
            <a:extLst>
              <a:ext uri="{FF2B5EF4-FFF2-40B4-BE49-F238E27FC236}">
                <a16:creationId xmlns:a16="http://schemas.microsoft.com/office/drawing/2014/main" id="{4EFEE1D4-BABB-4BF8-B8B8-E9AB04331593}"/>
              </a:ext>
            </a:extLst>
          </p:cNvPr>
          <p:cNvSpPr/>
          <p:nvPr userDrawn="1"/>
        </p:nvSpPr>
        <p:spPr>
          <a:xfrm>
            <a:off x="11405457" y="2084248"/>
            <a:ext cx="494443" cy="494443"/>
          </a:xfrm>
          <a:prstGeom prst="ellipse">
            <a:avLst/>
          </a:prstGeom>
          <a:solidFill>
            <a:srgbClr val="FFFFFF">
              <a:alpha val="5000"/>
            </a:srgbClr>
          </a:solidFill>
          <a:ln>
            <a:noFill/>
          </a:ln>
          <a:effectLst>
            <a:glow rad="203200">
              <a:schemeClr val="bg1">
                <a:alpha val="31000"/>
              </a:schemeClr>
            </a:glo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7" name="Ellips 16">
            <a:extLst>
              <a:ext uri="{FF2B5EF4-FFF2-40B4-BE49-F238E27FC236}">
                <a16:creationId xmlns:a16="http://schemas.microsoft.com/office/drawing/2014/main" id="{B7EC0232-9C38-4233-85F1-746DAB5340A2}"/>
              </a:ext>
            </a:extLst>
          </p:cNvPr>
          <p:cNvSpPr/>
          <p:nvPr userDrawn="1"/>
        </p:nvSpPr>
        <p:spPr>
          <a:xfrm>
            <a:off x="10327672" y="2118265"/>
            <a:ext cx="491115" cy="491115"/>
          </a:xfrm>
          <a:prstGeom prst="ellipse">
            <a:avLst/>
          </a:prstGeom>
          <a:solidFill>
            <a:srgbClr val="FFFFFF">
              <a:alpha val="5000"/>
            </a:srgbClr>
          </a:solidFill>
          <a:ln>
            <a:noFill/>
          </a:ln>
          <a:effectLst>
            <a:glow rad="203200">
              <a:schemeClr val="bg1">
                <a:alpha val="31000"/>
              </a:schemeClr>
            </a:glo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Ellips 17">
            <a:extLst>
              <a:ext uri="{FF2B5EF4-FFF2-40B4-BE49-F238E27FC236}">
                <a16:creationId xmlns:a16="http://schemas.microsoft.com/office/drawing/2014/main" id="{0B30E7B6-715E-492D-BB23-AE7C52742932}"/>
              </a:ext>
            </a:extLst>
          </p:cNvPr>
          <p:cNvSpPr/>
          <p:nvPr userDrawn="1"/>
        </p:nvSpPr>
        <p:spPr>
          <a:xfrm>
            <a:off x="10932581" y="2732382"/>
            <a:ext cx="894891" cy="894891"/>
          </a:xfrm>
          <a:prstGeom prst="ellipse">
            <a:avLst/>
          </a:prstGeom>
          <a:solidFill>
            <a:srgbClr val="FFFFFF">
              <a:alpha val="5000"/>
            </a:srgbClr>
          </a:solidFill>
          <a:ln>
            <a:noFill/>
          </a:ln>
          <a:effectLst>
            <a:glow rad="203200">
              <a:schemeClr val="bg1">
                <a:alpha val="31000"/>
              </a:schemeClr>
            </a:glo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9" name="Ellips 18">
            <a:extLst>
              <a:ext uri="{FF2B5EF4-FFF2-40B4-BE49-F238E27FC236}">
                <a16:creationId xmlns:a16="http://schemas.microsoft.com/office/drawing/2014/main" id="{F0E99627-C973-4327-A1F2-1A360FD9B0E2}"/>
              </a:ext>
            </a:extLst>
          </p:cNvPr>
          <p:cNvSpPr/>
          <p:nvPr userDrawn="1"/>
        </p:nvSpPr>
        <p:spPr>
          <a:xfrm>
            <a:off x="9017000" y="231711"/>
            <a:ext cx="770372" cy="770372"/>
          </a:xfrm>
          <a:prstGeom prst="ellipse">
            <a:avLst/>
          </a:prstGeom>
          <a:solidFill>
            <a:srgbClr val="FFFFFF">
              <a:alpha val="5000"/>
            </a:srgbClr>
          </a:solidFill>
          <a:ln>
            <a:noFill/>
          </a:ln>
          <a:effectLst>
            <a:glow rad="203200">
              <a:schemeClr val="bg1">
                <a:alpha val="31000"/>
              </a:schemeClr>
            </a:glo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2" name="Ellips 21">
            <a:extLst>
              <a:ext uri="{FF2B5EF4-FFF2-40B4-BE49-F238E27FC236}">
                <a16:creationId xmlns:a16="http://schemas.microsoft.com/office/drawing/2014/main" id="{D62EB0D2-C26D-40CC-B010-55292976FA0B}"/>
              </a:ext>
            </a:extLst>
          </p:cNvPr>
          <p:cNvSpPr/>
          <p:nvPr userDrawn="1"/>
        </p:nvSpPr>
        <p:spPr>
          <a:xfrm>
            <a:off x="9745974" y="433597"/>
            <a:ext cx="491115" cy="491115"/>
          </a:xfrm>
          <a:prstGeom prst="ellipse">
            <a:avLst/>
          </a:prstGeom>
          <a:solidFill>
            <a:srgbClr val="FFFFFF">
              <a:alpha val="5000"/>
            </a:srgbClr>
          </a:solidFill>
          <a:ln>
            <a:noFill/>
          </a:ln>
          <a:effectLst>
            <a:glow rad="203200">
              <a:schemeClr val="bg1">
                <a:alpha val="31000"/>
              </a:schemeClr>
            </a:glo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3" name="Ellips 22">
            <a:extLst>
              <a:ext uri="{FF2B5EF4-FFF2-40B4-BE49-F238E27FC236}">
                <a16:creationId xmlns:a16="http://schemas.microsoft.com/office/drawing/2014/main" id="{BEF0646A-64CB-4FE8-BBE9-4C012901BD92}"/>
              </a:ext>
            </a:extLst>
          </p:cNvPr>
          <p:cNvSpPr/>
          <p:nvPr userDrawn="1"/>
        </p:nvSpPr>
        <p:spPr>
          <a:xfrm>
            <a:off x="11187424" y="3636256"/>
            <a:ext cx="676507" cy="676507"/>
          </a:xfrm>
          <a:prstGeom prst="ellipse">
            <a:avLst/>
          </a:prstGeom>
          <a:solidFill>
            <a:srgbClr val="FFFFFF">
              <a:alpha val="5000"/>
            </a:srgbClr>
          </a:solidFill>
          <a:ln>
            <a:noFill/>
          </a:ln>
          <a:effectLst>
            <a:glow rad="203200">
              <a:schemeClr val="bg1">
                <a:alpha val="31000"/>
              </a:schemeClr>
            </a:glo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4" name="Ellips 23">
            <a:extLst>
              <a:ext uri="{FF2B5EF4-FFF2-40B4-BE49-F238E27FC236}">
                <a16:creationId xmlns:a16="http://schemas.microsoft.com/office/drawing/2014/main" id="{6B0994F8-740C-4508-8EE0-1404BACBDAB2}"/>
              </a:ext>
            </a:extLst>
          </p:cNvPr>
          <p:cNvSpPr/>
          <p:nvPr userDrawn="1"/>
        </p:nvSpPr>
        <p:spPr>
          <a:xfrm>
            <a:off x="10364534" y="2114459"/>
            <a:ext cx="491115" cy="491115"/>
          </a:xfrm>
          <a:prstGeom prst="ellipse">
            <a:avLst/>
          </a:prstGeom>
          <a:solidFill>
            <a:srgbClr val="FFFFFF">
              <a:alpha val="5000"/>
            </a:srgbClr>
          </a:solidFill>
          <a:ln>
            <a:noFill/>
          </a:ln>
          <a:effectLst>
            <a:glow rad="203200">
              <a:schemeClr val="bg1">
                <a:alpha val="31000"/>
              </a:schemeClr>
            </a:glo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8" name="Ellips 27">
            <a:extLst>
              <a:ext uri="{FF2B5EF4-FFF2-40B4-BE49-F238E27FC236}">
                <a16:creationId xmlns:a16="http://schemas.microsoft.com/office/drawing/2014/main" id="{E5353758-02BB-486F-8E95-D71CAA63210D}"/>
              </a:ext>
            </a:extLst>
          </p:cNvPr>
          <p:cNvSpPr/>
          <p:nvPr userDrawn="1"/>
        </p:nvSpPr>
        <p:spPr>
          <a:xfrm>
            <a:off x="11008663" y="2679758"/>
            <a:ext cx="491115" cy="491115"/>
          </a:xfrm>
          <a:prstGeom prst="ellipse">
            <a:avLst/>
          </a:prstGeom>
          <a:solidFill>
            <a:srgbClr val="FFFFFF">
              <a:alpha val="5000"/>
            </a:srgbClr>
          </a:solidFill>
          <a:ln>
            <a:noFill/>
          </a:ln>
          <a:effectLst>
            <a:glow rad="203200">
              <a:schemeClr val="bg1">
                <a:alpha val="31000"/>
              </a:schemeClr>
            </a:glo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4212833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tshållare för text 7">
            <a:extLst>
              <a:ext uri="{FF2B5EF4-FFF2-40B4-BE49-F238E27FC236}">
                <a16:creationId xmlns:a16="http://schemas.microsoft.com/office/drawing/2014/main" id="{5E5C7D9E-D61E-454C-8FE2-62A39F87563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00000" y="1370013"/>
            <a:ext cx="10992000" cy="454025"/>
          </a:xfrm>
          <a:prstGeom prst="rect">
            <a:avLst/>
          </a:prstGeom>
        </p:spPr>
        <p:txBody>
          <a:bodyPr lIns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/>
            </a:lvl2pPr>
          </a:lstStyle>
          <a:p>
            <a:pPr lvl="0"/>
            <a:r>
              <a:rPr lang="sv-SE"/>
              <a:t>Underrubrik</a:t>
            </a:r>
          </a:p>
        </p:txBody>
      </p:sp>
      <p:sp>
        <p:nvSpPr>
          <p:cNvPr id="9" name="Platshållare för rubrik 1">
            <a:extLst>
              <a:ext uri="{FF2B5EF4-FFF2-40B4-BE49-F238E27FC236}">
                <a16:creationId xmlns:a16="http://schemas.microsoft.com/office/drawing/2014/main" id="{81234C4E-3A18-406D-B91B-E8250F12FE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9999" y="384175"/>
            <a:ext cx="10991999" cy="987425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52B916F1-FDB9-4B2F-A34E-AC5D50E81A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919063" y="6142236"/>
            <a:ext cx="14472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77C430-C3CB-4728-B088-F694DF9DD5E2}" type="datetime1">
              <a:rPr lang="en-GB" smtClean="0"/>
              <a:t>11/09/2020</a:t>
            </a:fld>
            <a:endParaRPr lang="en-GB"/>
          </a:p>
        </p:txBody>
      </p:sp>
      <p:sp>
        <p:nvSpPr>
          <p:cNvPr id="17" name="Platshållare för sidfot 4">
            <a:extLst>
              <a:ext uri="{FF2B5EF4-FFF2-40B4-BE49-F238E27FC236}">
                <a16:creationId xmlns:a16="http://schemas.microsoft.com/office/drawing/2014/main" id="{B62A1647-1C3B-445E-BBD8-7620090F9D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722120" y="6142236"/>
            <a:ext cx="8196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Platshållare för bildnummer 5">
            <a:extLst>
              <a:ext uri="{FF2B5EF4-FFF2-40B4-BE49-F238E27FC236}">
                <a16:creationId xmlns:a16="http://schemas.microsoft.com/office/drawing/2014/main" id="{A4789E9C-583A-487B-828D-3A813672EE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66317" y="6142236"/>
            <a:ext cx="224481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D95898-5D7B-4E7D-84EB-BBB49E1CFF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4617006"/>
      </p:ext>
    </p:extLst>
  </p:cSld>
  <p:clrMapOvr>
    <a:masterClrMapping/>
  </p:clrMapOvr>
  <p:transition/>
  <p:extLst>
    <p:ext uri="{DCECCB84-F9BA-43D5-87BE-67443E8EF086}">
      <p15:sldGuideLst xmlns:p15="http://schemas.microsoft.com/office/powerpoint/2012/main">
        <p15:guide id="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89F2DE72-8DA1-42F9-8857-6129D39333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4801" y="2897923"/>
            <a:ext cx="4062397" cy="1062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3274962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F5B74ADE-0421-41F4-B26B-BE65CA6C0F4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v-SE"/>
            </a:defPPr>
          </a:lstStyle>
          <a:p>
            <a:pPr algn="ctr"/>
            <a:endParaRPr lang="sv-SE"/>
          </a:p>
        </p:txBody>
      </p:sp>
      <p:pic>
        <p:nvPicPr>
          <p:cNvPr id="30" name="Bildobjekt 29" descr="En bild som visar person, inomhus, kvinna, bord&#10;&#10;Automatiskt genererad beskrivning">
            <a:extLst>
              <a:ext uri="{FF2B5EF4-FFF2-40B4-BE49-F238E27FC236}">
                <a16:creationId xmlns:a16="http://schemas.microsoft.com/office/drawing/2014/main" id="{53B438CD-9B1F-4851-9BE0-A6CC9D11D35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15000"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cxnSp>
        <p:nvCxnSpPr>
          <p:cNvPr id="11" name="Rak 6">
            <a:extLst>
              <a:ext uri="{FF2B5EF4-FFF2-40B4-BE49-F238E27FC236}">
                <a16:creationId xmlns:a16="http://schemas.microsoft.com/office/drawing/2014/main" id="{7C3750C5-07A3-465B-BAEF-DC6310B9863C}"/>
              </a:ext>
            </a:extLst>
          </p:cNvPr>
          <p:cNvCxnSpPr/>
          <p:nvPr userDrawn="1"/>
        </p:nvCxnSpPr>
        <p:spPr>
          <a:xfrm>
            <a:off x="600600" y="5822392"/>
            <a:ext cx="10990800" cy="0"/>
          </a:xfrm>
          <a:prstGeom prst="line">
            <a:avLst/>
          </a:prstGeom>
          <a:ln w="254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ubrik 7">
            <a:extLst>
              <a:ext uri="{FF2B5EF4-FFF2-40B4-BE49-F238E27FC236}">
                <a16:creationId xmlns:a16="http://schemas.microsoft.com/office/drawing/2014/main" id="{80AD8A63-22D0-46E4-AE3C-D6EABED30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000" y="4023240"/>
            <a:ext cx="10515600" cy="9874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21" name="Platshållare för text 7">
            <a:extLst>
              <a:ext uri="{FF2B5EF4-FFF2-40B4-BE49-F238E27FC236}">
                <a16:creationId xmlns:a16="http://schemas.microsoft.com/office/drawing/2014/main" id="{F7A8E285-E7F3-42D8-A82C-2C81AA0FF26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00000" y="5047178"/>
            <a:ext cx="10515600" cy="454025"/>
          </a:xfrm>
          <a:prstGeom prst="rect">
            <a:avLst/>
          </a:prstGeom>
        </p:spPr>
        <p:txBody>
          <a:bodyPr lIns="0"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sv-SE"/>
              <a:t>Underrubrik</a:t>
            </a:r>
          </a:p>
        </p:txBody>
      </p:sp>
      <p:sp>
        <p:nvSpPr>
          <p:cNvPr id="25" name="Platshållare för datum 3">
            <a:extLst>
              <a:ext uri="{FF2B5EF4-FFF2-40B4-BE49-F238E27FC236}">
                <a16:creationId xmlns:a16="http://schemas.microsoft.com/office/drawing/2014/main" id="{08D140F5-1D49-4BC3-AB4E-8047CF9417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919063" y="6066036"/>
            <a:ext cx="14472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fld id="{4DE5FAB8-D6E9-48D7-9A7F-47A4E1BF9976}" type="datetime1">
              <a:rPr lang="en-GB" smtClean="0"/>
              <a:t>11/09/2020</a:t>
            </a:fld>
            <a:endParaRPr lang="en-GB"/>
          </a:p>
        </p:txBody>
      </p:sp>
      <p:sp>
        <p:nvSpPr>
          <p:cNvPr id="26" name="Platshållare för sidfot 4">
            <a:extLst>
              <a:ext uri="{FF2B5EF4-FFF2-40B4-BE49-F238E27FC236}">
                <a16:creationId xmlns:a16="http://schemas.microsoft.com/office/drawing/2014/main" id="{E1D541AD-7F42-4922-A221-96C0AA3BF7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842456" y="6066036"/>
            <a:ext cx="70766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27" name="Platshållare för bildnummer 5">
            <a:extLst>
              <a:ext uri="{FF2B5EF4-FFF2-40B4-BE49-F238E27FC236}">
                <a16:creationId xmlns:a16="http://schemas.microsoft.com/office/drawing/2014/main" id="{8BD15515-0FE4-4848-93ED-394743F0C5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66317" y="6066036"/>
            <a:ext cx="224481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fld id="{F4D95898-5D7B-4E7D-84EB-BBB49E1CFF1A}" type="slidenum">
              <a:rPr lang="en-GB" smtClean="0"/>
              <a:t>‹#›</a:t>
            </a:fld>
            <a:endParaRPr lang="en-GB"/>
          </a:p>
        </p:txBody>
      </p:sp>
      <p:pic>
        <p:nvPicPr>
          <p:cNvPr id="1026" name="Picture 2" descr="Vardaga - Äldreomsorg och äldreboende">
            <a:extLst>
              <a:ext uri="{FF2B5EF4-FFF2-40B4-BE49-F238E27FC236}">
                <a16:creationId xmlns:a16="http://schemas.microsoft.com/office/drawing/2014/main" id="{FBDA4399-221E-4D62-8B02-F6C83F1888F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0600" y="6000749"/>
            <a:ext cx="2058053" cy="608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Ellips 11">
            <a:extLst>
              <a:ext uri="{FF2B5EF4-FFF2-40B4-BE49-F238E27FC236}">
                <a16:creationId xmlns:a16="http://schemas.microsoft.com/office/drawing/2014/main" id="{B2004BA2-D634-48F0-AC55-345DDDF7CA81}"/>
              </a:ext>
            </a:extLst>
          </p:cNvPr>
          <p:cNvSpPr/>
          <p:nvPr userDrawn="1"/>
        </p:nvSpPr>
        <p:spPr>
          <a:xfrm>
            <a:off x="10667268" y="231710"/>
            <a:ext cx="1173907" cy="1173907"/>
          </a:xfrm>
          <a:prstGeom prst="ellipse">
            <a:avLst/>
          </a:prstGeom>
          <a:solidFill>
            <a:srgbClr val="FFFFFF">
              <a:alpha val="5000"/>
            </a:srgbClr>
          </a:solidFill>
          <a:ln>
            <a:noFill/>
          </a:ln>
          <a:effectLst>
            <a:glow rad="203200">
              <a:schemeClr val="bg1">
                <a:alpha val="31000"/>
              </a:schemeClr>
            </a:glo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v-SE"/>
            </a:defPPr>
          </a:lstStyle>
          <a:p>
            <a:pPr algn="ctr"/>
            <a:endParaRPr lang="sv-SE"/>
          </a:p>
        </p:txBody>
      </p:sp>
      <p:sp>
        <p:nvSpPr>
          <p:cNvPr id="13" name="Ellips 12">
            <a:extLst>
              <a:ext uri="{FF2B5EF4-FFF2-40B4-BE49-F238E27FC236}">
                <a16:creationId xmlns:a16="http://schemas.microsoft.com/office/drawing/2014/main" id="{2BFE9F93-C908-453D-A237-B50845675D4D}"/>
              </a:ext>
            </a:extLst>
          </p:cNvPr>
          <p:cNvSpPr/>
          <p:nvPr userDrawn="1"/>
        </p:nvSpPr>
        <p:spPr>
          <a:xfrm>
            <a:off x="10896965" y="1673594"/>
            <a:ext cx="676507" cy="676507"/>
          </a:xfrm>
          <a:prstGeom prst="ellipse">
            <a:avLst/>
          </a:prstGeom>
          <a:solidFill>
            <a:srgbClr val="FFFFFF">
              <a:alpha val="5000"/>
            </a:srgbClr>
          </a:solidFill>
          <a:ln>
            <a:noFill/>
          </a:ln>
          <a:effectLst>
            <a:glow rad="203200">
              <a:schemeClr val="bg1">
                <a:alpha val="31000"/>
              </a:schemeClr>
            </a:glo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v-SE"/>
            </a:defPPr>
          </a:lstStyle>
          <a:p>
            <a:pPr algn="ctr"/>
            <a:endParaRPr lang="sv-SE"/>
          </a:p>
        </p:txBody>
      </p:sp>
      <p:sp>
        <p:nvSpPr>
          <p:cNvPr id="14" name="Ellips 13">
            <a:extLst>
              <a:ext uri="{FF2B5EF4-FFF2-40B4-BE49-F238E27FC236}">
                <a16:creationId xmlns:a16="http://schemas.microsoft.com/office/drawing/2014/main" id="{438532C2-05E1-45A3-ABF4-6486B8815B9F}"/>
              </a:ext>
            </a:extLst>
          </p:cNvPr>
          <p:cNvSpPr/>
          <p:nvPr userDrawn="1"/>
        </p:nvSpPr>
        <p:spPr>
          <a:xfrm>
            <a:off x="10029871" y="784133"/>
            <a:ext cx="894891" cy="894891"/>
          </a:xfrm>
          <a:prstGeom prst="ellipse">
            <a:avLst/>
          </a:prstGeom>
          <a:solidFill>
            <a:srgbClr val="FFFFFF">
              <a:alpha val="5000"/>
            </a:srgbClr>
          </a:solidFill>
          <a:ln>
            <a:noFill/>
          </a:ln>
          <a:effectLst>
            <a:glow rad="203200">
              <a:schemeClr val="bg1">
                <a:alpha val="31000"/>
              </a:schemeClr>
            </a:glo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v-SE"/>
            </a:defPPr>
          </a:lstStyle>
          <a:p>
            <a:pPr algn="ctr"/>
            <a:endParaRPr lang="sv-SE"/>
          </a:p>
        </p:txBody>
      </p:sp>
      <p:sp>
        <p:nvSpPr>
          <p:cNvPr id="16" name="Ellips 15">
            <a:extLst>
              <a:ext uri="{FF2B5EF4-FFF2-40B4-BE49-F238E27FC236}">
                <a16:creationId xmlns:a16="http://schemas.microsoft.com/office/drawing/2014/main" id="{4EFEE1D4-BABB-4BF8-B8B8-E9AB04331593}"/>
              </a:ext>
            </a:extLst>
          </p:cNvPr>
          <p:cNvSpPr/>
          <p:nvPr userDrawn="1"/>
        </p:nvSpPr>
        <p:spPr>
          <a:xfrm>
            <a:off x="11405457" y="2084248"/>
            <a:ext cx="494443" cy="494443"/>
          </a:xfrm>
          <a:prstGeom prst="ellipse">
            <a:avLst/>
          </a:prstGeom>
          <a:solidFill>
            <a:srgbClr val="FFFFFF">
              <a:alpha val="5000"/>
            </a:srgbClr>
          </a:solidFill>
          <a:ln>
            <a:noFill/>
          </a:ln>
          <a:effectLst>
            <a:glow rad="203200">
              <a:schemeClr val="bg1">
                <a:alpha val="31000"/>
              </a:schemeClr>
            </a:glo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v-SE"/>
            </a:defPPr>
          </a:lstStyle>
          <a:p>
            <a:pPr algn="ctr"/>
            <a:endParaRPr lang="sv-SE"/>
          </a:p>
        </p:txBody>
      </p:sp>
      <p:sp>
        <p:nvSpPr>
          <p:cNvPr id="17" name="Ellips 16">
            <a:extLst>
              <a:ext uri="{FF2B5EF4-FFF2-40B4-BE49-F238E27FC236}">
                <a16:creationId xmlns:a16="http://schemas.microsoft.com/office/drawing/2014/main" id="{B7EC0232-9C38-4233-85F1-746DAB5340A2}"/>
              </a:ext>
            </a:extLst>
          </p:cNvPr>
          <p:cNvSpPr/>
          <p:nvPr userDrawn="1"/>
        </p:nvSpPr>
        <p:spPr>
          <a:xfrm>
            <a:off x="10327672" y="2118265"/>
            <a:ext cx="491115" cy="491115"/>
          </a:xfrm>
          <a:prstGeom prst="ellipse">
            <a:avLst/>
          </a:prstGeom>
          <a:solidFill>
            <a:srgbClr val="FFFFFF">
              <a:alpha val="5000"/>
            </a:srgbClr>
          </a:solidFill>
          <a:ln>
            <a:noFill/>
          </a:ln>
          <a:effectLst>
            <a:glow rad="203200">
              <a:schemeClr val="bg1">
                <a:alpha val="31000"/>
              </a:schemeClr>
            </a:glo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v-SE"/>
            </a:defPPr>
          </a:lstStyle>
          <a:p>
            <a:pPr algn="ctr"/>
            <a:endParaRPr lang="sv-SE"/>
          </a:p>
        </p:txBody>
      </p:sp>
      <p:sp>
        <p:nvSpPr>
          <p:cNvPr id="18" name="Ellips 17">
            <a:extLst>
              <a:ext uri="{FF2B5EF4-FFF2-40B4-BE49-F238E27FC236}">
                <a16:creationId xmlns:a16="http://schemas.microsoft.com/office/drawing/2014/main" id="{0B30E7B6-715E-492D-BB23-AE7C52742932}"/>
              </a:ext>
            </a:extLst>
          </p:cNvPr>
          <p:cNvSpPr/>
          <p:nvPr userDrawn="1"/>
        </p:nvSpPr>
        <p:spPr>
          <a:xfrm>
            <a:off x="10932581" y="2732382"/>
            <a:ext cx="894891" cy="894891"/>
          </a:xfrm>
          <a:prstGeom prst="ellipse">
            <a:avLst/>
          </a:prstGeom>
          <a:solidFill>
            <a:srgbClr val="FFFFFF">
              <a:alpha val="5000"/>
            </a:srgbClr>
          </a:solidFill>
          <a:ln>
            <a:noFill/>
          </a:ln>
          <a:effectLst>
            <a:glow rad="203200">
              <a:schemeClr val="bg1">
                <a:alpha val="31000"/>
              </a:schemeClr>
            </a:glo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v-SE"/>
            </a:defPPr>
          </a:lstStyle>
          <a:p>
            <a:pPr algn="ctr"/>
            <a:endParaRPr lang="sv-SE"/>
          </a:p>
        </p:txBody>
      </p:sp>
      <p:sp>
        <p:nvSpPr>
          <p:cNvPr id="19" name="Ellips 18">
            <a:extLst>
              <a:ext uri="{FF2B5EF4-FFF2-40B4-BE49-F238E27FC236}">
                <a16:creationId xmlns:a16="http://schemas.microsoft.com/office/drawing/2014/main" id="{F0E99627-C973-4327-A1F2-1A360FD9B0E2}"/>
              </a:ext>
            </a:extLst>
          </p:cNvPr>
          <p:cNvSpPr/>
          <p:nvPr userDrawn="1"/>
        </p:nvSpPr>
        <p:spPr>
          <a:xfrm>
            <a:off x="9017000" y="231711"/>
            <a:ext cx="770372" cy="770372"/>
          </a:xfrm>
          <a:prstGeom prst="ellipse">
            <a:avLst/>
          </a:prstGeom>
          <a:solidFill>
            <a:srgbClr val="FFFFFF">
              <a:alpha val="5000"/>
            </a:srgbClr>
          </a:solidFill>
          <a:ln>
            <a:noFill/>
          </a:ln>
          <a:effectLst>
            <a:glow rad="203200">
              <a:schemeClr val="bg1">
                <a:alpha val="31000"/>
              </a:schemeClr>
            </a:glo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v-SE"/>
            </a:defPPr>
          </a:lstStyle>
          <a:p>
            <a:pPr algn="ctr"/>
            <a:endParaRPr lang="sv-SE"/>
          </a:p>
        </p:txBody>
      </p:sp>
      <p:sp>
        <p:nvSpPr>
          <p:cNvPr id="22" name="Ellips 21">
            <a:extLst>
              <a:ext uri="{FF2B5EF4-FFF2-40B4-BE49-F238E27FC236}">
                <a16:creationId xmlns:a16="http://schemas.microsoft.com/office/drawing/2014/main" id="{D62EB0D2-C26D-40CC-B010-55292976FA0B}"/>
              </a:ext>
            </a:extLst>
          </p:cNvPr>
          <p:cNvSpPr/>
          <p:nvPr userDrawn="1"/>
        </p:nvSpPr>
        <p:spPr>
          <a:xfrm>
            <a:off x="9745974" y="433597"/>
            <a:ext cx="491115" cy="491115"/>
          </a:xfrm>
          <a:prstGeom prst="ellipse">
            <a:avLst/>
          </a:prstGeom>
          <a:solidFill>
            <a:srgbClr val="FFFFFF">
              <a:alpha val="5000"/>
            </a:srgbClr>
          </a:solidFill>
          <a:ln>
            <a:noFill/>
          </a:ln>
          <a:effectLst>
            <a:glow rad="203200">
              <a:schemeClr val="bg1">
                <a:alpha val="31000"/>
              </a:schemeClr>
            </a:glo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v-SE"/>
            </a:defPPr>
          </a:lstStyle>
          <a:p>
            <a:pPr algn="ctr"/>
            <a:endParaRPr lang="sv-SE"/>
          </a:p>
        </p:txBody>
      </p:sp>
      <p:sp>
        <p:nvSpPr>
          <p:cNvPr id="23" name="Ellips 22">
            <a:extLst>
              <a:ext uri="{FF2B5EF4-FFF2-40B4-BE49-F238E27FC236}">
                <a16:creationId xmlns:a16="http://schemas.microsoft.com/office/drawing/2014/main" id="{BEF0646A-64CB-4FE8-BBE9-4C012901BD92}"/>
              </a:ext>
            </a:extLst>
          </p:cNvPr>
          <p:cNvSpPr/>
          <p:nvPr userDrawn="1"/>
        </p:nvSpPr>
        <p:spPr>
          <a:xfrm>
            <a:off x="11187424" y="3636256"/>
            <a:ext cx="676507" cy="676507"/>
          </a:xfrm>
          <a:prstGeom prst="ellipse">
            <a:avLst/>
          </a:prstGeom>
          <a:solidFill>
            <a:srgbClr val="FFFFFF">
              <a:alpha val="5000"/>
            </a:srgbClr>
          </a:solidFill>
          <a:ln>
            <a:noFill/>
          </a:ln>
          <a:effectLst>
            <a:glow rad="203200">
              <a:schemeClr val="bg1">
                <a:alpha val="31000"/>
              </a:schemeClr>
            </a:glo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v-SE"/>
            </a:defPPr>
          </a:lstStyle>
          <a:p>
            <a:pPr algn="ctr"/>
            <a:endParaRPr lang="sv-SE"/>
          </a:p>
        </p:txBody>
      </p:sp>
      <p:sp>
        <p:nvSpPr>
          <p:cNvPr id="24" name="Ellips 23">
            <a:extLst>
              <a:ext uri="{FF2B5EF4-FFF2-40B4-BE49-F238E27FC236}">
                <a16:creationId xmlns:a16="http://schemas.microsoft.com/office/drawing/2014/main" id="{6B0994F8-740C-4508-8EE0-1404BACBDAB2}"/>
              </a:ext>
            </a:extLst>
          </p:cNvPr>
          <p:cNvSpPr/>
          <p:nvPr userDrawn="1"/>
        </p:nvSpPr>
        <p:spPr>
          <a:xfrm>
            <a:off x="10364534" y="2114459"/>
            <a:ext cx="491115" cy="491115"/>
          </a:xfrm>
          <a:prstGeom prst="ellipse">
            <a:avLst/>
          </a:prstGeom>
          <a:solidFill>
            <a:srgbClr val="FFFFFF">
              <a:alpha val="5000"/>
            </a:srgbClr>
          </a:solidFill>
          <a:ln>
            <a:noFill/>
          </a:ln>
          <a:effectLst>
            <a:glow rad="203200">
              <a:schemeClr val="bg1">
                <a:alpha val="31000"/>
              </a:schemeClr>
            </a:glo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v-SE"/>
            </a:defPPr>
          </a:lstStyle>
          <a:p>
            <a:pPr algn="ctr"/>
            <a:endParaRPr lang="sv-SE"/>
          </a:p>
        </p:txBody>
      </p:sp>
      <p:sp>
        <p:nvSpPr>
          <p:cNvPr id="28" name="Ellips 27">
            <a:extLst>
              <a:ext uri="{FF2B5EF4-FFF2-40B4-BE49-F238E27FC236}">
                <a16:creationId xmlns:a16="http://schemas.microsoft.com/office/drawing/2014/main" id="{E5353758-02BB-486F-8E95-D71CAA63210D}"/>
              </a:ext>
            </a:extLst>
          </p:cNvPr>
          <p:cNvSpPr/>
          <p:nvPr userDrawn="1"/>
        </p:nvSpPr>
        <p:spPr>
          <a:xfrm>
            <a:off x="11008663" y="2679758"/>
            <a:ext cx="491115" cy="491115"/>
          </a:xfrm>
          <a:prstGeom prst="ellipse">
            <a:avLst/>
          </a:prstGeom>
          <a:solidFill>
            <a:srgbClr val="FFFFFF">
              <a:alpha val="5000"/>
            </a:srgbClr>
          </a:solidFill>
          <a:ln>
            <a:noFill/>
          </a:ln>
          <a:effectLst>
            <a:glow rad="203200">
              <a:schemeClr val="bg1">
                <a:alpha val="31000"/>
              </a:schemeClr>
            </a:glo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v-SE"/>
            </a:defPPr>
          </a:lstStyle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42128339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tshållare för text 7">
            <a:extLst>
              <a:ext uri="{FF2B5EF4-FFF2-40B4-BE49-F238E27FC236}">
                <a16:creationId xmlns:a16="http://schemas.microsoft.com/office/drawing/2014/main" id="{5E5C7D9E-D61E-454C-8FE2-62A39F87563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00000" y="1370013"/>
            <a:ext cx="10992000" cy="454025"/>
          </a:xfrm>
          <a:prstGeom prst="rect">
            <a:avLst/>
          </a:prstGeom>
        </p:spPr>
        <p:txBody>
          <a:bodyPr lIns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/>
            </a:lvl2pPr>
          </a:lstStyle>
          <a:p>
            <a:pPr lvl="0"/>
            <a:r>
              <a:rPr lang="sv-SE"/>
              <a:t>Underrubrik</a:t>
            </a:r>
          </a:p>
        </p:txBody>
      </p:sp>
      <p:sp>
        <p:nvSpPr>
          <p:cNvPr id="9" name="Platshållare för rubrik 1">
            <a:extLst>
              <a:ext uri="{FF2B5EF4-FFF2-40B4-BE49-F238E27FC236}">
                <a16:creationId xmlns:a16="http://schemas.microsoft.com/office/drawing/2014/main" id="{81234C4E-3A18-406D-B91B-E8250F12FE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9999" y="384175"/>
            <a:ext cx="10991999" cy="987425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52B916F1-FDB9-4B2F-A34E-AC5D50E81A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919063" y="6142236"/>
            <a:ext cx="14472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77C430-C3CB-4728-B088-F694DF9DD5E2}" type="datetime1">
              <a:rPr lang="en-GB" smtClean="0"/>
              <a:t>11/09/2020</a:t>
            </a:fld>
            <a:endParaRPr lang="en-GB"/>
          </a:p>
        </p:txBody>
      </p:sp>
      <p:sp>
        <p:nvSpPr>
          <p:cNvPr id="17" name="Platshållare för sidfot 4">
            <a:extLst>
              <a:ext uri="{FF2B5EF4-FFF2-40B4-BE49-F238E27FC236}">
                <a16:creationId xmlns:a16="http://schemas.microsoft.com/office/drawing/2014/main" id="{B62A1647-1C3B-445E-BBD8-7620090F9D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722120" y="6142236"/>
            <a:ext cx="8196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Platshållare för bildnummer 5">
            <a:extLst>
              <a:ext uri="{FF2B5EF4-FFF2-40B4-BE49-F238E27FC236}">
                <a16:creationId xmlns:a16="http://schemas.microsoft.com/office/drawing/2014/main" id="{A4789E9C-583A-487B-828D-3A813672EE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66317" y="6142236"/>
            <a:ext cx="224481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D95898-5D7B-4E7D-84EB-BBB49E1CFF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4617006"/>
      </p:ext>
    </p:extLst>
  </p:cSld>
  <p:clrMapOvr>
    <a:masterClrMapping/>
  </p:clrMapOvr>
  <p:transition/>
  <p:extLst>
    <p:ext uri="{DCECCB84-F9BA-43D5-87BE-67443E8EF086}">
      <p15:sldGuideLst xmlns:p15="http://schemas.microsoft.com/office/powerpoint/2012/main">
        <p15:guide id="2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89F2DE72-8DA1-42F9-8857-6129D39333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4801" y="2897923"/>
            <a:ext cx="4062397" cy="1062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327496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C4B1B596-966E-4CB5-A2BC-FDFA150A2C4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440" y="6200775"/>
            <a:ext cx="1035685" cy="270790"/>
          </a:xfrm>
          <a:prstGeom prst="rect">
            <a:avLst/>
          </a:prstGeom>
        </p:spPr>
      </p:pic>
      <p:sp>
        <p:nvSpPr>
          <p:cNvPr id="24" name="Platshållare för rubrik 1">
            <a:extLst>
              <a:ext uri="{FF2B5EF4-FFF2-40B4-BE49-F238E27FC236}">
                <a16:creationId xmlns:a16="http://schemas.microsoft.com/office/drawing/2014/main" id="{4CB97F5F-3DD3-4BC4-A6CE-B7C3F7CF0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9999" y="384175"/>
            <a:ext cx="10990799" cy="987425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26" name="Platshållare för datum 3">
            <a:extLst>
              <a:ext uri="{FF2B5EF4-FFF2-40B4-BE49-F238E27FC236}">
                <a16:creationId xmlns:a16="http://schemas.microsoft.com/office/drawing/2014/main" id="{3914F284-3703-4648-A4A6-23BC6E3C32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919063" y="6142236"/>
            <a:ext cx="14472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6D9D8B-6802-4D25-B384-633CA017E14A}" type="datetime1">
              <a:rPr lang="en-GB" smtClean="0"/>
              <a:t>11/09/2020</a:t>
            </a:fld>
            <a:endParaRPr lang="en-GB"/>
          </a:p>
        </p:txBody>
      </p:sp>
      <p:sp>
        <p:nvSpPr>
          <p:cNvPr id="27" name="Platshållare för sidfot 4">
            <a:extLst>
              <a:ext uri="{FF2B5EF4-FFF2-40B4-BE49-F238E27FC236}">
                <a16:creationId xmlns:a16="http://schemas.microsoft.com/office/drawing/2014/main" id="{5A3808B6-9D7E-48DE-8EAF-EE313C3D68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722120" y="6142236"/>
            <a:ext cx="8196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28" name="Platshållare för bildnummer 5">
            <a:extLst>
              <a:ext uri="{FF2B5EF4-FFF2-40B4-BE49-F238E27FC236}">
                <a16:creationId xmlns:a16="http://schemas.microsoft.com/office/drawing/2014/main" id="{7CA4C613-1730-4934-B8F1-88B926059E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66317" y="6142236"/>
            <a:ext cx="224481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D95898-5D7B-4E7D-84EB-BBB49E1CFF1A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Rak 10">
            <a:extLst>
              <a:ext uri="{FF2B5EF4-FFF2-40B4-BE49-F238E27FC236}">
                <a16:creationId xmlns:a16="http://schemas.microsoft.com/office/drawing/2014/main" id="{389E485A-3DC7-4950-8E3A-B1AB5AF987B9}"/>
              </a:ext>
            </a:extLst>
          </p:cNvPr>
          <p:cNvCxnSpPr/>
          <p:nvPr userDrawn="1"/>
        </p:nvCxnSpPr>
        <p:spPr>
          <a:xfrm>
            <a:off x="600600" y="6120977"/>
            <a:ext cx="10990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834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6" r:id="rId3"/>
  </p:sldLayoutIdLst>
  <p:transition/>
  <p:hf hdr="0" ftr="0" dt="0"/>
  <p:txStyles>
    <p:titleStyle>
      <a:lvl1pPr algn="l" defTabSz="685800" rtl="0" eaLnBrk="1" latinLnBrk="0" hangingPunct="1">
        <a:lnSpc>
          <a:spcPts val="3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685800" rtl="0" eaLnBrk="1" latinLnBrk="0" hangingPunct="1">
        <a:lnSpc>
          <a:spcPts val="1700"/>
        </a:lnSpc>
        <a:spcBef>
          <a:spcPts val="1700"/>
        </a:spcBef>
        <a:buSzPct val="90000"/>
        <a:buFont typeface="Arial" panose="020B0604020202020204" pitchFamily="34" charset="0"/>
        <a:buChar char="•"/>
        <a:defRPr sz="1450" kern="1200">
          <a:solidFill>
            <a:schemeClr val="tx1"/>
          </a:solidFill>
          <a:latin typeface="+mn-lt"/>
          <a:ea typeface="+mn-ea"/>
          <a:cs typeface="+mn-cs"/>
        </a:defRPr>
      </a:lvl1pPr>
      <a:lvl2pPr marL="354013" indent="-176213" algn="l" defTabSz="685800" rtl="0" eaLnBrk="1" latinLnBrk="0" hangingPunct="1">
        <a:lnSpc>
          <a:spcPts val="1700"/>
        </a:lnSpc>
        <a:spcBef>
          <a:spcPts val="375"/>
        </a:spcBef>
        <a:buFont typeface="Arial" panose="020B0604020202020204" pitchFamily="34" charset="0"/>
        <a:buChar char="‒"/>
        <a:defRPr sz="1450" kern="1200">
          <a:solidFill>
            <a:schemeClr val="tx1"/>
          </a:solidFill>
          <a:latin typeface="+mn-lt"/>
          <a:ea typeface="+mn-ea"/>
          <a:cs typeface="+mn-cs"/>
        </a:defRPr>
      </a:lvl2pPr>
      <a:lvl3pPr marL="541338" indent="-187325" algn="l" defTabSz="685800" rtl="0" eaLnBrk="1" latinLnBrk="0" hangingPunct="1">
        <a:lnSpc>
          <a:spcPts val="1700"/>
        </a:lnSpc>
        <a:spcBef>
          <a:spcPts val="375"/>
        </a:spcBef>
        <a:buFont typeface="Arial" panose="020B0604020202020204" pitchFamily="34" charset="0"/>
        <a:buChar char="‒"/>
        <a:defRPr sz="1450" kern="1200">
          <a:solidFill>
            <a:schemeClr val="tx1"/>
          </a:solidFill>
          <a:latin typeface="+mn-lt"/>
          <a:ea typeface="+mn-ea"/>
          <a:cs typeface="+mn-cs"/>
        </a:defRPr>
      </a:lvl3pPr>
      <a:lvl4pPr marL="719138" indent="-177800" algn="l" defTabSz="685800" rtl="0" eaLnBrk="1" latinLnBrk="0" hangingPunct="1">
        <a:lnSpc>
          <a:spcPts val="1700"/>
        </a:lnSpc>
        <a:spcBef>
          <a:spcPts val="375"/>
        </a:spcBef>
        <a:buFont typeface="Arial" panose="020B0604020202020204" pitchFamily="34" charset="0"/>
        <a:buChar char="‒"/>
        <a:defRPr sz="1450" kern="1200">
          <a:solidFill>
            <a:schemeClr val="tx1"/>
          </a:solidFill>
          <a:latin typeface="+mn-lt"/>
          <a:ea typeface="+mn-ea"/>
          <a:cs typeface="+mn-cs"/>
        </a:defRPr>
      </a:lvl4pPr>
      <a:lvl5pPr marL="895350" indent="-176213" algn="l" defTabSz="685800" rtl="0" eaLnBrk="1" latinLnBrk="0" hangingPunct="1">
        <a:lnSpc>
          <a:spcPts val="1700"/>
        </a:lnSpc>
        <a:spcBef>
          <a:spcPts val="375"/>
        </a:spcBef>
        <a:buFont typeface="Arial" panose="020B0604020202020204" pitchFamily="34" charset="0"/>
        <a:buChar char="‒"/>
        <a:defRPr sz="14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C4B1B596-966E-4CB5-A2BC-FDFA150A2C4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440" y="6200775"/>
            <a:ext cx="1035685" cy="270790"/>
          </a:xfrm>
          <a:prstGeom prst="rect">
            <a:avLst/>
          </a:prstGeom>
        </p:spPr>
      </p:pic>
      <p:sp>
        <p:nvSpPr>
          <p:cNvPr id="24" name="Platshållare för rubrik 1">
            <a:extLst>
              <a:ext uri="{FF2B5EF4-FFF2-40B4-BE49-F238E27FC236}">
                <a16:creationId xmlns:a16="http://schemas.microsoft.com/office/drawing/2014/main" id="{4CB97F5F-3DD3-4BC4-A6CE-B7C3F7CF0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9999" y="384175"/>
            <a:ext cx="10990799" cy="987425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26" name="Platshållare för datum 3">
            <a:extLst>
              <a:ext uri="{FF2B5EF4-FFF2-40B4-BE49-F238E27FC236}">
                <a16:creationId xmlns:a16="http://schemas.microsoft.com/office/drawing/2014/main" id="{3914F284-3703-4648-A4A6-23BC6E3C32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919063" y="6142236"/>
            <a:ext cx="14472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v-SE"/>
            </a:defPPr>
            <a:lvl1pPr marL="0" algn="r" defTabSz="914400" rtl="0" eaLnBrk="1" latinLnBrk="0" hangingPunct="1">
              <a:defRPr sz="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DE6D9D8B-6802-4D25-B384-633CA017E14A}" type="datetime1">
              <a:rPr lang="en-GB" smtClean="0"/>
              <a:t>11/09/2020</a:t>
            </a:fld>
            <a:endParaRPr lang="en-GB"/>
          </a:p>
        </p:txBody>
      </p:sp>
      <p:sp>
        <p:nvSpPr>
          <p:cNvPr id="27" name="Platshållare för sidfot 4">
            <a:extLst>
              <a:ext uri="{FF2B5EF4-FFF2-40B4-BE49-F238E27FC236}">
                <a16:creationId xmlns:a16="http://schemas.microsoft.com/office/drawing/2014/main" id="{5A3808B6-9D7E-48DE-8EAF-EE313C3D68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722120" y="6142236"/>
            <a:ext cx="8196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v-SE"/>
            </a:defPPr>
            <a:lvl1pPr marL="0" algn="l" defTabSz="914400" rtl="0" eaLnBrk="1" latinLnBrk="0" hangingPunct="1">
              <a:defRPr sz="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GB"/>
          </a:p>
        </p:txBody>
      </p:sp>
      <p:sp>
        <p:nvSpPr>
          <p:cNvPr id="28" name="Platshållare för bildnummer 5">
            <a:extLst>
              <a:ext uri="{FF2B5EF4-FFF2-40B4-BE49-F238E27FC236}">
                <a16:creationId xmlns:a16="http://schemas.microsoft.com/office/drawing/2014/main" id="{7CA4C613-1730-4934-B8F1-88B926059E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66317" y="6142236"/>
            <a:ext cx="224481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sv-SE"/>
            </a:defPPr>
            <a:lvl1pPr marL="0" algn="r" defTabSz="914400" rtl="0" eaLnBrk="1" latinLnBrk="0" hangingPunct="1">
              <a:defRPr sz="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F4D95898-5D7B-4E7D-84EB-BBB49E1CFF1A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Rak 10">
            <a:extLst>
              <a:ext uri="{FF2B5EF4-FFF2-40B4-BE49-F238E27FC236}">
                <a16:creationId xmlns:a16="http://schemas.microsoft.com/office/drawing/2014/main" id="{389E485A-3DC7-4950-8E3A-B1AB5AF987B9}"/>
              </a:ext>
            </a:extLst>
          </p:cNvPr>
          <p:cNvCxnSpPr/>
          <p:nvPr userDrawn="1"/>
        </p:nvCxnSpPr>
        <p:spPr>
          <a:xfrm>
            <a:off x="600600" y="6120977"/>
            <a:ext cx="10990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834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</p:sldLayoutIdLst>
  <p:transition/>
  <p:hf hdr="0" ftr="0" dt="0"/>
  <p:txStyles>
    <p:titleStyle>
      <a:lvl1pPr algn="l" defTabSz="685800" rtl="0" eaLnBrk="1" latinLnBrk="0" hangingPunct="1">
        <a:lnSpc>
          <a:spcPts val="3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685800" rtl="0" eaLnBrk="1" latinLnBrk="0" hangingPunct="1">
        <a:lnSpc>
          <a:spcPts val="1700"/>
        </a:lnSpc>
        <a:spcBef>
          <a:spcPts val="1700"/>
        </a:spcBef>
        <a:buSzPct val="90000"/>
        <a:buFont typeface="Arial" panose="020B0604020202020204" pitchFamily="34" charset="0"/>
        <a:buChar char="•"/>
        <a:defRPr sz="1450" kern="1200">
          <a:solidFill>
            <a:schemeClr val="tx1"/>
          </a:solidFill>
          <a:latin typeface="+mn-lt"/>
          <a:ea typeface="+mn-ea"/>
          <a:cs typeface="+mn-cs"/>
        </a:defRPr>
      </a:lvl1pPr>
      <a:lvl2pPr marL="354013" indent="-176213" algn="l" defTabSz="685800" rtl="0" eaLnBrk="1" latinLnBrk="0" hangingPunct="1">
        <a:lnSpc>
          <a:spcPts val="1700"/>
        </a:lnSpc>
        <a:spcBef>
          <a:spcPts val="375"/>
        </a:spcBef>
        <a:buFont typeface="Arial" panose="020B0604020202020204" pitchFamily="34" charset="0"/>
        <a:buChar char="‒"/>
        <a:defRPr sz="1450" kern="1200">
          <a:solidFill>
            <a:schemeClr val="tx1"/>
          </a:solidFill>
          <a:latin typeface="+mn-lt"/>
          <a:ea typeface="+mn-ea"/>
          <a:cs typeface="+mn-cs"/>
        </a:defRPr>
      </a:lvl2pPr>
      <a:lvl3pPr marL="541338" indent="-187325" algn="l" defTabSz="685800" rtl="0" eaLnBrk="1" latinLnBrk="0" hangingPunct="1">
        <a:lnSpc>
          <a:spcPts val="1700"/>
        </a:lnSpc>
        <a:spcBef>
          <a:spcPts val="375"/>
        </a:spcBef>
        <a:buFont typeface="Arial" panose="020B0604020202020204" pitchFamily="34" charset="0"/>
        <a:buChar char="‒"/>
        <a:defRPr sz="1450" kern="1200">
          <a:solidFill>
            <a:schemeClr val="tx1"/>
          </a:solidFill>
          <a:latin typeface="+mn-lt"/>
          <a:ea typeface="+mn-ea"/>
          <a:cs typeface="+mn-cs"/>
        </a:defRPr>
      </a:lvl3pPr>
      <a:lvl4pPr marL="719138" indent="-177800" algn="l" defTabSz="685800" rtl="0" eaLnBrk="1" latinLnBrk="0" hangingPunct="1">
        <a:lnSpc>
          <a:spcPts val="1700"/>
        </a:lnSpc>
        <a:spcBef>
          <a:spcPts val="375"/>
        </a:spcBef>
        <a:buFont typeface="Arial" panose="020B0604020202020204" pitchFamily="34" charset="0"/>
        <a:buChar char="‒"/>
        <a:defRPr sz="1450" kern="1200">
          <a:solidFill>
            <a:schemeClr val="tx1"/>
          </a:solidFill>
          <a:latin typeface="+mn-lt"/>
          <a:ea typeface="+mn-ea"/>
          <a:cs typeface="+mn-cs"/>
        </a:defRPr>
      </a:lvl4pPr>
      <a:lvl5pPr marL="895350" indent="-176213" algn="l" defTabSz="685800" rtl="0" eaLnBrk="1" latinLnBrk="0" hangingPunct="1">
        <a:lnSpc>
          <a:spcPts val="1700"/>
        </a:lnSpc>
        <a:spcBef>
          <a:spcPts val="375"/>
        </a:spcBef>
        <a:buFont typeface="Arial" panose="020B0604020202020204" pitchFamily="34" charset="0"/>
        <a:buChar char="‒"/>
        <a:defRPr sz="14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>
            <a:extLst>
              <a:ext uri="{FF2B5EF4-FFF2-40B4-BE49-F238E27FC236}">
                <a16:creationId xmlns:a16="http://schemas.microsoft.com/office/drawing/2014/main" id="{54283476-CD4E-4083-A121-10235634D53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'Planeringen är tydlig'</a:t>
            </a:r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C6907A5B-DC5C-44C8-B254-B5766935A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Tydlighet: 92 / 100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02989B9-5D1B-45AB-A32B-11A9EC796D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4D95898-5D7B-4E7D-84EB-BBB49E1CFF1A}" type="slidenum">
              <a:rPr lang="en-GB" smtClean="0"/>
              <a:t>1</a:t>
            </a:fld>
            <a:endParaRPr lang="en-GB"/>
          </a:p>
        </p:txBody>
      </p:sp>
      <p:sp>
        <p:nvSpPr>
          <p:cNvPr id="6" name="Rektangel: rundade hörn 5">
            <a:extLst>
              <a:ext uri="{FF2B5EF4-FFF2-40B4-BE49-F238E27FC236}">
                <a16:creationId xmlns:a16="http://schemas.microsoft.com/office/drawing/2014/main" id="{FC5BD864-0912-451C-969A-B403C6E01442}"/>
              </a:ext>
            </a:extLst>
          </p:cNvPr>
          <p:cNvSpPr/>
          <p:nvPr/>
        </p:nvSpPr>
        <p:spPr>
          <a:xfrm>
            <a:off x="838200" y="1808018"/>
            <a:ext cx="5150148" cy="4211782"/>
          </a:xfrm>
          <a:prstGeom prst="roundRect">
            <a:avLst>
              <a:gd name="adj" fmla="val 1816"/>
            </a:avLst>
          </a:prstGeom>
          <a:noFill/>
          <a:ln w="285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v-SE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9pPr>
          </a:lstStyle>
          <a:p>
            <a:pPr algn="ctr"/>
            <a:endParaRPr lang="sv-SE">
              <a:latin typeface="Arial" panose="020B0604020202020204" pitchFamily="34" charset="0"/>
            </a:endParaRPr>
          </a:p>
        </p:txBody>
      </p:sp>
      <p:sp>
        <p:nvSpPr>
          <p:cNvPr id="7" name="Rektangel: rundade hörn 6">
            <a:extLst>
              <a:ext uri="{FF2B5EF4-FFF2-40B4-BE49-F238E27FC236}">
                <a16:creationId xmlns:a16="http://schemas.microsoft.com/office/drawing/2014/main" id="{1F830E63-007E-41A3-830D-25033DB5BE82}"/>
              </a:ext>
            </a:extLst>
          </p:cNvPr>
          <p:cNvSpPr/>
          <p:nvPr/>
        </p:nvSpPr>
        <p:spPr>
          <a:xfrm>
            <a:off x="2739883" y="1699627"/>
            <a:ext cx="1323613" cy="188400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285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80000" tIns="18000" rIns="180000" bIns="18000" rtlCol="0" anchor="ctr">
            <a:spAutoFit/>
          </a:bodyPr>
          <a:lstStyle>
            <a:defPPr>
              <a:defRPr lang="sv-SE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9pPr>
          </a:lstStyle>
          <a:p>
            <a:pPr algn="ctr"/>
            <a:r>
              <a:rPr lang="sv-SE" sz="1000" b="1">
                <a:solidFill>
                  <a:schemeClr val="tx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Svarsfördelning</a:t>
            </a:r>
          </a:p>
        </p:txBody>
      </p:sp>
      <p:graphicFrame>
        <p:nvGraphicFramePr>
          <p:cNvPr id="8" name="Chart 24">
            <a:extLst>
              <a:ext uri="{FF2B5EF4-FFF2-40B4-BE49-F238E27FC236}">
                <a16:creationId xmlns:a16="http://schemas.microsoft.com/office/drawing/2014/main" id="{D55DE9EF-18A5-45A9-889B-E9BD2ECDEF9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12080221"/>
              </p:ext>
            </p:extLst>
          </p:nvPr>
        </p:nvGraphicFramePr>
        <p:xfrm>
          <a:off x="837822" y="2026920"/>
          <a:ext cx="5202528" cy="389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Rektangel: rundade hörn 8">
            <a:extLst>
              <a:ext uri="{FF2B5EF4-FFF2-40B4-BE49-F238E27FC236}">
                <a16:creationId xmlns:a16="http://schemas.microsoft.com/office/drawing/2014/main" id="{E5F60A07-3BED-4BCE-A023-A2780229C4AC}"/>
              </a:ext>
            </a:extLst>
          </p:cNvPr>
          <p:cNvSpPr/>
          <p:nvPr/>
        </p:nvSpPr>
        <p:spPr>
          <a:xfrm>
            <a:off x="6203652" y="1808018"/>
            <a:ext cx="5150148" cy="4211782"/>
          </a:xfrm>
          <a:prstGeom prst="roundRect">
            <a:avLst>
              <a:gd name="adj" fmla="val 1816"/>
            </a:avLst>
          </a:prstGeom>
          <a:noFill/>
          <a:ln w="285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v-SE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9pPr>
          </a:lstStyle>
          <a:p>
            <a:pPr algn="ctr"/>
            <a:endParaRPr lang="sv-SE">
              <a:latin typeface="Arial" panose="020B0604020202020204" pitchFamily="34" charset="0"/>
            </a:endParaRPr>
          </a:p>
        </p:txBody>
      </p:sp>
      <p:sp>
        <p:nvSpPr>
          <p:cNvPr id="10" name="Rektangel: rundade hörn 9">
            <a:extLst>
              <a:ext uri="{FF2B5EF4-FFF2-40B4-BE49-F238E27FC236}">
                <a16:creationId xmlns:a16="http://schemas.microsoft.com/office/drawing/2014/main" id="{1601972E-9FAF-4954-9590-CB5DBBA8FC7A}"/>
              </a:ext>
            </a:extLst>
          </p:cNvPr>
          <p:cNvSpPr/>
          <p:nvPr/>
        </p:nvSpPr>
        <p:spPr>
          <a:xfrm>
            <a:off x="7656071" y="1699825"/>
            <a:ext cx="2222137" cy="188400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285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80000" tIns="18000" rIns="180000" bIns="18000" rtlCol="0" anchor="ctr">
            <a:spAutoFit/>
          </a:bodyPr>
          <a:lstStyle>
            <a:defPPr>
              <a:defRPr lang="sv-SE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9pPr>
          </a:lstStyle>
          <a:p>
            <a:pPr algn="ctr"/>
            <a:r>
              <a:rPr lang="sv-SE" sz="1000" b="1">
                <a:solidFill>
                  <a:schemeClr val="tx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Tidslinje över genomsnittssvar</a:t>
            </a:r>
          </a:p>
        </p:txBody>
      </p:sp>
      <p:graphicFrame>
        <p:nvGraphicFramePr>
          <p:cNvPr id="11" name="Chart 11">
            <a:extLst>
              <a:ext uri="{FF2B5EF4-FFF2-40B4-BE49-F238E27FC236}">
                <a16:creationId xmlns:a16="http://schemas.microsoft.com/office/drawing/2014/main" id="{3326C2A2-D419-4556-A79E-6EA40F01E60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5938314"/>
              </p:ext>
            </p:extLst>
          </p:nvPr>
        </p:nvGraphicFramePr>
        <p:xfrm>
          <a:off x="6203651" y="1813560"/>
          <a:ext cx="5150149" cy="4205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21" name="Grupp 20" descr="scope_icon">
            <a:extLst>
              <a:ext uri="{FF2B5EF4-FFF2-40B4-BE49-F238E27FC236}">
                <a16:creationId xmlns:a16="http://schemas.microsoft.com/office/drawing/2014/main" id="{ADBC47ED-2049-4355-81FC-2A0E38FD6B3D}"/>
              </a:ext>
            </a:extLst>
          </p:cNvPr>
          <p:cNvGrpSpPr/>
          <p:nvPr/>
        </p:nvGrpSpPr>
        <p:grpSpPr>
          <a:xfrm>
            <a:off x="7229281" y="1999514"/>
            <a:ext cx="405685" cy="90000"/>
            <a:chOff x="6111025" y="6497468"/>
            <a:chExt cx="405685" cy="90000"/>
          </a:xfrm>
        </p:grpSpPr>
        <p:cxnSp>
          <p:nvCxnSpPr>
            <p:cNvPr id="22" name="Rak koppling 21">
              <a:extLst>
                <a:ext uri="{FF2B5EF4-FFF2-40B4-BE49-F238E27FC236}">
                  <a16:creationId xmlns:a16="http://schemas.microsoft.com/office/drawing/2014/main" id="{037DE1DF-0632-486E-8F95-763A3ACE13E3}"/>
                </a:ext>
              </a:extLst>
            </p:cNvPr>
            <p:cNvCxnSpPr/>
            <p:nvPr/>
          </p:nvCxnSpPr>
          <p:spPr>
            <a:xfrm>
              <a:off x="6111025" y="6542468"/>
              <a:ext cx="405685" cy="0"/>
            </a:xfrm>
            <a:prstGeom prst="line">
              <a:avLst/>
            </a:prstGeom>
            <a:ln w="19050">
              <a:solidFill>
                <a:srgbClr val="4D4D4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Ellips 22">
              <a:extLst>
                <a:ext uri="{FF2B5EF4-FFF2-40B4-BE49-F238E27FC236}">
                  <a16:creationId xmlns:a16="http://schemas.microsoft.com/office/drawing/2014/main" id="{41171638-4775-4928-8551-BBB6BB56E425}"/>
                </a:ext>
              </a:extLst>
            </p:cNvPr>
            <p:cNvSpPr/>
            <p:nvPr/>
          </p:nvSpPr>
          <p:spPr>
            <a:xfrm>
              <a:off x="6268867" y="6497468"/>
              <a:ext cx="90000" cy="90000"/>
            </a:xfrm>
            <a:prstGeom prst="ellipse">
              <a:avLst/>
            </a:prstGeom>
            <a:solidFill>
              <a:srgbClr val="FAFAFA"/>
            </a:solidFill>
            <a:ln w="19050">
              <a:solidFill>
                <a:srgbClr val="4D4D4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sv-SE"/>
              </a:defPPr>
            </a:lstStyle>
            <a:p>
              <a:pPr algn="ctr"/>
              <a:endParaRPr lang="sv-SE">
                <a:latin typeface="Arial" panose="020B0604020202020204" pitchFamily="34" charset="0"/>
              </a:endParaRPr>
            </a:p>
          </p:txBody>
        </p:sp>
      </p:grpSp>
      <p:grpSp>
        <p:nvGrpSpPr>
          <p:cNvPr id="24" name="Grupp 23" descr="benchmark_icon">
            <a:extLst>
              <a:ext uri="{FF2B5EF4-FFF2-40B4-BE49-F238E27FC236}">
                <a16:creationId xmlns:a16="http://schemas.microsoft.com/office/drawing/2014/main" id="{95FEB059-C8CB-403A-904F-10FDF20A7705}"/>
              </a:ext>
            </a:extLst>
          </p:cNvPr>
          <p:cNvGrpSpPr/>
          <p:nvPr/>
        </p:nvGrpSpPr>
        <p:grpSpPr>
          <a:xfrm>
            <a:off x="8983892" y="1999514"/>
            <a:ext cx="405685" cy="90000"/>
            <a:chOff x="6111025" y="6497468"/>
            <a:chExt cx="405685" cy="90000"/>
          </a:xfrm>
        </p:grpSpPr>
        <p:cxnSp>
          <p:nvCxnSpPr>
            <p:cNvPr id="25" name="Rak koppling 24">
              <a:extLst>
                <a:ext uri="{FF2B5EF4-FFF2-40B4-BE49-F238E27FC236}">
                  <a16:creationId xmlns:a16="http://schemas.microsoft.com/office/drawing/2014/main" id="{9C6A1801-CD28-40D4-B8D8-24F9E6AEAF50}"/>
                </a:ext>
              </a:extLst>
            </p:cNvPr>
            <p:cNvCxnSpPr/>
            <p:nvPr/>
          </p:nvCxnSpPr>
          <p:spPr>
            <a:xfrm>
              <a:off x="6111025" y="6542468"/>
              <a:ext cx="405685" cy="0"/>
            </a:xfrm>
            <a:prstGeom prst="line">
              <a:avLst/>
            </a:prstGeom>
            <a:ln w="19050">
              <a:solidFill>
                <a:srgbClr val="BFBFBF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Ellips 25">
              <a:extLst>
                <a:ext uri="{FF2B5EF4-FFF2-40B4-BE49-F238E27FC236}">
                  <a16:creationId xmlns:a16="http://schemas.microsoft.com/office/drawing/2014/main" id="{66B62DE7-AD47-4ADB-B8D8-80C3A588746E}"/>
                </a:ext>
              </a:extLst>
            </p:cNvPr>
            <p:cNvSpPr/>
            <p:nvPr/>
          </p:nvSpPr>
          <p:spPr>
            <a:xfrm>
              <a:off x="6268867" y="6497468"/>
              <a:ext cx="90000" cy="90000"/>
            </a:xfrm>
            <a:prstGeom prst="ellipse">
              <a:avLst/>
            </a:prstGeom>
            <a:solidFill>
              <a:srgbClr val="FAFAFA"/>
            </a:solidFill>
            <a:ln w="19050">
              <a:solidFill>
                <a:srgbClr val="BFBFB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sv-SE"/>
              </a:defPPr>
            </a:lstStyle>
            <a:p>
              <a:pPr algn="ctr"/>
              <a:endParaRPr lang="sv-SE">
                <a:solidFill>
                  <a:srgbClr val="BFBFBF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27" name="textruta 26">
            <a:extLst>
              <a:ext uri="{FF2B5EF4-FFF2-40B4-BE49-F238E27FC236}">
                <a16:creationId xmlns:a16="http://schemas.microsoft.com/office/drawing/2014/main" id="{AD37749F-1016-4298-AD7D-91ACE9AEB91B}"/>
              </a:ext>
            </a:extLst>
          </p:cNvPr>
          <p:cNvSpPr txBox="1"/>
          <p:nvPr/>
        </p:nvSpPr>
        <p:spPr>
          <a:xfrm>
            <a:off x="7634967" y="1936514"/>
            <a:ext cx="1325456" cy="216000"/>
          </a:xfrm>
          <a:prstGeom prst="rect">
            <a:avLst/>
          </a:prstGeom>
          <a:noFill/>
        </p:spPr>
        <p:txBody>
          <a:bodyPr wrap="square" tIns="0" bIns="0" rtlCol="0" anchor="ctr">
            <a:normAutofit/>
          </a:bodyPr>
          <a:lstStyle>
            <a:defPPr>
              <a:defRPr lang="sv-SE"/>
            </a:defPPr>
          </a:lstStyle>
          <a:p>
            <a:r>
              <a:rPr lang="sv-SE" sz="700">
                <a:latin typeface="Arial" panose="020B0604020202020204" pitchFamily="34" charset="0"/>
                <a:ea typeface="Roboto" panose="02000000000000000000" pitchFamily="2" charset="0"/>
              </a:rPr>
              <a:t>Liselotte Nilsson-Klangs organisation</a:t>
            </a:r>
          </a:p>
        </p:txBody>
      </p:sp>
      <p:sp>
        <p:nvSpPr>
          <p:cNvPr id="28" name="textruta 27">
            <a:extLst>
              <a:ext uri="{FF2B5EF4-FFF2-40B4-BE49-F238E27FC236}">
                <a16:creationId xmlns:a16="http://schemas.microsoft.com/office/drawing/2014/main" id="{B15489F3-2CC6-4EFA-A3CA-08279C027C03}"/>
              </a:ext>
            </a:extLst>
          </p:cNvPr>
          <p:cNvSpPr txBox="1"/>
          <p:nvPr/>
        </p:nvSpPr>
        <p:spPr>
          <a:xfrm>
            <a:off x="9389576" y="1936514"/>
            <a:ext cx="1325456" cy="216000"/>
          </a:xfrm>
          <a:prstGeom prst="rect">
            <a:avLst/>
          </a:prstGeom>
          <a:noFill/>
        </p:spPr>
        <p:txBody>
          <a:bodyPr wrap="square" tIns="0" bIns="0" rtlCol="0" anchor="ctr">
            <a:norm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700" kern="1200">
                <a:solidFill>
                  <a:schemeClr val="tx1"/>
                </a:solidFill>
                <a:latin typeface="Arial" panose="020B0604020202020204" pitchFamily="34" charset="0"/>
                <a:ea typeface="Roboto" panose="02000000000000000000" pitchFamily="2" charset="0"/>
                <a:cs typeface="+mn-cs"/>
              </a:defRPr>
            </a:lvl1pPr>
          </a:lstStyle>
          <a:p>
            <a:r>
              <a:rPr lang="sv-SE"/>
              <a:t>Vardaga - Region Syd</a:t>
            </a:r>
          </a:p>
        </p:txBody>
      </p:sp>
      <p:pic>
        <p:nvPicPr>
          <p:cNvPr id="29" name="New pictur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10400" y="360000"/>
            <a:ext cx="620354" cy="620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702193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>
            <a:extLst>
              <a:ext uri="{FF2B5EF4-FFF2-40B4-BE49-F238E27FC236}">
                <a16:creationId xmlns:a16="http://schemas.microsoft.com/office/drawing/2014/main" id="{54283476-CD4E-4083-A121-10235634D53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'Vi lägger tiden på rätt saker'</a:t>
            </a:r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C6907A5B-DC5C-44C8-B254-B5766935A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Värde: 93 / 100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02989B9-5D1B-45AB-A32B-11A9EC796D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4D95898-5D7B-4E7D-84EB-BBB49E1CFF1A}" type="slidenum">
              <a:rPr lang="en-GB" smtClean="0"/>
              <a:t>2</a:t>
            </a:fld>
            <a:endParaRPr lang="en-GB"/>
          </a:p>
        </p:txBody>
      </p:sp>
      <p:sp>
        <p:nvSpPr>
          <p:cNvPr id="6" name="Rektangel: rundade hörn 5">
            <a:extLst>
              <a:ext uri="{FF2B5EF4-FFF2-40B4-BE49-F238E27FC236}">
                <a16:creationId xmlns:a16="http://schemas.microsoft.com/office/drawing/2014/main" id="{FC5BD864-0912-451C-969A-B403C6E01442}"/>
              </a:ext>
            </a:extLst>
          </p:cNvPr>
          <p:cNvSpPr/>
          <p:nvPr/>
        </p:nvSpPr>
        <p:spPr>
          <a:xfrm>
            <a:off x="838200" y="1808018"/>
            <a:ext cx="5150148" cy="4211782"/>
          </a:xfrm>
          <a:prstGeom prst="roundRect">
            <a:avLst>
              <a:gd name="adj" fmla="val 1816"/>
            </a:avLst>
          </a:prstGeom>
          <a:noFill/>
          <a:ln w="285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v-SE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9pPr>
          </a:lstStyle>
          <a:p>
            <a:pPr algn="ctr"/>
            <a:endParaRPr lang="sv-SE">
              <a:latin typeface="Arial" panose="020B0604020202020204" pitchFamily="34" charset="0"/>
            </a:endParaRPr>
          </a:p>
        </p:txBody>
      </p:sp>
      <p:sp>
        <p:nvSpPr>
          <p:cNvPr id="7" name="Rektangel: rundade hörn 6">
            <a:extLst>
              <a:ext uri="{FF2B5EF4-FFF2-40B4-BE49-F238E27FC236}">
                <a16:creationId xmlns:a16="http://schemas.microsoft.com/office/drawing/2014/main" id="{1F830E63-007E-41A3-830D-25033DB5BE82}"/>
              </a:ext>
            </a:extLst>
          </p:cNvPr>
          <p:cNvSpPr/>
          <p:nvPr/>
        </p:nvSpPr>
        <p:spPr>
          <a:xfrm>
            <a:off x="2739883" y="1699627"/>
            <a:ext cx="1323613" cy="188400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285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80000" tIns="18000" rIns="180000" bIns="18000" rtlCol="0" anchor="ctr">
            <a:spAutoFit/>
          </a:bodyPr>
          <a:lstStyle>
            <a:defPPr>
              <a:defRPr lang="sv-SE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9pPr>
          </a:lstStyle>
          <a:p>
            <a:pPr algn="ctr"/>
            <a:r>
              <a:rPr lang="sv-SE" sz="1000" b="1">
                <a:solidFill>
                  <a:schemeClr val="tx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Svarsfördelning</a:t>
            </a:r>
          </a:p>
        </p:txBody>
      </p:sp>
      <p:graphicFrame>
        <p:nvGraphicFramePr>
          <p:cNvPr id="8" name="Chart 24">
            <a:extLst>
              <a:ext uri="{FF2B5EF4-FFF2-40B4-BE49-F238E27FC236}">
                <a16:creationId xmlns:a16="http://schemas.microsoft.com/office/drawing/2014/main" id="{D55DE9EF-18A5-45A9-889B-E9BD2ECDEF9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12080221"/>
              </p:ext>
            </p:extLst>
          </p:nvPr>
        </p:nvGraphicFramePr>
        <p:xfrm>
          <a:off x="837822" y="2026920"/>
          <a:ext cx="5202528" cy="389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Rektangel: rundade hörn 8">
            <a:extLst>
              <a:ext uri="{FF2B5EF4-FFF2-40B4-BE49-F238E27FC236}">
                <a16:creationId xmlns:a16="http://schemas.microsoft.com/office/drawing/2014/main" id="{E5F60A07-3BED-4BCE-A023-A2780229C4AC}"/>
              </a:ext>
            </a:extLst>
          </p:cNvPr>
          <p:cNvSpPr/>
          <p:nvPr/>
        </p:nvSpPr>
        <p:spPr>
          <a:xfrm>
            <a:off x="6203652" y="1808018"/>
            <a:ext cx="5150148" cy="4211782"/>
          </a:xfrm>
          <a:prstGeom prst="roundRect">
            <a:avLst>
              <a:gd name="adj" fmla="val 1816"/>
            </a:avLst>
          </a:prstGeom>
          <a:noFill/>
          <a:ln w="285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v-SE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9pPr>
          </a:lstStyle>
          <a:p>
            <a:pPr algn="ctr"/>
            <a:endParaRPr lang="sv-SE">
              <a:latin typeface="Arial" panose="020B0604020202020204" pitchFamily="34" charset="0"/>
            </a:endParaRPr>
          </a:p>
        </p:txBody>
      </p:sp>
      <p:sp>
        <p:nvSpPr>
          <p:cNvPr id="10" name="Rektangel: rundade hörn 9">
            <a:extLst>
              <a:ext uri="{FF2B5EF4-FFF2-40B4-BE49-F238E27FC236}">
                <a16:creationId xmlns:a16="http://schemas.microsoft.com/office/drawing/2014/main" id="{1601972E-9FAF-4954-9590-CB5DBBA8FC7A}"/>
              </a:ext>
            </a:extLst>
          </p:cNvPr>
          <p:cNvSpPr/>
          <p:nvPr/>
        </p:nvSpPr>
        <p:spPr>
          <a:xfrm>
            <a:off x="7656071" y="1699825"/>
            <a:ext cx="2222137" cy="188400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285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80000" tIns="18000" rIns="180000" bIns="18000" rtlCol="0" anchor="ctr">
            <a:spAutoFit/>
          </a:bodyPr>
          <a:lstStyle>
            <a:defPPr>
              <a:defRPr lang="sv-SE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9pPr>
          </a:lstStyle>
          <a:p>
            <a:pPr algn="ctr"/>
            <a:r>
              <a:rPr lang="sv-SE" sz="1000" b="1">
                <a:solidFill>
                  <a:schemeClr val="tx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Tidslinje över genomsnittssvar</a:t>
            </a:r>
          </a:p>
        </p:txBody>
      </p:sp>
      <p:graphicFrame>
        <p:nvGraphicFramePr>
          <p:cNvPr id="11" name="Chart 11">
            <a:extLst>
              <a:ext uri="{FF2B5EF4-FFF2-40B4-BE49-F238E27FC236}">
                <a16:creationId xmlns:a16="http://schemas.microsoft.com/office/drawing/2014/main" id="{3326C2A2-D419-4556-A79E-6EA40F01E60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5938314"/>
              </p:ext>
            </p:extLst>
          </p:nvPr>
        </p:nvGraphicFramePr>
        <p:xfrm>
          <a:off x="6203651" y="1813560"/>
          <a:ext cx="5150149" cy="4205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21" name="Grupp 20" descr="scope_icon">
            <a:extLst>
              <a:ext uri="{FF2B5EF4-FFF2-40B4-BE49-F238E27FC236}">
                <a16:creationId xmlns:a16="http://schemas.microsoft.com/office/drawing/2014/main" id="{ADBC47ED-2049-4355-81FC-2A0E38FD6B3D}"/>
              </a:ext>
            </a:extLst>
          </p:cNvPr>
          <p:cNvGrpSpPr/>
          <p:nvPr/>
        </p:nvGrpSpPr>
        <p:grpSpPr>
          <a:xfrm>
            <a:off x="7229281" y="1999514"/>
            <a:ext cx="405685" cy="90000"/>
            <a:chOff x="6111025" y="6497468"/>
            <a:chExt cx="405685" cy="90000"/>
          </a:xfrm>
        </p:grpSpPr>
        <p:cxnSp>
          <p:nvCxnSpPr>
            <p:cNvPr id="22" name="Rak koppling 21">
              <a:extLst>
                <a:ext uri="{FF2B5EF4-FFF2-40B4-BE49-F238E27FC236}">
                  <a16:creationId xmlns:a16="http://schemas.microsoft.com/office/drawing/2014/main" id="{037DE1DF-0632-486E-8F95-763A3ACE13E3}"/>
                </a:ext>
              </a:extLst>
            </p:cNvPr>
            <p:cNvCxnSpPr/>
            <p:nvPr/>
          </p:nvCxnSpPr>
          <p:spPr>
            <a:xfrm>
              <a:off x="6111025" y="6542468"/>
              <a:ext cx="405685" cy="0"/>
            </a:xfrm>
            <a:prstGeom prst="line">
              <a:avLst/>
            </a:prstGeom>
            <a:ln w="19050">
              <a:solidFill>
                <a:srgbClr val="4D4D4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Ellips 22">
              <a:extLst>
                <a:ext uri="{FF2B5EF4-FFF2-40B4-BE49-F238E27FC236}">
                  <a16:creationId xmlns:a16="http://schemas.microsoft.com/office/drawing/2014/main" id="{41171638-4775-4928-8551-BBB6BB56E425}"/>
                </a:ext>
              </a:extLst>
            </p:cNvPr>
            <p:cNvSpPr/>
            <p:nvPr/>
          </p:nvSpPr>
          <p:spPr>
            <a:xfrm>
              <a:off x="6268867" y="6497468"/>
              <a:ext cx="90000" cy="90000"/>
            </a:xfrm>
            <a:prstGeom prst="ellipse">
              <a:avLst/>
            </a:prstGeom>
            <a:solidFill>
              <a:srgbClr val="FAFAFA"/>
            </a:solidFill>
            <a:ln w="19050">
              <a:solidFill>
                <a:srgbClr val="4D4D4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sv-SE"/>
              </a:defPPr>
            </a:lstStyle>
            <a:p>
              <a:pPr algn="ctr"/>
              <a:endParaRPr lang="sv-SE">
                <a:latin typeface="Arial" panose="020B0604020202020204" pitchFamily="34" charset="0"/>
              </a:endParaRPr>
            </a:p>
          </p:txBody>
        </p:sp>
      </p:grpSp>
      <p:grpSp>
        <p:nvGrpSpPr>
          <p:cNvPr id="24" name="Grupp 23" descr="benchmark_icon">
            <a:extLst>
              <a:ext uri="{FF2B5EF4-FFF2-40B4-BE49-F238E27FC236}">
                <a16:creationId xmlns:a16="http://schemas.microsoft.com/office/drawing/2014/main" id="{95FEB059-C8CB-403A-904F-10FDF20A7705}"/>
              </a:ext>
            </a:extLst>
          </p:cNvPr>
          <p:cNvGrpSpPr/>
          <p:nvPr/>
        </p:nvGrpSpPr>
        <p:grpSpPr>
          <a:xfrm>
            <a:off x="8983892" y="1999514"/>
            <a:ext cx="405685" cy="90000"/>
            <a:chOff x="6111025" y="6497468"/>
            <a:chExt cx="405685" cy="90000"/>
          </a:xfrm>
        </p:grpSpPr>
        <p:cxnSp>
          <p:nvCxnSpPr>
            <p:cNvPr id="25" name="Rak koppling 24">
              <a:extLst>
                <a:ext uri="{FF2B5EF4-FFF2-40B4-BE49-F238E27FC236}">
                  <a16:creationId xmlns:a16="http://schemas.microsoft.com/office/drawing/2014/main" id="{9C6A1801-CD28-40D4-B8D8-24F9E6AEAF50}"/>
                </a:ext>
              </a:extLst>
            </p:cNvPr>
            <p:cNvCxnSpPr/>
            <p:nvPr/>
          </p:nvCxnSpPr>
          <p:spPr>
            <a:xfrm>
              <a:off x="6111025" y="6542468"/>
              <a:ext cx="405685" cy="0"/>
            </a:xfrm>
            <a:prstGeom prst="line">
              <a:avLst/>
            </a:prstGeom>
            <a:ln w="19050">
              <a:solidFill>
                <a:srgbClr val="BFBFBF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Ellips 25">
              <a:extLst>
                <a:ext uri="{FF2B5EF4-FFF2-40B4-BE49-F238E27FC236}">
                  <a16:creationId xmlns:a16="http://schemas.microsoft.com/office/drawing/2014/main" id="{66B62DE7-AD47-4ADB-B8D8-80C3A588746E}"/>
                </a:ext>
              </a:extLst>
            </p:cNvPr>
            <p:cNvSpPr/>
            <p:nvPr/>
          </p:nvSpPr>
          <p:spPr>
            <a:xfrm>
              <a:off x="6268867" y="6497468"/>
              <a:ext cx="90000" cy="90000"/>
            </a:xfrm>
            <a:prstGeom prst="ellipse">
              <a:avLst/>
            </a:prstGeom>
            <a:solidFill>
              <a:srgbClr val="FAFAFA"/>
            </a:solidFill>
            <a:ln w="19050">
              <a:solidFill>
                <a:srgbClr val="BFBFB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sv-SE"/>
              </a:defPPr>
            </a:lstStyle>
            <a:p>
              <a:pPr algn="ctr"/>
              <a:endParaRPr lang="sv-SE">
                <a:solidFill>
                  <a:srgbClr val="BFBFBF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27" name="textruta 26">
            <a:extLst>
              <a:ext uri="{FF2B5EF4-FFF2-40B4-BE49-F238E27FC236}">
                <a16:creationId xmlns:a16="http://schemas.microsoft.com/office/drawing/2014/main" id="{AD37749F-1016-4298-AD7D-91ACE9AEB91B}"/>
              </a:ext>
            </a:extLst>
          </p:cNvPr>
          <p:cNvSpPr txBox="1"/>
          <p:nvPr/>
        </p:nvSpPr>
        <p:spPr>
          <a:xfrm>
            <a:off x="7634967" y="1936514"/>
            <a:ext cx="1325456" cy="216000"/>
          </a:xfrm>
          <a:prstGeom prst="rect">
            <a:avLst/>
          </a:prstGeom>
          <a:noFill/>
        </p:spPr>
        <p:txBody>
          <a:bodyPr wrap="square" tIns="0" bIns="0" rtlCol="0" anchor="ctr">
            <a:normAutofit/>
          </a:bodyPr>
          <a:lstStyle>
            <a:defPPr>
              <a:defRPr lang="sv-SE"/>
            </a:defPPr>
          </a:lstStyle>
          <a:p>
            <a:r>
              <a:rPr lang="sv-SE" sz="700">
                <a:latin typeface="Arial" panose="020B0604020202020204" pitchFamily="34" charset="0"/>
                <a:ea typeface="Roboto" panose="02000000000000000000" pitchFamily="2" charset="0"/>
              </a:rPr>
              <a:t>Liselotte Nilsson-Klangs organisation</a:t>
            </a:r>
          </a:p>
        </p:txBody>
      </p:sp>
      <p:sp>
        <p:nvSpPr>
          <p:cNvPr id="28" name="textruta 27">
            <a:extLst>
              <a:ext uri="{FF2B5EF4-FFF2-40B4-BE49-F238E27FC236}">
                <a16:creationId xmlns:a16="http://schemas.microsoft.com/office/drawing/2014/main" id="{B15489F3-2CC6-4EFA-A3CA-08279C027C03}"/>
              </a:ext>
            </a:extLst>
          </p:cNvPr>
          <p:cNvSpPr txBox="1"/>
          <p:nvPr/>
        </p:nvSpPr>
        <p:spPr>
          <a:xfrm>
            <a:off x="9389576" y="1936514"/>
            <a:ext cx="1325456" cy="216000"/>
          </a:xfrm>
          <a:prstGeom prst="rect">
            <a:avLst/>
          </a:prstGeom>
          <a:noFill/>
        </p:spPr>
        <p:txBody>
          <a:bodyPr wrap="square" tIns="0" bIns="0" rtlCol="0" anchor="ctr">
            <a:norm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700" kern="1200">
                <a:solidFill>
                  <a:schemeClr val="tx1"/>
                </a:solidFill>
                <a:latin typeface="Arial" panose="020B0604020202020204" pitchFamily="34" charset="0"/>
                <a:ea typeface="Roboto" panose="02000000000000000000" pitchFamily="2" charset="0"/>
                <a:cs typeface="+mn-cs"/>
              </a:defRPr>
            </a:lvl1pPr>
          </a:lstStyle>
          <a:p>
            <a:r>
              <a:rPr lang="sv-SE"/>
              <a:t>Vardaga - Region Syd</a:t>
            </a:r>
          </a:p>
        </p:txBody>
      </p:sp>
      <p:pic>
        <p:nvPicPr>
          <p:cNvPr id="29" name="New pictur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10400" y="360000"/>
            <a:ext cx="620354" cy="620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702193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>
            <a:extLst>
              <a:ext uri="{FF2B5EF4-FFF2-40B4-BE49-F238E27FC236}">
                <a16:creationId xmlns:a16="http://schemas.microsoft.com/office/drawing/2014/main" id="{54283476-CD4E-4083-A121-10235634D53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'Jag har de verktyg och stöd som behövs för att göra ett bra jobb'</a:t>
            </a:r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C6907A5B-DC5C-44C8-B254-B5766935A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Effektivitet: 93 / 100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02989B9-5D1B-45AB-A32B-11A9EC796D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4D95898-5D7B-4E7D-84EB-BBB49E1CFF1A}" type="slidenum">
              <a:rPr lang="en-GB" smtClean="0"/>
              <a:t>3</a:t>
            </a:fld>
            <a:endParaRPr lang="en-GB"/>
          </a:p>
        </p:txBody>
      </p:sp>
      <p:sp>
        <p:nvSpPr>
          <p:cNvPr id="6" name="Rektangel: rundade hörn 5">
            <a:extLst>
              <a:ext uri="{FF2B5EF4-FFF2-40B4-BE49-F238E27FC236}">
                <a16:creationId xmlns:a16="http://schemas.microsoft.com/office/drawing/2014/main" id="{FC5BD864-0912-451C-969A-B403C6E01442}"/>
              </a:ext>
            </a:extLst>
          </p:cNvPr>
          <p:cNvSpPr/>
          <p:nvPr/>
        </p:nvSpPr>
        <p:spPr>
          <a:xfrm>
            <a:off x="838200" y="1808018"/>
            <a:ext cx="5150148" cy="4211782"/>
          </a:xfrm>
          <a:prstGeom prst="roundRect">
            <a:avLst>
              <a:gd name="adj" fmla="val 1816"/>
            </a:avLst>
          </a:prstGeom>
          <a:noFill/>
          <a:ln w="285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v-SE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9pPr>
          </a:lstStyle>
          <a:p>
            <a:pPr algn="ctr"/>
            <a:endParaRPr lang="sv-SE">
              <a:latin typeface="Arial" panose="020B0604020202020204" pitchFamily="34" charset="0"/>
            </a:endParaRPr>
          </a:p>
        </p:txBody>
      </p:sp>
      <p:sp>
        <p:nvSpPr>
          <p:cNvPr id="7" name="Rektangel: rundade hörn 6">
            <a:extLst>
              <a:ext uri="{FF2B5EF4-FFF2-40B4-BE49-F238E27FC236}">
                <a16:creationId xmlns:a16="http://schemas.microsoft.com/office/drawing/2014/main" id="{1F830E63-007E-41A3-830D-25033DB5BE82}"/>
              </a:ext>
            </a:extLst>
          </p:cNvPr>
          <p:cNvSpPr/>
          <p:nvPr/>
        </p:nvSpPr>
        <p:spPr>
          <a:xfrm>
            <a:off x="2739883" y="1699627"/>
            <a:ext cx="1323613" cy="188400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285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80000" tIns="18000" rIns="180000" bIns="18000" rtlCol="0" anchor="ctr">
            <a:spAutoFit/>
          </a:bodyPr>
          <a:lstStyle>
            <a:defPPr>
              <a:defRPr lang="sv-SE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9pPr>
          </a:lstStyle>
          <a:p>
            <a:pPr algn="ctr"/>
            <a:r>
              <a:rPr lang="sv-SE" sz="1000" b="1">
                <a:solidFill>
                  <a:schemeClr val="tx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Svarsfördelning</a:t>
            </a:r>
          </a:p>
        </p:txBody>
      </p:sp>
      <p:graphicFrame>
        <p:nvGraphicFramePr>
          <p:cNvPr id="8" name="Chart 24">
            <a:extLst>
              <a:ext uri="{FF2B5EF4-FFF2-40B4-BE49-F238E27FC236}">
                <a16:creationId xmlns:a16="http://schemas.microsoft.com/office/drawing/2014/main" id="{D55DE9EF-18A5-45A9-889B-E9BD2ECDEF9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12080221"/>
              </p:ext>
            </p:extLst>
          </p:nvPr>
        </p:nvGraphicFramePr>
        <p:xfrm>
          <a:off x="837822" y="2026920"/>
          <a:ext cx="5202528" cy="389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Rektangel: rundade hörn 8">
            <a:extLst>
              <a:ext uri="{FF2B5EF4-FFF2-40B4-BE49-F238E27FC236}">
                <a16:creationId xmlns:a16="http://schemas.microsoft.com/office/drawing/2014/main" id="{E5F60A07-3BED-4BCE-A023-A2780229C4AC}"/>
              </a:ext>
            </a:extLst>
          </p:cNvPr>
          <p:cNvSpPr/>
          <p:nvPr/>
        </p:nvSpPr>
        <p:spPr>
          <a:xfrm>
            <a:off x="6203652" y="1808018"/>
            <a:ext cx="5150148" cy="4211782"/>
          </a:xfrm>
          <a:prstGeom prst="roundRect">
            <a:avLst>
              <a:gd name="adj" fmla="val 1816"/>
            </a:avLst>
          </a:prstGeom>
          <a:noFill/>
          <a:ln w="285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v-SE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9pPr>
          </a:lstStyle>
          <a:p>
            <a:pPr algn="ctr"/>
            <a:endParaRPr lang="sv-SE">
              <a:latin typeface="Arial" panose="020B0604020202020204" pitchFamily="34" charset="0"/>
            </a:endParaRPr>
          </a:p>
        </p:txBody>
      </p:sp>
      <p:sp>
        <p:nvSpPr>
          <p:cNvPr id="10" name="Rektangel: rundade hörn 9">
            <a:extLst>
              <a:ext uri="{FF2B5EF4-FFF2-40B4-BE49-F238E27FC236}">
                <a16:creationId xmlns:a16="http://schemas.microsoft.com/office/drawing/2014/main" id="{1601972E-9FAF-4954-9590-CB5DBBA8FC7A}"/>
              </a:ext>
            </a:extLst>
          </p:cNvPr>
          <p:cNvSpPr/>
          <p:nvPr/>
        </p:nvSpPr>
        <p:spPr>
          <a:xfrm>
            <a:off x="7656071" y="1699825"/>
            <a:ext cx="2222137" cy="188400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285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80000" tIns="18000" rIns="180000" bIns="18000" rtlCol="0" anchor="ctr">
            <a:spAutoFit/>
          </a:bodyPr>
          <a:lstStyle>
            <a:defPPr>
              <a:defRPr lang="sv-SE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9pPr>
          </a:lstStyle>
          <a:p>
            <a:pPr algn="ctr"/>
            <a:r>
              <a:rPr lang="sv-SE" sz="1000" b="1">
                <a:solidFill>
                  <a:schemeClr val="tx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Tidslinje över genomsnittssvar</a:t>
            </a:r>
          </a:p>
        </p:txBody>
      </p:sp>
      <p:graphicFrame>
        <p:nvGraphicFramePr>
          <p:cNvPr id="11" name="Chart 11">
            <a:extLst>
              <a:ext uri="{FF2B5EF4-FFF2-40B4-BE49-F238E27FC236}">
                <a16:creationId xmlns:a16="http://schemas.microsoft.com/office/drawing/2014/main" id="{3326C2A2-D419-4556-A79E-6EA40F01E60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5938314"/>
              </p:ext>
            </p:extLst>
          </p:nvPr>
        </p:nvGraphicFramePr>
        <p:xfrm>
          <a:off x="6203651" y="1813560"/>
          <a:ext cx="5150149" cy="4205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21" name="Grupp 20" descr="scope_icon">
            <a:extLst>
              <a:ext uri="{FF2B5EF4-FFF2-40B4-BE49-F238E27FC236}">
                <a16:creationId xmlns:a16="http://schemas.microsoft.com/office/drawing/2014/main" id="{ADBC47ED-2049-4355-81FC-2A0E38FD6B3D}"/>
              </a:ext>
            </a:extLst>
          </p:cNvPr>
          <p:cNvGrpSpPr/>
          <p:nvPr/>
        </p:nvGrpSpPr>
        <p:grpSpPr>
          <a:xfrm>
            <a:off x="7229281" y="1999514"/>
            <a:ext cx="405685" cy="90000"/>
            <a:chOff x="6111025" y="6497468"/>
            <a:chExt cx="405685" cy="90000"/>
          </a:xfrm>
        </p:grpSpPr>
        <p:cxnSp>
          <p:nvCxnSpPr>
            <p:cNvPr id="22" name="Rak koppling 21">
              <a:extLst>
                <a:ext uri="{FF2B5EF4-FFF2-40B4-BE49-F238E27FC236}">
                  <a16:creationId xmlns:a16="http://schemas.microsoft.com/office/drawing/2014/main" id="{037DE1DF-0632-486E-8F95-763A3ACE13E3}"/>
                </a:ext>
              </a:extLst>
            </p:cNvPr>
            <p:cNvCxnSpPr/>
            <p:nvPr/>
          </p:nvCxnSpPr>
          <p:spPr>
            <a:xfrm>
              <a:off x="6111025" y="6542468"/>
              <a:ext cx="405685" cy="0"/>
            </a:xfrm>
            <a:prstGeom prst="line">
              <a:avLst/>
            </a:prstGeom>
            <a:ln w="19050">
              <a:solidFill>
                <a:srgbClr val="4D4D4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Ellips 22">
              <a:extLst>
                <a:ext uri="{FF2B5EF4-FFF2-40B4-BE49-F238E27FC236}">
                  <a16:creationId xmlns:a16="http://schemas.microsoft.com/office/drawing/2014/main" id="{41171638-4775-4928-8551-BBB6BB56E425}"/>
                </a:ext>
              </a:extLst>
            </p:cNvPr>
            <p:cNvSpPr/>
            <p:nvPr/>
          </p:nvSpPr>
          <p:spPr>
            <a:xfrm>
              <a:off x="6268867" y="6497468"/>
              <a:ext cx="90000" cy="90000"/>
            </a:xfrm>
            <a:prstGeom prst="ellipse">
              <a:avLst/>
            </a:prstGeom>
            <a:solidFill>
              <a:srgbClr val="FAFAFA"/>
            </a:solidFill>
            <a:ln w="19050">
              <a:solidFill>
                <a:srgbClr val="4D4D4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sv-SE"/>
              </a:defPPr>
            </a:lstStyle>
            <a:p>
              <a:pPr algn="ctr"/>
              <a:endParaRPr lang="sv-SE">
                <a:latin typeface="Arial" panose="020B0604020202020204" pitchFamily="34" charset="0"/>
              </a:endParaRPr>
            </a:p>
          </p:txBody>
        </p:sp>
      </p:grpSp>
      <p:grpSp>
        <p:nvGrpSpPr>
          <p:cNvPr id="24" name="Grupp 23" descr="benchmark_icon">
            <a:extLst>
              <a:ext uri="{FF2B5EF4-FFF2-40B4-BE49-F238E27FC236}">
                <a16:creationId xmlns:a16="http://schemas.microsoft.com/office/drawing/2014/main" id="{95FEB059-C8CB-403A-904F-10FDF20A7705}"/>
              </a:ext>
            </a:extLst>
          </p:cNvPr>
          <p:cNvGrpSpPr/>
          <p:nvPr/>
        </p:nvGrpSpPr>
        <p:grpSpPr>
          <a:xfrm>
            <a:off x="8983892" y="1999514"/>
            <a:ext cx="405685" cy="90000"/>
            <a:chOff x="6111025" y="6497468"/>
            <a:chExt cx="405685" cy="90000"/>
          </a:xfrm>
        </p:grpSpPr>
        <p:cxnSp>
          <p:nvCxnSpPr>
            <p:cNvPr id="25" name="Rak koppling 24">
              <a:extLst>
                <a:ext uri="{FF2B5EF4-FFF2-40B4-BE49-F238E27FC236}">
                  <a16:creationId xmlns:a16="http://schemas.microsoft.com/office/drawing/2014/main" id="{9C6A1801-CD28-40D4-B8D8-24F9E6AEAF50}"/>
                </a:ext>
              </a:extLst>
            </p:cNvPr>
            <p:cNvCxnSpPr/>
            <p:nvPr/>
          </p:nvCxnSpPr>
          <p:spPr>
            <a:xfrm>
              <a:off x="6111025" y="6542468"/>
              <a:ext cx="405685" cy="0"/>
            </a:xfrm>
            <a:prstGeom prst="line">
              <a:avLst/>
            </a:prstGeom>
            <a:ln w="19050">
              <a:solidFill>
                <a:srgbClr val="BFBFBF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Ellips 25">
              <a:extLst>
                <a:ext uri="{FF2B5EF4-FFF2-40B4-BE49-F238E27FC236}">
                  <a16:creationId xmlns:a16="http://schemas.microsoft.com/office/drawing/2014/main" id="{66B62DE7-AD47-4ADB-B8D8-80C3A588746E}"/>
                </a:ext>
              </a:extLst>
            </p:cNvPr>
            <p:cNvSpPr/>
            <p:nvPr/>
          </p:nvSpPr>
          <p:spPr>
            <a:xfrm>
              <a:off x="6268867" y="6497468"/>
              <a:ext cx="90000" cy="90000"/>
            </a:xfrm>
            <a:prstGeom prst="ellipse">
              <a:avLst/>
            </a:prstGeom>
            <a:solidFill>
              <a:srgbClr val="FAFAFA"/>
            </a:solidFill>
            <a:ln w="19050">
              <a:solidFill>
                <a:srgbClr val="BFBFB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sv-SE"/>
              </a:defPPr>
            </a:lstStyle>
            <a:p>
              <a:pPr algn="ctr"/>
              <a:endParaRPr lang="sv-SE">
                <a:solidFill>
                  <a:srgbClr val="BFBFBF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27" name="textruta 26">
            <a:extLst>
              <a:ext uri="{FF2B5EF4-FFF2-40B4-BE49-F238E27FC236}">
                <a16:creationId xmlns:a16="http://schemas.microsoft.com/office/drawing/2014/main" id="{AD37749F-1016-4298-AD7D-91ACE9AEB91B}"/>
              </a:ext>
            </a:extLst>
          </p:cNvPr>
          <p:cNvSpPr txBox="1"/>
          <p:nvPr/>
        </p:nvSpPr>
        <p:spPr>
          <a:xfrm>
            <a:off x="7634967" y="1936514"/>
            <a:ext cx="1325456" cy="216000"/>
          </a:xfrm>
          <a:prstGeom prst="rect">
            <a:avLst/>
          </a:prstGeom>
          <a:noFill/>
        </p:spPr>
        <p:txBody>
          <a:bodyPr wrap="square" tIns="0" bIns="0" rtlCol="0" anchor="ctr">
            <a:normAutofit/>
          </a:bodyPr>
          <a:lstStyle>
            <a:defPPr>
              <a:defRPr lang="sv-SE"/>
            </a:defPPr>
          </a:lstStyle>
          <a:p>
            <a:r>
              <a:rPr lang="sv-SE" sz="700">
                <a:latin typeface="Arial" panose="020B0604020202020204" pitchFamily="34" charset="0"/>
                <a:ea typeface="Roboto" panose="02000000000000000000" pitchFamily="2" charset="0"/>
              </a:rPr>
              <a:t>Liselotte Nilsson-Klangs organisation</a:t>
            </a:r>
          </a:p>
        </p:txBody>
      </p:sp>
      <p:sp>
        <p:nvSpPr>
          <p:cNvPr id="28" name="textruta 27">
            <a:extLst>
              <a:ext uri="{FF2B5EF4-FFF2-40B4-BE49-F238E27FC236}">
                <a16:creationId xmlns:a16="http://schemas.microsoft.com/office/drawing/2014/main" id="{B15489F3-2CC6-4EFA-A3CA-08279C027C03}"/>
              </a:ext>
            </a:extLst>
          </p:cNvPr>
          <p:cNvSpPr txBox="1"/>
          <p:nvPr/>
        </p:nvSpPr>
        <p:spPr>
          <a:xfrm>
            <a:off x="9389576" y="1936514"/>
            <a:ext cx="1325456" cy="216000"/>
          </a:xfrm>
          <a:prstGeom prst="rect">
            <a:avLst/>
          </a:prstGeom>
          <a:noFill/>
        </p:spPr>
        <p:txBody>
          <a:bodyPr wrap="square" tIns="0" bIns="0" rtlCol="0" anchor="ctr">
            <a:norm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700" kern="1200">
                <a:solidFill>
                  <a:schemeClr val="tx1"/>
                </a:solidFill>
                <a:latin typeface="Arial" panose="020B0604020202020204" pitchFamily="34" charset="0"/>
                <a:ea typeface="Roboto" panose="02000000000000000000" pitchFamily="2" charset="0"/>
                <a:cs typeface="+mn-cs"/>
              </a:defRPr>
            </a:lvl1pPr>
          </a:lstStyle>
          <a:p>
            <a:r>
              <a:rPr lang="sv-SE"/>
              <a:t>Vardaga - Region Syd</a:t>
            </a:r>
          </a:p>
        </p:txBody>
      </p:sp>
      <p:pic>
        <p:nvPicPr>
          <p:cNvPr id="29" name="New pictur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10400" y="360000"/>
            <a:ext cx="620354" cy="620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702193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>
            <a:extLst>
              <a:ext uri="{FF2B5EF4-FFF2-40B4-BE49-F238E27FC236}">
                <a16:creationId xmlns:a16="http://schemas.microsoft.com/office/drawing/2014/main" id="{54283476-CD4E-4083-A121-10235634D53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'Det finns tillräckligt med tid för att göra mina arbetsuppgifter'</a:t>
            </a:r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C6907A5B-DC5C-44C8-B254-B5766935A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Belastning: 92 / 100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02989B9-5D1B-45AB-A32B-11A9EC796D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4D95898-5D7B-4E7D-84EB-BBB49E1CFF1A}" type="slidenum">
              <a:rPr lang="en-GB" smtClean="0"/>
              <a:t>4</a:t>
            </a:fld>
            <a:endParaRPr lang="en-GB"/>
          </a:p>
        </p:txBody>
      </p:sp>
      <p:sp>
        <p:nvSpPr>
          <p:cNvPr id="6" name="Rektangel: rundade hörn 5">
            <a:extLst>
              <a:ext uri="{FF2B5EF4-FFF2-40B4-BE49-F238E27FC236}">
                <a16:creationId xmlns:a16="http://schemas.microsoft.com/office/drawing/2014/main" id="{FC5BD864-0912-451C-969A-B403C6E01442}"/>
              </a:ext>
            </a:extLst>
          </p:cNvPr>
          <p:cNvSpPr/>
          <p:nvPr/>
        </p:nvSpPr>
        <p:spPr>
          <a:xfrm>
            <a:off x="838200" y="1808018"/>
            <a:ext cx="5150148" cy="4211782"/>
          </a:xfrm>
          <a:prstGeom prst="roundRect">
            <a:avLst>
              <a:gd name="adj" fmla="val 1816"/>
            </a:avLst>
          </a:prstGeom>
          <a:noFill/>
          <a:ln w="285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v-SE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9pPr>
          </a:lstStyle>
          <a:p>
            <a:pPr algn="ctr"/>
            <a:endParaRPr lang="sv-SE">
              <a:latin typeface="Arial" panose="020B0604020202020204" pitchFamily="34" charset="0"/>
            </a:endParaRPr>
          </a:p>
        </p:txBody>
      </p:sp>
      <p:sp>
        <p:nvSpPr>
          <p:cNvPr id="7" name="Rektangel: rundade hörn 6">
            <a:extLst>
              <a:ext uri="{FF2B5EF4-FFF2-40B4-BE49-F238E27FC236}">
                <a16:creationId xmlns:a16="http://schemas.microsoft.com/office/drawing/2014/main" id="{1F830E63-007E-41A3-830D-25033DB5BE82}"/>
              </a:ext>
            </a:extLst>
          </p:cNvPr>
          <p:cNvSpPr/>
          <p:nvPr/>
        </p:nvSpPr>
        <p:spPr>
          <a:xfrm>
            <a:off x="2739883" y="1699627"/>
            <a:ext cx="1323613" cy="188400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285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80000" tIns="18000" rIns="180000" bIns="18000" rtlCol="0" anchor="ctr">
            <a:spAutoFit/>
          </a:bodyPr>
          <a:lstStyle>
            <a:defPPr>
              <a:defRPr lang="sv-SE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9pPr>
          </a:lstStyle>
          <a:p>
            <a:pPr algn="ctr"/>
            <a:r>
              <a:rPr lang="sv-SE" sz="1000" b="1">
                <a:solidFill>
                  <a:schemeClr val="tx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Svarsfördelning</a:t>
            </a:r>
          </a:p>
        </p:txBody>
      </p:sp>
      <p:graphicFrame>
        <p:nvGraphicFramePr>
          <p:cNvPr id="8" name="Chart 24">
            <a:extLst>
              <a:ext uri="{FF2B5EF4-FFF2-40B4-BE49-F238E27FC236}">
                <a16:creationId xmlns:a16="http://schemas.microsoft.com/office/drawing/2014/main" id="{D55DE9EF-18A5-45A9-889B-E9BD2ECDEF9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12080221"/>
              </p:ext>
            </p:extLst>
          </p:nvPr>
        </p:nvGraphicFramePr>
        <p:xfrm>
          <a:off x="837822" y="2026920"/>
          <a:ext cx="5202528" cy="389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Rektangel: rundade hörn 8">
            <a:extLst>
              <a:ext uri="{FF2B5EF4-FFF2-40B4-BE49-F238E27FC236}">
                <a16:creationId xmlns:a16="http://schemas.microsoft.com/office/drawing/2014/main" id="{E5F60A07-3BED-4BCE-A023-A2780229C4AC}"/>
              </a:ext>
            </a:extLst>
          </p:cNvPr>
          <p:cNvSpPr/>
          <p:nvPr/>
        </p:nvSpPr>
        <p:spPr>
          <a:xfrm>
            <a:off x="6203652" y="1808018"/>
            <a:ext cx="5150148" cy="4211782"/>
          </a:xfrm>
          <a:prstGeom prst="roundRect">
            <a:avLst>
              <a:gd name="adj" fmla="val 1816"/>
            </a:avLst>
          </a:prstGeom>
          <a:noFill/>
          <a:ln w="285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v-SE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9pPr>
          </a:lstStyle>
          <a:p>
            <a:pPr algn="ctr"/>
            <a:endParaRPr lang="sv-SE">
              <a:latin typeface="Arial" panose="020B0604020202020204" pitchFamily="34" charset="0"/>
            </a:endParaRPr>
          </a:p>
        </p:txBody>
      </p:sp>
      <p:sp>
        <p:nvSpPr>
          <p:cNvPr id="10" name="Rektangel: rundade hörn 9">
            <a:extLst>
              <a:ext uri="{FF2B5EF4-FFF2-40B4-BE49-F238E27FC236}">
                <a16:creationId xmlns:a16="http://schemas.microsoft.com/office/drawing/2014/main" id="{1601972E-9FAF-4954-9590-CB5DBBA8FC7A}"/>
              </a:ext>
            </a:extLst>
          </p:cNvPr>
          <p:cNvSpPr/>
          <p:nvPr/>
        </p:nvSpPr>
        <p:spPr>
          <a:xfrm>
            <a:off x="7656071" y="1699825"/>
            <a:ext cx="2222137" cy="188400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285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80000" tIns="18000" rIns="180000" bIns="18000" rtlCol="0" anchor="ctr">
            <a:spAutoFit/>
          </a:bodyPr>
          <a:lstStyle>
            <a:defPPr>
              <a:defRPr lang="sv-SE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9pPr>
          </a:lstStyle>
          <a:p>
            <a:pPr algn="ctr"/>
            <a:r>
              <a:rPr lang="sv-SE" sz="1000" b="1">
                <a:solidFill>
                  <a:schemeClr val="tx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Tidslinje över genomsnittssvar</a:t>
            </a:r>
          </a:p>
        </p:txBody>
      </p:sp>
      <p:graphicFrame>
        <p:nvGraphicFramePr>
          <p:cNvPr id="11" name="Chart 11">
            <a:extLst>
              <a:ext uri="{FF2B5EF4-FFF2-40B4-BE49-F238E27FC236}">
                <a16:creationId xmlns:a16="http://schemas.microsoft.com/office/drawing/2014/main" id="{3326C2A2-D419-4556-A79E-6EA40F01E60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5938314"/>
              </p:ext>
            </p:extLst>
          </p:nvPr>
        </p:nvGraphicFramePr>
        <p:xfrm>
          <a:off x="6203651" y="1813560"/>
          <a:ext cx="5150149" cy="4205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21" name="Grupp 20" descr="scope_icon">
            <a:extLst>
              <a:ext uri="{FF2B5EF4-FFF2-40B4-BE49-F238E27FC236}">
                <a16:creationId xmlns:a16="http://schemas.microsoft.com/office/drawing/2014/main" id="{ADBC47ED-2049-4355-81FC-2A0E38FD6B3D}"/>
              </a:ext>
            </a:extLst>
          </p:cNvPr>
          <p:cNvGrpSpPr/>
          <p:nvPr/>
        </p:nvGrpSpPr>
        <p:grpSpPr>
          <a:xfrm>
            <a:off x="7229281" y="1999514"/>
            <a:ext cx="405685" cy="90000"/>
            <a:chOff x="6111025" y="6497468"/>
            <a:chExt cx="405685" cy="90000"/>
          </a:xfrm>
        </p:grpSpPr>
        <p:cxnSp>
          <p:nvCxnSpPr>
            <p:cNvPr id="22" name="Rak koppling 21">
              <a:extLst>
                <a:ext uri="{FF2B5EF4-FFF2-40B4-BE49-F238E27FC236}">
                  <a16:creationId xmlns:a16="http://schemas.microsoft.com/office/drawing/2014/main" id="{037DE1DF-0632-486E-8F95-763A3ACE13E3}"/>
                </a:ext>
              </a:extLst>
            </p:cNvPr>
            <p:cNvCxnSpPr/>
            <p:nvPr/>
          </p:nvCxnSpPr>
          <p:spPr>
            <a:xfrm>
              <a:off x="6111025" y="6542468"/>
              <a:ext cx="405685" cy="0"/>
            </a:xfrm>
            <a:prstGeom prst="line">
              <a:avLst/>
            </a:prstGeom>
            <a:ln w="19050">
              <a:solidFill>
                <a:srgbClr val="4D4D4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Ellips 22">
              <a:extLst>
                <a:ext uri="{FF2B5EF4-FFF2-40B4-BE49-F238E27FC236}">
                  <a16:creationId xmlns:a16="http://schemas.microsoft.com/office/drawing/2014/main" id="{41171638-4775-4928-8551-BBB6BB56E425}"/>
                </a:ext>
              </a:extLst>
            </p:cNvPr>
            <p:cNvSpPr/>
            <p:nvPr/>
          </p:nvSpPr>
          <p:spPr>
            <a:xfrm>
              <a:off x="6268867" y="6497468"/>
              <a:ext cx="90000" cy="90000"/>
            </a:xfrm>
            <a:prstGeom prst="ellipse">
              <a:avLst/>
            </a:prstGeom>
            <a:solidFill>
              <a:srgbClr val="FAFAFA"/>
            </a:solidFill>
            <a:ln w="19050">
              <a:solidFill>
                <a:srgbClr val="4D4D4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sv-SE"/>
              </a:defPPr>
            </a:lstStyle>
            <a:p>
              <a:pPr algn="ctr"/>
              <a:endParaRPr lang="sv-SE">
                <a:latin typeface="Arial" panose="020B0604020202020204" pitchFamily="34" charset="0"/>
              </a:endParaRPr>
            </a:p>
          </p:txBody>
        </p:sp>
      </p:grpSp>
      <p:grpSp>
        <p:nvGrpSpPr>
          <p:cNvPr id="24" name="Grupp 23" descr="benchmark_icon">
            <a:extLst>
              <a:ext uri="{FF2B5EF4-FFF2-40B4-BE49-F238E27FC236}">
                <a16:creationId xmlns:a16="http://schemas.microsoft.com/office/drawing/2014/main" id="{95FEB059-C8CB-403A-904F-10FDF20A7705}"/>
              </a:ext>
            </a:extLst>
          </p:cNvPr>
          <p:cNvGrpSpPr/>
          <p:nvPr/>
        </p:nvGrpSpPr>
        <p:grpSpPr>
          <a:xfrm>
            <a:off x="8983892" y="1999514"/>
            <a:ext cx="405685" cy="90000"/>
            <a:chOff x="6111025" y="6497468"/>
            <a:chExt cx="405685" cy="90000"/>
          </a:xfrm>
        </p:grpSpPr>
        <p:cxnSp>
          <p:nvCxnSpPr>
            <p:cNvPr id="25" name="Rak koppling 24">
              <a:extLst>
                <a:ext uri="{FF2B5EF4-FFF2-40B4-BE49-F238E27FC236}">
                  <a16:creationId xmlns:a16="http://schemas.microsoft.com/office/drawing/2014/main" id="{9C6A1801-CD28-40D4-B8D8-24F9E6AEAF50}"/>
                </a:ext>
              </a:extLst>
            </p:cNvPr>
            <p:cNvCxnSpPr/>
            <p:nvPr/>
          </p:nvCxnSpPr>
          <p:spPr>
            <a:xfrm>
              <a:off x="6111025" y="6542468"/>
              <a:ext cx="405685" cy="0"/>
            </a:xfrm>
            <a:prstGeom prst="line">
              <a:avLst/>
            </a:prstGeom>
            <a:ln w="19050">
              <a:solidFill>
                <a:srgbClr val="BFBFBF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Ellips 25">
              <a:extLst>
                <a:ext uri="{FF2B5EF4-FFF2-40B4-BE49-F238E27FC236}">
                  <a16:creationId xmlns:a16="http://schemas.microsoft.com/office/drawing/2014/main" id="{66B62DE7-AD47-4ADB-B8D8-80C3A588746E}"/>
                </a:ext>
              </a:extLst>
            </p:cNvPr>
            <p:cNvSpPr/>
            <p:nvPr/>
          </p:nvSpPr>
          <p:spPr>
            <a:xfrm>
              <a:off x="6268867" y="6497468"/>
              <a:ext cx="90000" cy="90000"/>
            </a:xfrm>
            <a:prstGeom prst="ellipse">
              <a:avLst/>
            </a:prstGeom>
            <a:solidFill>
              <a:srgbClr val="FAFAFA"/>
            </a:solidFill>
            <a:ln w="19050">
              <a:solidFill>
                <a:srgbClr val="BFBFB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sv-SE"/>
              </a:defPPr>
            </a:lstStyle>
            <a:p>
              <a:pPr algn="ctr"/>
              <a:endParaRPr lang="sv-SE">
                <a:solidFill>
                  <a:srgbClr val="BFBFBF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27" name="textruta 26">
            <a:extLst>
              <a:ext uri="{FF2B5EF4-FFF2-40B4-BE49-F238E27FC236}">
                <a16:creationId xmlns:a16="http://schemas.microsoft.com/office/drawing/2014/main" id="{AD37749F-1016-4298-AD7D-91ACE9AEB91B}"/>
              </a:ext>
            </a:extLst>
          </p:cNvPr>
          <p:cNvSpPr txBox="1"/>
          <p:nvPr/>
        </p:nvSpPr>
        <p:spPr>
          <a:xfrm>
            <a:off x="7634967" y="1936514"/>
            <a:ext cx="1325456" cy="216000"/>
          </a:xfrm>
          <a:prstGeom prst="rect">
            <a:avLst/>
          </a:prstGeom>
          <a:noFill/>
        </p:spPr>
        <p:txBody>
          <a:bodyPr wrap="square" tIns="0" bIns="0" rtlCol="0" anchor="ctr">
            <a:normAutofit/>
          </a:bodyPr>
          <a:lstStyle>
            <a:defPPr>
              <a:defRPr lang="sv-SE"/>
            </a:defPPr>
          </a:lstStyle>
          <a:p>
            <a:r>
              <a:rPr lang="sv-SE" sz="700">
                <a:latin typeface="Arial" panose="020B0604020202020204" pitchFamily="34" charset="0"/>
                <a:ea typeface="Roboto" panose="02000000000000000000" pitchFamily="2" charset="0"/>
              </a:rPr>
              <a:t>Liselotte Nilsson-Klangs organisation</a:t>
            </a:r>
          </a:p>
        </p:txBody>
      </p:sp>
      <p:sp>
        <p:nvSpPr>
          <p:cNvPr id="28" name="textruta 27">
            <a:extLst>
              <a:ext uri="{FF2B5EF4-FFF2-40B4-BE49-F238E27FC236}">
                <a16:creationId xmlns:a16="http://schemas.microsoft.com/office/drawing/2014/main" id="{B15489F3-2CC6-4EFA-A3CA-08279C027C03}"/>
              </a:ext>
            </a:extLst>
          </p:cNvPr>
          <p:cNvSpPr txBox="1"/>
          <p:nvPr/>
        </p:nvSpPr>
        <p:spPr>
          <a:xfrm>
            <a:off x="9389576" y="1936514"/>
            <a:ext cx="1325456" cy="216000"/>
          </a:xfrm>
          <a:prstGeom prst="rect">
            <a:avLst/>
          </a:prstGeom>
          <a:noFill/>
        </p:spPr>
        <p:txBody>
          <a:bodyPr wrap="square" tIns="0" bIns="0" rtlCol="0" anchor="ctr">
            <a:norm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700" kern="1200">
                <a:solidFill>
                  <a:schemeClr val="tx1"/>
                </a:solidFill>
                <a:latin typeface="Arial" panose="020B0604020202020204" pitchFamily="34" charset="0"/>
                <a:ea typeface="Roboto" panose="02000000000000000000" pitchFamily="2" charset="0"/>
                <a:cs typeface="+mn-cs"/>
              </a:defRPr>
            </a:lvl1pPr>
          </a:lstStyle>
          <a:p>
            <a:r>
              <a:rPr lang="sv-SE"/>
              <a:t>Vardaga - Region Syd</a:t>
            </a:r>
          </a:p>
        </p:txBody>
      </p:sp>
      <p:pic>
        <p:nvPicPr>
          <p:cNvPr id="29" name="New pictur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10400" y="360000"/>
            <a:ext cx="620354" cy="620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702193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>
            <a:extLst>
              <a:ext uri="{FF2B5EF4-FFF2-40B4-BE49-F238E27FC236}">
                <a16:creationId xmlns:a16="http://schemas.microsoft.com/office/drawing/2014/main" id="{54283476-CD4E-4083-A121-10235634D53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'Jag känner gemenskap på jobbet'</a:t>
            </a:r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C6907A5B-DC5C-44C8-B254-B5766935A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Gemenskap: 98 / 100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02989B9-5D1B-45AB-A32B-11A9EC796D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4D95898-5D7B-4E7D-84EB-BBB49E1CFF1A}" type="slidenum">
              <a:rPr lang="en-GB" smtClean="0"/>
              <a:t>5</a:t>
            </a:fld>
            <a:endParaRPr lang="en-GB"/>
          </a:p>
        </p:txBody>
      </p:sp>
      <p:sp>
        <p:nvSpPr>
          <p:cNvPr id="6" name="Rektangel: rundade hörn 5">
            <a:extLst>
              <a:ext uri="{FF2B5EF4-FFF2-40B4-BE49-F238E27FC236}">
                <a16:creationId xmlns:a16="http://schemas.microsoft.com/office/drawing/2014/main" id="{FC5BD864-0912-451C-969A-B403C6E01442}"/>
              </a:ext>
            </a:extLst>
          </p:cNvPr>
          <p:cNvSpPr/>
          <p:nvPr/>
        </p:nvSpPr>
        <p:spPr>
          <a:xfrm>
            <a:off x="838200" y="1808018"/>
            <a:ext cx="5150148" cy="4211782"/>
          </a:xfrm>
          <a:prstGeom prst="roundRect">
            <a:avLst>
              <a:gd name="adj" fmla="val 1816"/>
            </a:avLst>
          </a:prstGeom>
          <a:noFill/>
          <a:ln w="285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v-SE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9pPr>
          </a:lstStyle>
          <a:p>
            <a:pPr algn="ctr"/>
            <a:endParaRPr lang="sv-SE">
              <a:latin typeface="Arial" panose="020B0604020202020204" pitchFamily="34" charset="0"/>
            </a:endParaRPr>
          </a:p>
        </p:txBody>
      </p:sp>
      <p:sp>
        <p:nvSpPr>
          <p:cNvPr id="7" name="Rektangel: rundade hörn 6">
            <a:extLst>
              <a:ext uri="{FF2B5EF4-FFF2-40B4-BE49-F238E27FC236}">
                <a16:creationId xmlns:a16="http://schemas.microsoft.com/office/drawing/2014/main" id="{1F830E63-007E-41A3-830D-25033DB5BE82}"/>
              </a:ext>
            </a:extLst>
          </p:cNvPr>
          <p:cNvSpPr/>
          <p:nvPr/>
        </p:nvSpPr>
        <p:spPr>
          <a:xfrm>
            <a:off x="2739883" y="1699627"/>
            <a:ext cx="1323613" cy="188400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285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80000" tIns="18000" rIns="180000" bIns="18000" rtlCol="0" anchor="ctr">
            <a:spAutoFit/>
          </a:bodyPr>
          <a:lstStyle>
            <a:defPPr>
              <a:defRPr lang="sv-SE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9pPr>
          </a:lstStyle>
          <a:p>
            <a:pPr algn="ctr"/>
            <a:r>
              <a:rPr lang="sv-SE" sz="1000" b="1">
                <a:solidFill>
                  <a:schemeClr val="tx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Svarsfördelning</a:t>
            </a:r>
          </a:p>
        </p:txBody>
      </p:sp>
      <p:graphicFrame>
        <p:nvGraphicFramePr>
          <p:cNvPr id="8" name="Chart 24">
            <a:extLst>
              <a:ext uri="{FF2B5EF4-FFF2-40B4-BE49-F238E27FC236}">
                <a16:creationId xmlns:a16="http://schemas.microsoft.com/office/drawing/2014/main" id="{D55DE9EF-18A5-45A9-889B-E9BD2ECDEF9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12080221"/>
              </p:ext>
            </p:extLst>
          </p:nvPr>
        </p:nvGraphicFramePr>
        <p:xfrm>
          <a:off x="837822" y="2026920"/>
          <a:ext cx="5202528" cy="389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Rektangel: rundade hörn 8">
            <a:extLst>
              <a:ext uri="{FF2B5EF4-FFF2-40B4-BE49-F238E27FC236}">
                <a16:creationId xmlns:a16="http://schemas.microsoft.com/office/drawing/2014/main" id="{E5F60A07-3BED-4BCE-A023-A2780229C4AC}"/>
              </a:ext>
            </a:extLst>
          </p:cNvPr>
          <p:cNvSpPr/>
          <p:nvPr/>
        </p:nvSpPr>
        <p:spPr>
          <a:xfrm>
            <a:off x="6203652" y="1808018"/>
            <a:ext cx="5150148" cy="4211782"/>
          </a:xfrm>
          <a:prstGeom prst="roundRect">
            <a:avLst>
              <a:gd name="adj" fmla="val 1816"/>
            </a:avLst>
          </a:prstGeom>
          <a:noFill/>
          <a:ln w="285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v-SE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9pPr>
          </a:lstStyle>
          <a:p>
            <a:pPr algn="ctr"/>
            <a:endParaRPr lang="sv-SE">
              <a:latin typeface="Arial" panose="020B0604020202020204" pitchFamily="34" charset="0"/>
            </a:endParaRPr>
          </a:p>
        </p:txBody>
      </p:sp>
      <p:sp>
        <p:nvSpPr>
          <p:cNvPr id="10" name="Rektangel: rundade hörn 9">
            <a:extLst>
              <a:ext uri="{FF2B5EF4-FFF2-40B4-BE49-F238E27FC236}">
                <a16:creationId xmlns:a16="http://schemas.microsoft.com/office/drawing/2014/main" id="{1601972E-9FAF-4954-9590-CB5DBBA8FC7A}"/>
              </a:ext>
            </a:extLst>
          </p:cNvPr>
          <p:cNvSpPr/>
          <p:nvPr/>
        </p:nvSpPr>
        <p:spPr>
          <a:xfrm>
            <a:off x="7656071" y="1699825"/>
            <a:ext cx="2222137" cy="188400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285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80000" tIns="18000" rIns="180000" bIns="18000" rtlCol="0" anchor="ctr">
            <a:spAutoFit/>
          </a:bodyPr>
          <a:lstStyle>
            <a:defPPr>
              <a:defRPr lang="sv-SE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9pPr>
          </a:lstStyle>
          <a:p>
            <a:pPr algn="ctr"/>
            <a:r>
              <a:rPr lang="sv-SE" sz="1000" b="1">
                <a:solidFill>
                  <a:schemeClr val="tx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Tidslinje över genomsnittssvar</a:t>
            </a:r>
          </a:p>
        </p:txBody>
      </p:sp>
      <p:graphicFrame>
        <p:nvGraphicFramePr>
          <p:cNvPr id="11" name="Chart 11">
            <a:extLst>
              <a:ext uri="{FF2B5EF4-FFF2-40B4-BE49-F238E27FC236}">
                <a16:creationId xmlns:a16="http://schemas.microsoft.com/office/drawing/2014/main" id="{3326C2A2-D419-4556-A79E-6EA40F01E60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5938314"/>
              </p:ext>
            </p:extLst>
          </p:nvPr>
        </p:nvGraphicFramePr>
        <p:xfrm>
          <a:off x="6203651" y="1813560"/>
          <a:ext cx="5150149" cy="4205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21" name="Grupp 20" descr="scope_icon">
            <a:extLst>
              <a:ext uri="{FF2B5EF4-FFF2-40B4-BE49-F238E27FC236}">
                <a16:creationId xmlns:a16="http://schemas.microsoft.com/office/drawing/2014/main" id="{ADBC47ED-2049-4355-81FC-2A0E38FD6B3D}"/>
              </a:ext>
            </a:extLst>
          </p:cNvPr>
          <p:cNvGrpSpPr/>
          <p:nvPr/>
        </p:nvGrpSpPr>
        <p:grpSpPr>
          <a:xfrm>
            <a:off x="7229281" y="1999514"/>
            <a:ext cx="405685" cy="90000"/>
            <a:chOff x="6111025" y="6497468"/>
            <a:chExt cx="405685" cy="90000"/>
          </a:xfrm>
        </p:grpSpPr>
        <p:cxnSp>
          <p:nvCxnSpPr>
            <p:cNvPr id="22" name="Rak koppling 21">
              <a:extLst>
                <a:ext uri="{FF2B5EF4-FFF2-40B4-BE49-F238E27FC236}">
                  <a16:creationId xmlns:a16="http://schemas.microsoft.com/office/drawing/2014/main" id="{037DE1DF-0632-486E-8F95-763A3ACE13E3}"/>
                </a:ext>
              </a:extLst>
            </p:cNvPr>
            <p:cNvCxnSpPr/>
            <p:nvPr/>
          </p:nvCxnSpPr>
          <p:spPr>
            <a:xfrm>
              <a:off x="6111025" y="6542468"/>
              <a:ext cx="405685" cy="0"/>
            </a:xfrm>
            <a:prstGeom prst="line">
              <a:avLst/>
            </a:prstGeom>
            <a:ln w="19050">
              <a:solidFill>
                <a:srgbClr val="4D4D4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Ellips 22">
              <a:extLst>
                <a:ext uri="{FF2B5EF4-FFF2-40B4-BE49-F238E27FC236}">
                  <a16:creationId xmlns:a16="http://schemas.microsoft.com/office/drawing/2014/main" id="{41171638-4775-4928-8551-BBB6BB56E425}"/>
                </a:ext>
              </a:extLst>
            </p:cNvPr>
            <p:cNvSpPr/>
            <p:nvPr/>
          </p:nvSpPr>
          <p:spPr>
            <a:xfrm>
              <a:off x="6268867" y="6497468"/>
              <a:ext cx="90000" cy="90000"/>
            </a:xfrm>
            <a:prstGeom prst="ellipse">
              <a:avLst/>
            </a:prstGeom>
            <a:solidFill>
              <a:srgbClr val="FAFAFA"/>
            </a:solidFill>
            <a:ln w="19050">
              <a:solidFill>
                <a:srgbClr val="4D4D4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sv-SE"/>
              </a:defPPr>
            </a:lstStyle>
            <a:p>
              <a:pPr algn="ctr"/>
              <a:endParaRPr lang="sv-SE">
                <a:latin typeface="Arial" panose="020B0604020202020204" pitchFamily="34" charset="0"/>
              </a:endParaRPr>
            </a:p>
          </p:txBody>
        </p:sp>
      </p:grpSp>
      <p:grpSp>
        <p:nvGrpSpPr>
          <p:cNvPr id="24" name="Grupp 23" descr="benchmark_icon">
            <a:extLst>
              <a:ext uri="{FF2B5EF4-FFF2-40B4-BE49-F238E27FC236}">
                <a16:creationId xmlns:a16="http://schemas.microsoft.com/office/drawing/2014/main" id="{95FEB059-C8CB-403A-904F-10FDF20A7705}"/>
              </a:ext>
            </a:extLst>
          </p:cNvPr>
          <p:cNvGrpSpPr/>
          <p:nvPr/>
        </p:nvGrpSpPr>
        <p:grpSpPr>
          <a:xfrm>
            <a:off x="8983892" y="1999514"/>
            <a:ext cx="405685" cy="90000"/>
            <a:chOff x="6111025" y="6497468"/>
            <a:chExt cx="405685" cy="90000"/>
          </a:xfrm>
        </p:grpSpPr>
        <p:cxnSp>
          <p:nvCxnSpPr>
            <p:cNvPr id="25" name="Rak koppling 24">
              <a:extLst>
                <a:ext uri="{FF2B5EF4-FFF2-40B4-BE49-F238E27FC236}">
                  <a16:creationId xmlns:a16="http://schemas.microsoft.com/office/drawing/2014/main" id="{9C6A1801-CD28-40D4-B8D8-24F9E6AEAF50}"/>
                </a:ext>
              </a:extLst>
            </p:cNvPr>
            <p:cNvCxnSpPr/>
            <p:nvPr/>
          </p:nvCxnSpPr>
          <p:spPr>
            <a:xfrm>
              <a:off x="6111025" y="6542468"/>
              <a:ext cx="405685" cy="0"/>
            </a:xfrm>
            <a:prstGeom prst="line">
              <a:avLst/>
            </a:prstGeom>
            <a:ln w="19050">
              <a:solidFill>
                <a:srgbClr val="BFBFBF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Ellips 25">
              <a:extLst>
                <a:ext uri="{FF2B5EF4-FFF2-40B4-BE49-F238E27FC236}">
                  <a16:creationId xmlns:a16="http://schemas.microsoft.com/office/drawing/2014/main" id="{66B62DE7-AD47-4ADB-B8D8-80C3A588746E}"/>
                </a:ext>
              </a:extLst>
            </p:cNvPr>
            <p:cNvSpPr/>
            <p:nvPr/>
          </p:nvSpPr>
          <p:spPr>
            <a:xfrm>
              <a:off x="6268867" y="6497468"/>
              <a:ext cx="90000" cy="90000"/>
            </a:xfrm>
            <a:prstGeom prst="ellipse">
              <a:avLst/>
            </a:prstGeom>
            <a:solidFill>
              <a:srgbClr val="FAFAFA"/>
            </a:solidFill>
            <a:ln w="19050">
              <a:solidFill>
                <a:srgbClr val="BFBFB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sv-SE"/>
              </a:defPPr>
            </a:lstStyle>
            <a:p>
              <a:pPr algn="ctr"/>
              <a:endParaRPr lang="sv-SE">
                <a:solidFill>
                  <a:srgbClr val="BFBFBF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27" name="textruta 26">
            <a:extLst>
              <a:ext uri="{FF2B5EF4-FFF2-40B4-BE49-F238E27FC236}">
                <a16:creationId xmlns:a16="http://schemas.microsoft.com/office/drawing/2014/main" id="{AD37749F-1016-4298-AD7D-91ACE9AEB91B}"/>
              </a:ext>
            </a:extLst>
          </p:cNvPr>
          <p:cNvSpPr txBox="1"/>
          <p:nvPr/>
        </p:nvSpPr>
        <p:spPr>
          <a:xfrm>
            <a:off x="7634967" y="1936514"/>
            <a:ext cx="1325456" cy="216000"/>
          </a:xfrm>
          <a:prstGeom prst="rect">
            <a:avLst/>
          </a:prstGeom>
          <a:noFill/>
        </p:spPr>
        <p:txBody>
          <a:bodyPr wrap="square" tIns="0" bIns="0" rtlCol="0" anchor="ctr">
            <a:normAutofit/>
          </a:bodyPr>
          <a:lstStyle>
            <a:defPPr>
              <a:defRPr lang="sv-SE"/>
            </a:defPPr>
          </a:lstStyle>
          <a:p>
            <a:r>
              <a:rPr lang="sv-SE" sz="700">
                <a:latin typeface="Arial" panose="020B0604020202020204" pitchFamily="34" charset="0"/>
                <a:ea typeface="Roboto" panose="02000000000000000000" pitchFamily="2" charset="0"/>
              </a:rPr>
              <a:t>Liselotte Nilsson-Klangs organisation</a:t>
            </a:r>
          </a:p>
        </p:txBody>
      </p:sp>
      <p:sp>
        <p:nvSpPr>
          <p:cNvPr id="28" name="textruta 27">
            <a:extLst>
              <a:ext uri="{FF2B5EF4-FFF2-40B4-BE49-F238E27FC236}">
                <a16:creationId xmlns:a16="http://schemas.microsoft.com/office/drawing/2014/main" id="{B15489F3-2CC6-4EFA-A3CA-08279C027C03}"/>
              </a:ext>
            </a:extLst>
          </p:cNvPr>
          <p:cNvSpPr txBox="1"/>
          <p:nvPr/>
        </p:nvSpPr>
        <p:spPr>
          <a:xfrm>
            <a:off x="9389576" y="1936514"/>
            <a:ext cx="1325456" cy="216000"/>
          </a:xfrm>
          <a:prstGeom prst="rect">
            <a:avLst/>
          </a:prstGeom>
          <a:noFill/>
        </p:spPr>
        <p:txBody>
          <a:bodyPr wrap="square" tIns="0" bIns="0" rtlCol="0" anchor="ctr">
            <a:norm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700" kern="1200">
                <a:solidFill>
                  <a:schemeClr val="tx1"/>
                </a:solidFill>
                <a:latin typeface="Arial" panose="020B0604020202020204" pitchFamily="34" charset="0"/>
                <a:ea typeface="Roboto" panose="02000000000000000000" pitchFamily="2" charset="0"/>
                <a:cs typeface="+mn-cs"/>
              </a:defRPr>
            </a:lvl1pPr>
          </a:lstStyle>
          <a:p>
            <a:r>
              <a:rPr lang="sv-SE"/>
              <a:t>Vardaga - Region Syd</a:t>
            </a:r>
          </a:p>
        </p:txBody>
      </p:sp>
      <p:pic>
        <p:nvPicPr>
          <p:cNvPr id="29" name="New pictur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10400" y="360000"/>
            <a:ext cx="620354" cy="620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702193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>
            <a:extLst>
              <a:ext uri="{FF2B5EF4-FFF2-40B4-BE49-F238E27FC236}">
                <a16:creationId xmlns:a16="http://schemas.microsoft.com/office/drawing/2014/main" id="{54283476-CD4E-4083-A121-10235634D53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'Just nu trivs jag bra med jobbet'</a:t>
            </a:r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C6907A5B-DC5C-44C8-B254-B5766935A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Entusiasm: 89 / 100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02989B9-5D1B-45AB-A32B-11A9EC796D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4D95898-5D7B-4E7D-84EB-BBB49E1CFF1A}" type="slidenum">
              <a:rPr lang="en-GB" smtClean="0"/>
              <a:t>6</a:t>
            </a:fld>
            <a:endParaRPr lang="en-GB"/>
          </a:p>
        </p:txBody>
      </p:sp>
      <p:sp>
        <p:nvSpPr>
          <p:cNvPr id="6" name="Rektangel: rundade hörn 5">
            <a:extLst>
              <a:ext uri="{FF2B5EF4-FFF2-40B4-BE49-F238E27FC236}">
                <a16:creationId xmlns:a16="http://schemas.microsoft.com/office/drawing/2014/main" id="{FC5BD864-0912-451C-969A-B403C6E01442}"/>
              </a:ext>
            </a:extLst>
          </p:cNvPr>
          <p:cNvSpPr/>
          <p:nvPr/>
        </p:nvSpPr>
        <p:spPr>
          <a:xfrm>
            <a:off x="838200" y="1808018"/>
            <a:ext cx="5150148" cy="4211782"/>
          </a:xfrm>
          <a:prstGeom prst="roundRect">
            <a:avLst>
              <a:gd name="adj" fmla="val 1816"/>
            </a:avLst>
          </a:prstGeom>
          <a:noFill/>
          <a:ln w="285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v-SE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9pPr>
          </a:lstStyle>
          <a:p>
            <a:pPr algn="ctr"/>
            <a:endParaRPr lang="sv-SE">
              <a:latin typeface="Arial" panose="020B0604020202020204" pitchFamily="34" charset="0"/>
            </a:endParaRPr>
          </a:p>
        </p:txBody>
      </p:sp>
      <p:sp>
        <p:nvSpPr>
          <p:cNvPr id="7" name="Rektangel: rundade hörn 6">
            <a:extLst>
              <a:ext uri="{FF2B5EF4-FFF2-40B4-BE49-F238E27FC236}">
                <a16:creationId xmlns:a16="http://schemas.microsoft.com/office/drawing/2014/main" id="{1F830E63-007E-41A3-830D-25033DB5BE82}"/>
              </a:ext>
            </a:extLst>
          </p:cNvPr>
          <p:cNvSpPr/>
          <p:nvPr/>
        </p:nvSpPr>
        <p:spPr>
          <a:xfrm>
            <a:off x="2739883" y="1699627"/>
            <a:ext cx="1323613" cy="188400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285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80000" tIns="18000" rIns="180000" bIns="18000" rtlCol="0" anchor="ctr">
            <a:spAutoFit/>
          </a:bodyPr>
          <a:lstStyle>
            <a:defPPr>
              <a:defRPr lang="sv-SE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9pPr>
          </a:lstStyle>
          <a:p>
            <a:pPr algn="ctr"/>
            <a:r>
              <a:rPr lang="sv-SE" sz="1000" b="1">
                <a:solidFill>
                  <a:schemeClr val="tx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Svarsfördelning</a:t>
            </a:r>
          </a:p>
        </p:txBody>
      </p:sp>
      <p:graphicFrame>
        <p:nvGraphicFramePr>
          <p:cNvPr id="8" name="Chart 24">
            <a:extLst>
              <a:ext uri="{FF2B5EF4-FFF2-40B4-BE49-F238E27FC236}">
                <a16:creationId xmlns:a16="http://schemas.microsoft.com/office/drawing/2014/main" id="{D55DE9EF-18A5-45A9-889B-E9BD2ECDEF9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12080221"/>
              </p:ext>
            </p:extLst>
          </p:nvPr>
        </p:nvGraphicFramePr>
        <p:xfrm>
          <a:off x="837822" y="2026920"/>
          <a:ext cx="5202528" cy="389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Rektangel: rundade hörn 8">
            <a:extLst>
              <a:ext uri="{FF2B5EF4-FFF2-40B4-BE49-F238E27FC236}">
                <a16:creationId xmlns:a16="http://schemas.microsoft.com/office/drawing/2014/main" id="{E5F60A07-3BED-4BCE-A023-A2780229C4AC}"/>
              </a:ext>
            </a:extLst>
          </p:cNvPr>
          <p:cNvSpPr/>
          <p:nvPr/>
        </p:nvSpPr>
        <p:spPr>
          <a:xfrm>
            <a:off x="6203652" y="1808018"/>
            <a:ext cx="5150148" cy="4211782"/>
          </a:xfrm>
          <a:prstGeom prst="roundRect">
            <a:avLst>
              <a:gd name="adj" fmla="val 1816"/>
            </a:avLst>
          </a:prstGeom>
          <a:noFill/>
          <a:ln w="285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v-SE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9pPr>
          </a:lstStyle>
          <a:p>
            <a:pPr algn="ctr"/>
            <a:endParaRPr lang="sv-SE">
              <a:latin typeface="Arial" panose="020B0604020202020204" pitchFamily="34" charset="0"/>
            </a:endParaRPr>
          </a:p>
        </p:txBody>
      </p:sp>
      <p:sp>
        <p:nvSpPr>
          <p:cNvPr id="10" name="Rektangel: rundade hörn 9">
            <a:extLst>
              <a:ext uri="{FF2B5EF4-FFF2-40B4-BE49-F238E27FC236}">
                <a16:creationId xmlns:a16="http://schemas.microsoft.com/office/drawing/2014/main" id="{1601972E-9FAF-4954-9590-CB5DBBA8FC7A}"/>
              </a:ext>
            </a:extLst>
          </p:cNvPr>
          <p:cNvSpPr/>
          <p:nvPr/>
        </p:nvSpPr>
        <p:spPr>
          <a:xfrm>
            <a:off x="7656071" y="1699825"/>
            <a:ext cx="2222137" cy="188400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285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80000" tIns="18000" rIns="180000" bIns="18000" rtlCol="0" anchor="ctr">
            <a:spAutoFit/>
          </a:bodyPr>
          <a:lstStyle>
            <a:defPPr>
              <a:defRPr lang="sv-SE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Arial"/>
                <a:ea typeface="Arial"/>
                <a:cs typeface="Arial"/>
                <a:sym typeface="Wingdings"/>
              </a:defRPr>
            </a:lvl9pPr>
          </a:lstStyle>
          <a:p>
            <a:pPr algn="ctr"/>
            <a:r>
              <a:rPr lang="sv-SE" sz="1000" b="1">
                <a:solidFill>
                  <a:schemeClr val="tx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Tidslinje över genomsnittssvar</a:t>
            </a:r>
          </a:p>
        </p:txBody>
      </p:sp>
      <p:graphicFrame>
        <p:nvGraphicFramePr>
          <p:cNvPr id="11" name="Chart 11">
            <a:extLst>
              <a:ext uri="{FF2B5EF4-FFF2-40B4-BE49-F238E27FC236}">
                <a16:creationId xmlns:a16="http://schemas.microsoft.com/office/drawing/2014/main" id="{3326C2A2-D419-4556-A79E-6EA40F01E60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5938314"/>
              </p:ext>
            </p:extLst>
          </p:nvPr>
        </p:nvGraphicFramePr>
        <p:xfrm>
          <a:off x="6203651" y="1813560"/>
          <a:ext cx="5150149" cy="4205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21" name="Grupp 20" descr="scope_icon">
            <a:extLst>
              <a:ext uri="{FF2B5EF4-FFF2-40B4-BE49-F238E27FC236}">
                <a16:creationId xmlns:a16="http://schemas.microsoft.com/office/drawing/2014/main" id="{ADBC47ED-2049-4355-81FC-2A0E38FD6B3D}"/>
              </a:ext>
            </a:extLst>
          </p:cNvPr>
          <p:cNvGrpSpPr/>
          <p:nvPr/>
        </p:nvGrpSpPr>
        <p:grpSpPr>
          <a:xfrm>
            <a:off x="7229281" y="1999514"/>
            <a:ext cx="405685" cy="90000"/>
            <a:chOff x="6111025" y="6497468"/>
            <a:chExt cx="405685" cy="90000"/>
          </a:xfrm>
        </p:grpSpPr>
        <p:cxnSp>
          <p:nvCxnSpPr>
            <p:cNvPr id="22" name="Rak koppling 21">
              <a:extLst>
                <a:ext uri="{FF2B5EF4-FFF2-40B4-BE49-F238E27FC236}">
                  <a16:creationId xmlns:a16="http://schemas.microsoft.com/office/drawing/2014/main" id="{037DE1DF-0632-486E-8F95-763A3ACE13E3}"/>
                </a:ext>
              </a:extLst>
            </p:cNvPr>
            <p:cNvCxnSpPr/>
            <p:nvPr/>
          </p:nvCxnSpPr>
          <p:spPr>
            <a:xfrm>
              <a:off x="6111025" y="6542468"/>
              <a:ext cx="405685" cy="0"/>
            </a:xfrm>
            <a:prstGeom prst="line">
              <a:avLst/>
            </a:prstGeom>
            <a:ln w="19050">
              <a:solidFill>
                <a:srgbClr val="4D4D4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Ellips 22">
              <a:extLst>
                <a:ext uri="{FF2B5EF4-FFF2-40B4-BE49-F238E27FC236}">
                  <a16:creationId xmlns:a16="http://schemas.microsoft.com/office/drawing/2014/main" id="{41171638-4775-4928-8551-BBB6BB56E425}"/>
                </a:ext>
              </a:extLst>
            </p:cNvPr>
            <p:cNvSpPr/>
            <p:nvPr/>
          </p:nvSpPr>
          <p:spPr>
            <a:xfrm>
              <a:off x="6268867" y="6497468"/>
              <a:ext cx="90000" cy="90000"/>
            </a:xfrm>
            <a:prstGeom prst="ellipse">
              <a:avLst/>
            </a:prstGeom>
            <a:solidFill>
              <a:srgbClr val="FAFAFA"/>
            </a:solidFill>
            <a:ln w="19050">
              <a:solidFill>
                <a:srgbClr val="4D4D4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sv-SE"/>
              </a:defPPr>
            </a:lstStyle>
            <a:p>
              <a:pPr algn="ctr"/>
              <a:endParaRPr lang="sv-SE">
                <a:latin typeface="Arial" panose="020B0604020202020204" pitchFamily="34" charset="0"/>
              </a:endParaRPr>
            </a:p>
          </p:txBody>
        </p:sp>
      </p:grpSp>
      <p:grpSp>
        <p:nvGrpSpPr>
          <p:cNvPr id="24" name="Grupp 23" descr="benchmark_icon">
            <a:extLst>
              <a:ext uri="{FF2B5EF4-FFF2-40B4-BE49-F238E27FC236}">
                <a16:creationId xmlns:a16="http://schemas.microsoft.com/office/drawing/2014/main" id="{95FEB059-C8CB-403A-904F-10FDF20A7705}"/>
              </a:ext>
            </a:extLst>
          </p:cNvPr>
          <p:cNvGrpSpPr/>
          <p:nvPr/>
        </p:nvGrpSpPr>
        <p:grpSpPr>
          <a:xfrm>
            <a:off x="8983892" y="1999514"/>
            <a:ext cx="405685" cy="90000"/>
            <a:chOff x="6111025" y="6497468"/>
            <a:chExt cx="405685" cy="90000"/>
          </a:xfrm>
        </p:grpSpPr>
        <p:cxnSp>
          <p:nvCxnSpPr>
            <p:cNvPr id="25" name="Rak koppling 24">
              <a:extLst>
                <a:ext uri="{FF2B5EF4-FFF2-40B4-BE49-F238E27FC236}">
                  <a16:creationId xmlns:a16="http://schemas.microsoft.com/office/drawing/2014/main" id="{9C6A1801-CD28-40D4-B8D8-24F9E6AEAF50}"/>
                </a:ext>
              </a:extLst>
            </p:cNvPr>
            <p:cNvCxnSpPr/>
            <p:nvPr/>
          </p:nvCxnSpPr>
          <p:spPr>
            <a:xfrm>
              <a:off x="6111025" y="6542468"/>
              <a:ext cx="405685" cy="0"/>
            </a:xfrm>
            <a:prstGeom prst="line">
              <a:avLst/>
            </a:prstGeom>
            <a:ln w="19050">
              <a:solidFill>
                <a:srgbClr val="BFBFBF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Ellips 25">
              <a:extLst>
                <a:ext uri="{FF2B5EF4-FFF2-40B4-BE49-F238E27FC236}">
                  <a16:creationId xmlns:a16="http://schemas.microsoft.com/office/drawing/2014/main" id="{66B62DE7-AD47-4ADB-B8D8-80C3A588746E}"/>
                </a:ext>
              </a:extLst>
            </p:cNvPr>
            <p:cNvSpPr/>
            <p:nvPr/>
          </p:nvSpPr>
          <p:spPr>
            <a:xfrm>
              <a:off x="6268867" y="6497468"/>
              <a:ext cx="90000" cy="90000"/>
            </a:xfrm>
            <a:prstGeom prst="ellipse">
              <a:avLst/>
            </a:prstGeom>
            <a:solidFill>
              <a:srgbClr val="FAFAFA"/>
            </a:solidFill>
            <a:ln w="19050">
              <a:solidFill>
                <a:srgbClr val="BFBFB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sv-SE"/>
              </a:defPPr>
            </a:lstStyle>
            <a:p>
              <a:pPr algn="ctr"/>
              <a:endParaRPr lang="sv-SE">
                <a:solidFill>
                  <a:srgbClr val="BFBFBF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27" name="textruta 26">
            <a:extLst>
              <a:ext uri="{FF2B5EF4-FFF2-40B4-BE49-F238E27FC236}">
                <a16:creationId xmlns:a16="http://schemas.microsoft.com/office/drawing/2014/main" id="{AD37749F-1016-4298-AD7D-91ACE9AEB91B}"/>
              </a:ext>
            </a:extLst>
          </p:cNvPr>
          <p:cNvSpPr txBox="1"/>
          <p:nvPr/>
        </p:nvSpPr>
        <p:spPr>
          <a:xfrm>
            <a:off x="7634967" y="1936514"/>
            <a:ext cx="1325456" cy="216000"/>
          </a:xfrm>
          <a:prstGeom prst="rect">
            <a:avLst/>
          </a:prstGeom>
          <a:noFill/>
        </p:spPr>
        <p:txBody>
          <a:bodyPr wrap="square" tIns="0" bIns="0" rtlCol="0" anchor="ctr">
            <a:normAutofit/>
          </a:bodyPr>
          <a:lstStyle>
            <a:defPPr>
              <a:defRPr lang="sv-SE"/>
            </a:defPPr>
          </a:lstStyle>
          <a:p>
            <a:r>
              <a:rPr lang="sv-SE" sz="700">
                <a:latin typeface="Arial" panose="020B0604020202020204" pitchFamily="34" charset="0"/>
                <a:ea typeface="Roboto" panose="02000000000000000000" pitchFamily="2" charset="0"/>
              </a:rPr>
              <a:t>Liselotte Nilsson-Klangs organisation</a:t>
            </a:r>
          </a:p>
        </p:txBody>
      </p:sp>
      <p:sp>
        <p:nvSpPr>
          <p:cNvPr id="28" name="textruta 27">
            <a:extLst>
              <a:ext uri="{FF2B5EF4-FFF2-40B4-BE49-F238E27FC236}">
                <a16:creationId xmlns:a16="http://schemas.microsoft.com/office/drawing/2014/main" id="{B15489F3-2CC6-4EFA-A3CA-08279C027C03}"/>
              </a:ext>
            </a:extLst>
          </p:cNvPr>
          <p:cNvSpPr txBox="1"/>
          <p:nvPr/>
        </p:nvSpPr>
        <p:spPr>
          <a:xfrm>
            <a:off x="9389576" y="1936514"/>
            <a:ext cx="1325456" cy="216000"/>
          </a:xfrm>
          <a:prstGeom prst="rect">
            <a:avLst/>
          </a:prstGeom>
          <a:noFill/>
        </p:spPr>
        <p:txBody>
          <a:bodyPr wrap="square" tIns="0" bIns="0" rtlCol="0" anchor="ctr">
            <a:norm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700" kern="1200">
                <a:solidFill>
                  <a:schemeClr val="tx1"/>
                </a:solidFill>
                <a:latin typeface="Arial" panose="020B0604020202020204" pitchFamily="34" charset="0"/>
                <a:ea typeface="Roboto" panose="02000000000000000000" pitchFamily="2" charset="0"/>
                <a:cs typeface="+mn-cs"/>
              </a:defRPr>
            </a:lvl1pPr>
          </a:lstStyle>
          <a:p>
            <a:r>
              <a:rPr lang="sv-SE"/>
              <a:t>Vardaga - Region Syd</a:t>
            </a:r>
          </a:p>
        </p:txBody>
      </p:sp>
      <p:pic>
        <p:nvPicPr>
          <p:cNvPr id="29" name="New pictur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10400" y="360000"/>
            <a:ext cx="620354" cy="620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702193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2.9200.0"/>
  <p:tag name="AS_RELEASE_DATE" val="2020.03.14"/>
  <p:tag name="AS_TITLE" val="Aspose.Slides for .NET 4.0 Client Profile"/>
  <p:tag name="AS_VERSION" val="20.3"/>
</p:tagLst>
</file>

<file path=ppt/theme/theme1.xml><?xml version="1.0" encoding="utf-8"?>
<a:theme xmlns:a="http://schemas.openxmlformats.org/drawingml/2006/main" name="Nytida">
  <a:themeElements>
    <a:clrScheme name="Vardaga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E30613"/>
      </a:accent1>
      <a:accent2>
        <a:srgbClr val="0075BF"/>
      </a:accent2>
      <a:accent3>
        <a:srgbClr val="009E3D"/>
      </a:accent3>
      <a:accent4>
        <a:srgbClr val="D51130"/>
      </a:accent4>
      <a:accent5>
        <a:srgbClr val="005D95"/>
      </a:accent5>
      <a:accent6>
        <a:srgbClr val="005D95"/>
      </a:accent6>
      <a:hlink>
        <a:srgbClr val="000000"/>
      </a:hlink>
      <a:folHlink>
        <a:srgbClr val="000000"/>
      </a:folHlink>
    </a:clrScheme>
    <a:fontScheme name="Nytida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mbea_mall_16_9.potx [Skrivskyddad]" id="{F0FCC601-91B0-4E42-BFCE-FCC4CE50A3C2}" vid="{6667FE63-BBBA-479B-985B-97F0002D14B0}"/>
    </a:ext>
  </a:extLst>
</a:theme>
</file>

<file path=ppt/theme/theme2.xml><?xml version="1.0" encoding="utf-8"?>
<a:theme xmlns:a="http://schemas.openxmlformats.org/drawingml/2006/main" name="Nytida">
  <a:themeElements>
    <a:clrScheme name="Vardaga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E30613"/>
      </a:accent1>
      <a:accent2>
        <a:srgbClr val="0075BF"/>
      </a:accent2>
      <a:accent3>
        <a:srgbClr val="009E3D"/>
      </a:accent3>
      <a:accent4>
        <a:srgbClr val="D51130"/>
      </a:accent4>
      <a:accent5>
        <a:srgbClr val="005D95"/>
      </a:accent5>
      <a:accent6>
        <a:srgbClr val="005D95"/>
      </a:accent6>
      <a:hlink>
        <a:srgbClr val="000000"/>
      </a:hlink>
      <a:folHlink>
        <a:srgbClr val="000000"/>
      </a:folHlink>
    </a:clrScheme>
    <a:fontScheme name="Nytida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mbea_mall_16_9.potx [Skrivskyddad]" id="{F0FCC601-91B0-4E42-BFCE-FCC4CE50A3C2}" vid="{6667FE63-BBBA-479B-985B-97F0002D14B0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Altiden">
    <a:dk1>
      <a:sysClr val="windowText" lastClr="000000"/>
    </a:dk1>
    <a:lt1>
      <a:sysClr val="window" lastClr="FFFFFF"/>
    </a:lt1>
    <a:dk2>
      <a:srgbClr val="4A4A49"/>
    </a:dk2>
    <a:lt2>
      <a:srgbClr val="E7E6E6"/>
    </a:lt2>
    <a:accent1>
      <a:srgbClr val="F68D2E"/>
    </a:accent1>
    <a:accent2>
      <a:srgbClr val="6AB651"/>
    </a:accent2>
    <a:accent3>
      <a:srgbClr val="DF3F2A"/>
    </a:accent3>
    <a:accent4>
      <a:srgbClr val="005D95"/>
    </a:accent4>
    <a:accent5>
      <a:srgbClr val="0077BF"/>
    </a:accent5>
    <a:accent6>
      <a:srgbClr val="63B9E9"/>
    </a:accent6>
    <a:hlink>
      <a:srgbClr val="FBBA00"/>
    </a:hlink>
    <a:folHlink>
      <a:srgbClr val="0077BF"/>
    </a:folHlink>
  </a:clrScheme>
  <a:fontScheme name="Arial">
    <a:majorFont>
      <a:latin typeface="Arial"/>
      <a:ea typeface="Arial"/>
      <a:cs typeface="Arial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Arial"/>
      <a:cs typeface="Arial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0.xml><?xml version="1.0" encoding="utf-8"?>
<a:themeOverride xmlns:a="http://schemas.openxmlformats.org/drawingml/2006/main">
  <a:clrScheme name="Altiden">
    <a:dk1>
      <a:sysClr val="windowText" lastClr="000000"/>
    </a:dk1>
    <a:lt1>
      <a:sysClr val="window" lastClr="FFFFFF"/>
    </a:lt1>
    <a:dk2>
      <a:srgbClr val="4A4A49"/>
    </a:dk2>
    <a:lt2>
      <a:srgbClr val="E7E6E6"/>
    </a:lt2>
    <a:accent1>
      <a:srgbClr val="F68D2E"/>
    </a:accent1>
    <a:accent2>
      <a:srgbClr val="6AB651"/>
    </a:accent2>
    <a:accent3>
      <a:srgbClr val="DF3F2A"/>
    </a:accent3>
    <a:accent4>
      <a:srgbClr val="005D95"/>
    </a:accent4>
    <a:accent5>
      <a:srgbClr val="0077BF"/>
    </a:accent5>
    <a:accent6>
      <a:srgbClr val="63B9E9"/>
    </a:accent6>
    <a:hlink>
      <a:srgbClr val="FBBA00"/>
    </a:hlink>
    <a:folHlink>
      <a:srgbClr val="0077BF"/>
    </a:folHlink>
  </a:clrScheme>
  <a:fontScheme name="Arial">
    <a:majorFont>
      <a:latin typeface="Arial"/>
      <a:ea typeface="Arial"/>
      <a:cs typeface="Arial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Arial"/>
      <a:cs typeface="Arial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1.xml><?xml version="1.0" encoding="utf-8"?>
<a:themeOverride xmlns:a="http://schemas.openxmlformats.org/drawingml/2006/main">
  <a:clrScheme name="Altiden">
    <a:dk1>
      <a:sysClr val="windowText" lastClr="000000"/>
    </a:dk1>
    <a:lt1>
      <a:sysClr val="window" lastClr="FFFFFF"/>
    </a:lt1>
    <a:dk2>
      <a:srgbClr val="4A4A49"/>
    </a:dk2>
    <a:lt2>
      <a:srgbClr val="E7E6E6"/>
    </a:lt2>
    <a:accent1>
      <a:srgbClr val="F68D2E"/>
    </a:accent1>
    <a:accent2>
      <a:srgbClr val="6AB651"/>
    </a:accent2>
    <a:accent3>
      <a:srgbClr val="DF3F2A"/>
    </a:accent3>
    <a:accent4>
      <a:srgbClr val="005D95"/>
    </a:accent4>
    <a:accent5>
      <a:srgbClr val="0077BF"/>
    </a:accent5>
    <a:accent6>
      <a:srgbClr val="63B9E9"/>
    </a:accent6>
    <a:hlink>
      <a:srgbClr val="FBBA00"/>
    </a:hlink>
    <a:folHlink>
      <a:srgbClr val="0077BF"/>
    </a:folHlink>
  </a:clrScheme>
  <a:fontScheme name="Arial">
    <a:majorFont>
      <a:latin typeface="Arial"/>
      <a:ea typeface="Arial"/>
      <a:cs typeface="Arial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Arial"/>
      <a:cs typeface="Arial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2.xml><?xml version="1.0" encoding="utf-8"?>
<a:themeOverride xmlns:a="http://schemas.openxmlformats.org/drawingml/2006/main">
  <a:clrScheme name="Altiden">
    <a:dk1>
      <a:sysClr val="windowText" lastClr="000000"/>
    </a:dk1>
    <a:lt1>
      <a:sysClr val="window" lastClr="FFFFFF"/>
    </a:lt1>
    <a:dk2>
      <a:srgbClr val="4A4A49"/>
    </a:dk2>
    <a:lt2>
      <a:srgbClr val="E7E6E6"/>
    </a:lt2>
    <a:accent1>
      <a:srgbClr val="F68D2E"/>
    </a:accent1>
    <a:accent2>
      <a:srgbClr val="6AB651"/>
    </a:accent2>
    <a:accent3>
      <a:srgbClr val="DF3F2A"/>
    </a:accent3>
    <a:accent4>
      <a:srgbClr val="005D95"/>
    </a:accent4>
    <a:accent5>
      <a:srgbClr val="0077BF"/>
    </a:accent5>
    <a:accent6>
      <a:srgbClr val="63B9E9"/>
    </a:accent6>
    <a:hlink>
      <a:srgbClr val="FBBA00"/>
    </a:hlink>
    <a:folHlink>
      <a:srgbClr val="0077BF"/>
    </a:folHlink>
  </a:clrScheme>
  <a:fontScheme name="Arial">
    <a:majorFont>
      <a:latin typeface="Arial"/>
      <a:ea typeface="Arial"/>
      <a:cs typeface="Arial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Arial"/>
      <a:cs typeface="Arial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Altiden">
    <a:dk1>
      <a:sysClr val="windowText" lastClr="000000"/>
    </a:dk1>
    <a:lt1>
      <a:sysClr val="window" lastClr="FFFFFF"/>
    </a:lt1>
    <a:dk2>
      <a:srgbClr val="4A4A49"/>
    </a:dk2>
    <a:lt2>
      <a:srgbClr val="E7E6E6"/>
    </a:lt2>
    <a:accent1>
      <a:srgbClr val="F68D2E"/>
    </a:accent1>
    <a:accent2>
      <a:srgbClr val="6AB651"/>
    </a:accent2>
    <a:accent3>
      <a:srgbClr val="DF3F2A"/>
    </a:accent3>
    <a:accent4>
      <a:srgbClr val="005D95"/>
    </a:accent4>
    <a:accent5>
      <a:srgbClr val="0077BF"/>
    </a:accent5>
    <a:accent6>
      <a:srgbClr val="63B9E9"/>
    </a:accent6>
    <a:hlink>
      <a:srgbClr val="FBBA00"/>
    </a:hlink>
    <a:folHlink>
      <a:srgbClr val="0077BF"/>
    </a:folHlink>
  </a:clrScheme>
  <a:fontScheme name="Arial">
    <a:majorFont>
      <a:latin typeface="Arial"/>
      <a:ea typeface="Arial"/>
      <a:cs typeface="Arial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Arial"/>
      <a:cs typeface="Arial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Altiden">
    <a:dk1>
      <a:sysClr val="windowText" lastClr="000000"/>
    </a:dk1>
    <a:lt1>
      <a:sysClr val="window" lastClr="FFFFFF"/>
    </a:lt1>
    <a:dk2>
      <a:srgbClr val="4A4A49"/>
    </a:dk2>
    <a:lt2>
      <a:srgbClr val="E7E6E6"/>
    </a:lt2>
    <a:accent1>
      <a:srgbClr val="F68D2E"/>
    </a:accent1>
    <a:accent2>
      <a:srgbClr val="6AB651"/>
    </a:accent2>
    <a:accent3>
      <a:srgbClr val="DF3F2A"/>
    </a:accent3>
    <a:accent4>
      <a:srgbClr val="005D95"/>
    </a:accent4>
    <a:accent5>
      <a:srgbClr val="0077BF"/>
    </a:accent5>
    <a:accent6>
      <a:srgbClr val="63B9E9"/>
    </a:accent6>
    <a:hlink>
      <a:srgbClr val="FBBA00"/>
    </a:hlink>
    <a:folHlink>
      <a:srgbClr val="0077BF"/>
    </a:folHlink>
  </a:clrScheme>
  <a:fontScheme name="Arial">
    <a:majorFont>
      <a:latin typeface="Arial"/>
      <a:ea typeface="Arial"/>
      <a:cs typeface="Arial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Arial"/>
      <a:cs typeface="Arial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Altiden">
    <a:dk1>
      <a:sysClr val="windowText" lastClr="000000"/>
    </a:dk1>
    <a:lt1>
      <a:sysClr val="window" lastClr="FFFFFF"/>
    </a:lt1>
    <a:dk2>
      <a:srgbClr val="4A4A49"/>
    </a:dk2>
    <a:lt2>
      <a:srgbClr val="E7E6E6"/>
    </a:lt2>
    <a:accent1>
      <a:srgbClr val="F68D2E"/>
    </a:accent1>
    <a:accent2>
      <a:srgbClr val="6AB651"/>
    </a:accent2>
    <a:accent3>
      <a:srgbClr val="DF3F2A"/>
    </a:accent3>
    <a:accent4>
      <a:srgbClr val="005D95"/>
    </a:accent4>
    <a:accent5>
      <a:srgbClr val="0077BF"/>
    </a:accent5>
    <a:accent6>
      <a:srgbClr val="63B9E9"/>
    </a:accent6>
    <a:hlink>
      <a:srgbClr val="FBBA00"/>
    </a:hlink>
    <a:folHlink>
      <a:srgbClr val="0077BF"/>
    </a:folHlink>
  </a:clrScheme>
  <a:fontScheme name="Arial">
    <a:majorFont>
      <a:latin typeface="Arial"/>
      <a:ea typeface="Arial"/>
      <a:cs typeface="Arial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Arial"/>
      <a:cs typeface="Arial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Altiden">
    <a:dk1>
      <a:sysClr val="windowText" lastClr="000000"/>
    </a:dk1>
    <a:lt1>
      <a:sysClr val="window" lastClr="FFFFFF"/>
    </a:lt1>
    <a:dk2>
      <a:srgbClr val="4A4A49"/>
    </a:dk2>
    <a:lt2>
      <a:srgbClr val="E7E6E6"/>
    </a:lt2>
    <a:accent1>
      <a:srgbClr val="F68D2E"/>
    </a:accent1>
    <a:accent2>
      <a:srgbClr val="6AB651"/>
    </a:accent2>
    <a:accent3>
      <a:srgbClr val="DF3F2A"/>
    </a:accent3>
    <a:accent4>
      <a:srgbClr val="005D95"/>
    </a:accent4>
    <a:accent5>
      <a:srgbClr val="0077BF"/>
    </a:accent5>
    <a:accent6>
      <a:srgbClr val="63B9E9"/>
    </a:accent6>
    <a:hlink>
      <a:srgbClr val="FBBA00"/>
    </a:hlink>
    <a:folHlink>
      <a:srgbClr val="0077BF"/>
    </a:folHlink>
  </a:clrScheme>
  <a:fontScheme name="Arial">
    <a:majorFont>
      <a:latin typeface="Arial"/>
      <a:ea typeface="Arial"/>
      <a:cs typeface="Arial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Arial"/>
      <a:cs typeface="Arial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Altiden">
    <a:dk1>
      <a:sysClr val="windowText" lastClr="000000"/>
    </a:dk1>
    <a:lt1>
      <a:sysClr val="window" lastClr="FFFFFF"/>
    </a:lt1>
    <a:dk2>
      <a:srgbClr val="4A4A49"/>
    </a:dk2>
    <a:lt2>
      <a:srgbClr val="E7E6E6"/>
    </a:lt2>
    <a:accent1>
      <a:srgbClr val="F68D2E"/>
    </a:accent1>
    <a:accent2>
      <a:srgbClr val="6AB651"/>
    </a:accent2>
    <a:accent3>
      <a:srgbClr val="DF3F2A"/>
    </a:accent3>
    <a:accent4>
      <a:srgbClr val="005D95"/>
    </a:accent4>
    <a:accent5>
      <a:srgbClr val="0077BF"/>
    </a:accent5>
    <a:accent6>
      <a:srgbClr val="63B9E9"/>
    </a:accent6>
    <a:hlink>
      <a:srgbClr val="FBBA00"/>
    </a:hlink>
    <a:folHlink>
      <a:srgbClr val="0077BF"/>
    </a:folHlink>
  </a:clrScheme>
  <a:fontScheme name="Arial">
    <a:majorFont>
      <a:latin typeface="Arial"/>
      <a:ea typeface="Arial"/>
      <a:cs typeface="Arial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Arial"/>
      <a:cs typeface="Arial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Altiden">
    <a:dk1>
      <a:sysClr val="windowText" lastClr="000000"/>
    </a:dk1>
    <a:lt1>
      <a:sysClr val="window" lastClr="FFFFFF"/>
    </a:lt1>
    <a:dk2>
      <a:srgbClr val="4A4A49"/>
    </a:dk2>
    <a:lt2>
      <a:srgbClr val="E7E6E6"/>
    </a:lt2>
    <a:accent1>
      <a:srgbClr val="F68D2E"/>
    </a:accent1>
    <a:accent2>
      <a:srgbClr val="6AB651"/>
    </a:accent2>
    <a:accent3>
      <a:srgbClr val="DF3F2A"/>
    </a:accent3>
    <a:accent4>
      <a:srgbClr val="005D95"/>
    </a:accent4>
    <a:accent5>
      <a:srgbClr val="0077BF"/>
    </a:accent5>
    <a:accent6>
      <a:srgbClr val="63B9E9"/>
    </a:accent6>
    <a:hlink>
      <a:srgbClr val="FBBA00"/>
    </a:hlink>
    <a:folHlink>
      <a:srgbClr val="0077BF"/>
    </a:folHlink>
  </a:clrScheme>
  <a:fontScheme name="Arial">
    <a:majorFont>
      <a:latin typeface="Arial"/>
      <a:ea typeface="Arial"/>
      <a:cs typeface="Arial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Arial"/>
      <a:cs typeface="Arial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Altiden">
    <a:dk1>
      <a:sysClr val="windowText" lastClr="000000"/>
    </a:dk1>
    <a:lt1>
      <a:sysClr val="window" lastClr="FFFFFF"/>
    </a:lt1>
    <a:dk2>
      <a:srgbClr val="4A4A49"/>
    </a:dk2>
    <a:lt2>
      <a:srgbClr val="E7E6E6"/>
    </a:lt2>
    <a:accent1>
      <a:srgbClr val="F68D2E"/>
    </a:accent1>
    <a:accent2>
      <a:srgbClr val="6AB651"/>
    </a:accent2>
    <a:accent3>
      <a:srgbClr val="DF3F2A"/>
    </a:accent3>
    <a:accent4>
      <a:srgbClr val="005D95"/>
    </a:accent4>
    <a:accent5>
      <a:srgbClr val="0077BF"/>
    </a:accent5>
    <a:accent6>
      <a:srgbClr val="63B9E9"/>
    </a:accent6>
    <a:hlink>
      <a:srgbClr val="FBBA00"/>
    </a:hlink>
    <a:folHlink>
      <a:srgbClr val="0077BF"/>
    </a:folHlink>
  </a:clrScheme>
  <a:fontScheme name="Arial">
    <a:majorFont>
      <a:latin typeface="Arial"/>
      <a:ea typeface="Arial"/>
      <a:cs typeface="Arial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Arial"/>
      <a:cs typeface="Arial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Altiden">
    <a:dk1>
      <a:sysClr val="windowText" lastClr="000000"/>
    </a:dk1>
    <a:lt1>
      <a:sysClr val="window" lastClr="FFFFFF"/>
    </a:lt1>
    <a:dk2>
      <a:srgbClr val="4A4A49"/>
    </a:dk2>
    <a:lt2>
      <a:srgbClr val="E7E6E6"/>
    </a:lt2>
    <a:accent1>
      <a:srgbClr val="F68D2E"/>
    </a:accent1>
    <a:accent2>
      <a:srgbClr val="6AB651"/>
    </a:accent2>
    <a:accent3>
      <a:srgbClr val="DF3F2A"/>
    </a:accent3>
    <a:accent4>
      <a:srgbClr val="005D95"/>
    </a:accent4>
    <a:accent5>
      <a:srgbClr val="0077BF"/>
    </a:accent5>
    <a:accent6>
      <a:srgbClr val="63B9E9"/>
    </a:accent6>
    <a:hlink>
      <a:srgbClr val="FBBA00"/>
    </a:hlink>
    <a:folHlink>
      <a:srgbClr val="0077BF"/>
    </a:folHlink>
  </a:clrScheme>
  <a:fontScheme name="Arial">
    <a:majorFont>
      <a:latin typeface="Arial"/>
      <a:ea typeface="Arial"/>
      <a:cs typeface="Arial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Arial"/>
      <a:cs typeface="Arial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ambea_mall_16_9</Template>
  <TotalTime>0</TotalTime>
  <Words>157</Words>
  <Application>Microsoft Office PowerPoint</Application>
  <PresentationFormat>Bredbild</PresentationFormat>
  <Paragraphs>46</Paragraphs>
  <Slides>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6</vt:i4>
      </vt:variant>
    </vt:vector>
  </HeadingPairs>
  <TitlesOfParts>
    <vt:vector size="11" baseType="lpstr">
      <vt:lpstr>Arial</vt:lpstr>
      <vt:lpstr>Roboto</vt:lpstr>
      <vt:lpstr>Wingdings</vt:lpstr>
      <vt:lpstr>Nytida</vt:lpstr>
      <vt:lpstr>Nytida</vt:lpstr>
      <vt:lpstr>Tydlighet: 92 / 100</vt:lpstr>
      <vt:lpstr>Värde: 93 / 100</vt:lpstr>
      <vt:lpstr>Effektivitet: 93 / 100</vt:lpstr>
      <vt:lpstr>Belastning: 92 / 100</vt:lpstr>
      <vt:lpstr>Gemenskap: 98 / 100</vt:lpstr>
      <vt:lpstr>Entusiasm: 89 / 100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Liselotte Nilsson-Klangs organisation</dc:title>
  <dc:subject>Liselotte Nilsson-Klangs organisation</dc:subject>
  <dc:creator/>
  <cp:lastModifiedBy/>
  <cp:revision>1</cp:revision>
  <dcterms:created xsi:type="dcterms:W3CDTF">2020-09-10T12:19:58Z</dcterms:created>
  <dcterms:modified xsi:type="dcterms:W3CDTF">2020-09-11T06:34:45Z</dcterms:modified>
</cp:coreProperties>
</file>